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71" r:id="rId2"/>
    <p:sldId id="262" r:id="rId3"/>
    <p:sldId id="259" r:id="rId4"/>
    <p:sldId id="260" r:id="rId5"/>
    <p:sldId id="261" r:id="rId6"/>
    <p:sldId id="263" r:id="rId7"/>
    <p:sldId id="264" r:id="rId8"/>
    <p:sldId id="258" r:id="rId9"/>
    <p:sldId id="265" r:id="rId10"/>
    <p:sldId id="266" r:id="rId11"/>
    <p:sldId id="267" r:id="rId12"/>
    <p:sldId id="268" r:id="rId13"/>
    <p:sldId id="269" r:id="rId14"/>
    <p:sldId id="275" r:id="rId15"/>
    <p:sldId id="256" r:id="rId16"/>
    <p:sldId id="302" r:id="rId17"/>
    <p:sldId id="303" r:id="rId18"/>
    <p:sldId id="304" r:id="rId19"/>
    <p:sldId id="297" r:id="rId20"/>
    <p:sldId id="298" r:id="rId21"/>
    <p:sldId id="299" r:id="rId22"/>
    <p:sldId id="300" r:id="rId23"/>
    <p:sldId id="305" r:id="rId24"/>
    <p:sldId id="306" r:id="rId25"/>
    <p:sldId id="307" r:id="rId26"/>
    <p:sldId id="294" r:id="rId27"/>
    <p:sldId id="308" r:id="rId28"/>
    <p:sldId id="276" r:id="rId29"/>
    <p:sldId id="277" r:id="rId30"/>
    <p:sldId id="310" r:id="rId31"/>
    <p:sldId id="311" r:id="rId32"/>
    <p:sldId id="312" r:id="rId33"/>
    <p:sldId id="279" r:id="rId34"/>
    <p:sldId id="309" r:id="rId35"/>
    <p:sldId id="278" r:id="rId36"/>
    <p:sldId id="280" r:id="rId37"/>
    <p:sldId id="281" r:id="rId38"/>
    <p:sldId id="282" r:id="rId39"/>
    <p:sldId id="273" r:id="rId40"/>
    <p:sldId id="257"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B0AD"/>
    <a:srgbClr val="FFFF53"/>
    <a:srgbClr val="3E1B59"/>
    <a:srgbClr val="FFA937"/>
    <a:srgbClr val="FFBDF7"/>
    <a:srgbClr val="CFADF5"/>
    <a:srgbClr val="BEEA76"/>
    <a:srgbClr val="6DA6D9"/>
    <a:srgbClr val="FF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4" d="100"/>
          <a:sy n="114" d="100"/>
        </p:scale>
        <p:origin x="474" y="114"/>
      </p:cViewPr>
      <p:guideLst/>
    </p:cSldViewPr>
  </p:slideViewPr>
  <p:notesTextViewPr>
    <p:cViewPr>
      <p:scale>
        <a:sx n="3" d="2"/>
        <a:sy n="3" d="2"/>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ranciscoJose\Documents\PostDoc_UW_DNR\Activities\SelfTraining\AutocorrelatedWhiteNois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ranciscoJose\Documents\PostDoc_UW_DNR\Activities\SelfTraining\AutocorrelatedWhiteNoise.xlsx"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uerrf\Documents\FGuerrero\a_Activities\d_SSN_Boise\190408_SpatialModelComparison.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FranciscoJose\Documents\PostDoc_UW_DNR\Activities\SelfTraining\AutocorrelatedWhiteNois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FranciscoJose\Documents\PostDoc_UW_DNR\Activities\SelfTraining\AutocorrelatedWhiteNo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 (2)'!$B$1</c:f>
              <c:strCache>
                <c:ptCount val="1"/>
                <c:pt idx="0">
                  <c:v>raw</c:v>
                </c:pt>
              </c:strCache>
            </c:strRef>
          </c:tx>
          <c:spPr>
            <a:ln w="3175" cap="rnd">
              <a:solidFill>
                <a:schemeClr val="tx1">
                  <a:lumMod val="65000"/>
                  <a:lumOff val="35000"/>
                </a:schemeClr>
              </a:solidFill>
              <a:round/>
            </a:ln>
            <a:effectLst/>
          </c:spPr>
          <c:marker>
            <c:symbol val="none"/>
          </c:marker>
          <c:xVal>
            <c:numRef>
              <c:f>'Sheet1 (2)'!$A$2:$A$1001</c:f>
              <c:numCache>
                <c:formatCode>General</c:formatCode>
                <c:ptCount val="1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numCache>
            </c:numRef>
          </c:xVal>
          <c:yVal>
            <c:numRef>
              <c:f>'Sheet1 (2)'!$B$2:$B$1001</c:f>
              <c:numCache>
                <c:formatCode>General</c:formatCode>
                <c:ptCount val="1000"/>
                <c:pt idx="0">
                  <c:v>0.29750103905677483</c:v>
                </c:pt>
                <c:pt idx="1">
                  <c:v>0.5506434010533402</c:v>
                </c:pt>
                <c:pt idx="2">
                  <c:v>0.4019729965866593</c:v>
                </c:pt>
                <c:pt idx="3">
                  <c:v>0.84272982719856959</c:v>
                </c:pt>
                <c:pt idx="4">
                  <c:v>0.89580112443360804</c:v>
                </c:pt>
                <c:pt idx="5">
                  <c:v>0.39070664517156461</c:v>
                </c:pt>
                <c:pt idx="6">
                  <c:v>0.21256394142825608</c:v>
                </c:pt>
                <c:pt idx="7">
                  <c:v>0.53834846437908557</c:v>
                </c:pt>
                <c:pt idx="8">
                  <c:v>0.35384336641208847</c:v>
                </c:pt>
                <c:pt idx="9">
                  <c:v>0.15393794865421884</c:v>
                </c:pt>
                <c:pt idx="10">
                  <c:v>0.6641950364634035</c:v>
                </c:pt>
                <c:pt idx="11">
                  <c:v>0.40794853189329028</c:v>
                </c:pt>
                <c:pt idx="12">
                  <c:v>0.57887791736886907</c:v>
                </c:pt>
                <c:pt idx="13">
                  <c:v>0.71543963627324081</c:v>
                </c:pt>
                <c:pt idx="14">
                  <c:v>0.62581952823848408</c:v>
                </c:pt>
                <c:pt idx="15">
                  <c:v>8.0214935638170393E-2</c:v>
                </c:pt>
                <c:pt idx="16">
                  <c:v>0.2412451881460671</c:v>
                </c:pt>
                <c:pt idx="17">
                  <c:v>0.15499296256439565</c:v>
                </c:pt>
                <c:pt idx="18">
                  <c:v>0.53080268220762639</c:v>
                </c:pt>
                <c:pt idx="19">
                  <c:v>0.56007068007816863</c:v>
                </c:pt>
                <c:pt idx="20">
                  <c:v>0.85666763073226826</c:v>
                </c:pt>
                <c:pt idx="21">
                  <c:v>3.4970102850474527E-3</c:v>
                </c:pt>
                <c:pt idx="22">
                  <c:v>0.39705373183251236</c:v>
                </c:pt>
                <c:pt idx="23">
                  <c:v>0.18325545452928294</c:v>
                </c:pt>
                <c:pt idx="24">
                  <c:v>0.47997747636594479</c:v>
                </c:pt>
                <c:pt idx="25">
                  <c:v>1.6737016525042003E-2</c:v>
                </c:pt>
                <c:pt idx="26">
                  <c:v>0.44088685220540513</c:v>
                </c:pt>
                <c:pt idx="27">
                  <c:v>0.94382989692341535</c:v>
                </c:pt>
                <c:pt idx="28">
                  <c:v>0.6988283545619105</c:v>
                </c:pt>
                <c:pt idx="29">
                  <c:v>0.57305990895617509</c:v>
                </c:pt>
                <c:pt idx="30">
                  <c:v>0.96461078070533013</c:v>
                </c:pt>
                <c:pt idx="31">
                  <c:v>0.60104604044208909</c:v>
                </c:pt>
                <c:pt idx="32">
                  <c:v>0.61140721577278567</c:v>
                </c:pt>
                <c:pt idx="33">
                  <c:v>2.4349596332326584E-2</c:v>
                </c:pt>
                <c:pt idx="34">
                  <c:v>0.19858877791252416</c:v>
                </c:pt>
                <c:pt idx="35">
                  <c:v>0.34964989898529431</c:v>
                </c:pt>
                <c:pt idx="36">
                  <c:v>0.48456136860952326</c:v>
                </c:pt>
                <c:pt idx="37">
                  <c:v>0.53570208796082419</c:v>
                </c:pt>
                <c:pt idx="38">
                  <c:v>0.99253359974283129</c:v>
                </c:pt>
                <c:pt idx="39">
                  <c:v>0.95209609761108716</c:v>
                </c:pt>
                <c:pt idx="40">
                  <c:v>0.9581697429475754</c:v>
                </c:pt>
                <c:pt idx="41">
                  <c:v>0.97268891950139813</c:v>
                </c:pt>
                <c:pt idx="42">
                  <c:v>0.88204789521684579</c:v>
                </c:pt>
                <c:pt idx="43">
                  <c:v>0.52341694139897377</c:v>
                </c:pt>
                <c:pt idx="44">
                  <c:v>0.81546580967609938</c:v>
                </c:pt>
                <c:pt idx="45">
                  <c:v>9.2178528712218211E-2</c:v>
                </c:pt>
                <c:pt idx="46">
                  <c:v>0.33719052364480784</c:v>
                </c:pt>
                <c:pt idx="47">
                  <c:v>0.77523883795556092</c:v>
                </c:pt>
                <c:pt idx="48">
                  <c:v>0.25380090148537915</c:v>
                </c:pt>
                <c:pt idx="49">
                  <c:v>0.68173535168026611</c:v>
                </c:pt>
                <c:pt idx="50">
                  <c:v>0.86688839361340975</c:v>
                </c:pt>
                <c:pt idx="51">
                  <c:v>8.3225549936158161E-2</c:v>
                </c:pt>
                <c:pt idx="52">
                  <c:v>0.50798086934256959</c:v>
                </c:pt>
                <c:pt idx="53">
                  <c:v>0.24388343772598431</c:v>
                </c:pt>
                <c:pt idx="54">
                  <c:v>3.0271981801690551E-2</c:v>
                </c:pt>
                <c:pt idx="55">
                  <c:v>0.62190883389160079</c:v>
                </c:pt>
                <c:pt idx="56">
                  <c:v>0.19225719960292043</c:v>
                </c:pt>
                <c:pt idx="57">
                  <c:v>0.50976707758940576</c:v>
                </c:pt>
                <c:pt idx="58">
                  <c:v>0.28294793826771725</c:v>
                </c:pt>
                <c:pt idx="59">
                  <c:v>0.85862948980920262</c:v>
                </c:pt>
                <c:pt idx="60">
                  <c:v>0.13270459914300547</c:v>
                </c:pt>
                <c:pt idx="61">
                  <c:v>0.8834177257443574</c:v>
                </c:pt>
                <c:pt idx="62">
                  <c:v>0.65372996158676178</c:v>
                </c:pt>
                <c:pt idx="63">
                  <c:v>0.86612250757538345</c:v>
                </c:pt>
                <c:pt idx="64">
                  <c:v>0.12652275987789718</c:v>
                </c:pt>
                <c:pt idx="65">
                  <c:v>0.44872624229126101</c:v>
                </c:pt>
                <c:pt idx="66">
                  <c:v>0.30420422478581044</c:v>
                </c:pt>
                <c:pt idx="67">
                  <c:v>0.45344141472334587</c:v>
                </c:pt>
                <c:pt idx="68">
                  <c:v>0.9622835267963864</c:v>
                </c:pt>
                <c:pt idx="69">
                  <c:v>0.48596321577070412</c:v>
                </c:pt>
                <c:pt idx="70">
                  <c:v>0.67009350613879659</c:v>
                </c:pt>
                <c:pt idx="71">
                  <c:v>0.70695027833684865</c:v>
                </c:pt>
                <c:pt idx="72">
                  <c:v>0.48470414604548928</c:v>
                </c:pt>
                <c:pt idx="73">
                  <c:v>0.24956421785559468</c:v>
                </c:pt>
                <c:pt idx="74">
                  <c:v>0.40074483173481323</c:v>
                </c:pt>
                <c:pt idx="75">
                  <c:v>0.67512016825679222</c:v>
                </c:pt>
                <c:pt idx="76">
                  <c:v>0.57388772021002421</c:v>
                </c:pt>
                <c:pt idx="77">
                  <c:v>0.86628544673405794</c:v>
                </c:pt>
                <c:pt idx="78">
                  <c:v>0.58221975927828085</c:v>
                </c:pt>
                <c:pt idx="79">
                  <c:v>8.9046909149779085E-2</c:v>
                </c:pt>
                <c:pt idx="80">
                  <c:v>0.57557865620677218</c:v>
                </c:pt>
                <c:pt idx="81">
                  <c:v>0.9999700327811073</c:v>
                </c:pt>
                <c:pt idx="82">
                  <c:v>0.89124357336155413</c:v>
                </c:pt>
                <c:pt idx="83">
                  <c:v>0.88462713681858174</c:v>
                </c:pt>
                <c:pt idx="84">
                  <c:v>0.46052288217182236</c:v>
                </c:pt>
                <c:pt idx="85">
                  <c:v>0.25523020906175886</c:v>
                </c:pt>
                <c:pt idx="86">
                  <c:v>0.7088881696845093</c:v>
                </c:pt>
                <c:pt idx="87">
                  <c:v>0.90921015461688459</c:v>
                </c:pt>
                <c:pt idx="88">
                  <c:v>0.32093154783620181</c:v>
                </c:pt>
                <c:pt idx="89">
                  <c:v>0.7756026507301842</c:v>
                </c:pt>
                <c:pt idx="90">
                  <c:v>0.68464118930011941</c:v>
                </c:pt>
                <c:pt idx="91">
                  <c:v>0.88107858235735825</c:v>
                </c:pt>
                <c:pt idx="92">
                  <c:v>0.26764060541238321</c:v>
                </c:pt>
                <c:pt idx="93">
                  <c:v>2.8868865210687655E-2</c:v>
                </c:pt>
                <c:pt idx="94">
                  <c:v>0.37351743862183329</c:v>
                </c:pt>
                <c:pt idx="95">
                  <c:v>0.84607945127742579</c:v>
                </c:pt>
                <c:pt idx="96">
                  <c:v>0.61514536811831833</c:v>
                </c:pt>
                <c:pt idx="97">
                  <c:v>5.0167930553208007E-2</c:v>
                </c:pt>
                <c:pt idx="98">
                  <c:v>0.31389568235471077</c:v>
                </c:pt>
                <c:pt idx="99">
                  <c:v>0.20053337857611142</c:v>
                </c:pt>
                <c:pt idx="100">
                  <c:v>0.93868967420633864</c:v>
                </c:pt>
                <c:pt idx="101">
                  <c:v>0.65598131611765653</c:v>
                </c:pt>
                <c:pt idx="102">
                  <c:v>6.8125568693270355E-2</c:v>
                </c:pt>
                <c:pt idx="103">
                  <c:v>0.54409207127774961</c:v>
                </c:pt>
                <c:pt idx="104">
                  <c:v>0.43320967000570676</c:v>
                </c:pt>
                <c:pt idx="105">
                  <c:v>0.35044753389614347</c:v>
                </c:pt>
                <c:pt idx="106">
                  <c:v>0.80450709577923107</c:v>
                </c:pt>
                <c:pt idx="107">
                  <c:v>0.69387093254241283</c:v>
                </c:pt>
                <c:pt idx="108">
                  <c:v>0.35404183564394165</c:v>
                </c:pt>
                <c:pt idx="109">
                  <c:v>0.50798152068586144</c:v>
                </c:pt>
                <c:pt idx="110">
                  <c:v>0.15289416048927718</c:v>
                </c:pt>
                <c:pt idx="111">
                  <c:v>0.47269941356471323</c:v>
                </c:pt>
                <c:pt idx="112">
                  <c:v>0.46726785719336428</c:v>
                </c:pt>
                <c:pt idx="113">
                  <c:v>0.40135733293219189</c:v>
                </c:pt>
                <c:pt idx="114">
                  <c:v>0.34854738038451039</c:v>
                </c:pt>
                <c:pt idx="115">
                  <c:v>0.26207036048824939</c:v>
                </c:pt>
                <c:pt idx="116">
                  <c:v>0.90988736465176834</c:v>
                </c:pt>
                <c:pt idx="117">
                  <c:v>0.97129010763202417</c:v>
                </c:pt>
                <c:pt idx="118">
                  <c:v>0.95050248686625161</c:v>
                </c:pt>
                <c:pt idx="119">
                  <c:v>0.90686301915820555</c:v>
                </c:pt>
                <c:pt idx="120">
                  <c:v>0.67023043404069471</c:v>
                </c:pt>
                <c:pt idx="121">
                  <c:v>0.241835521386081</c:v>
                </c:pt>
                <c:pt idx="122">
                  <c:v>0.15821013705582154</c:v>
                </c:pt>
                <c:pt idx="123">
                  <c:v>6.950745812588377E-2</c:v>
                </c:pt>
                <c:pt idx="124">
                  <c:v>0.354700140873484</c:v>
                </c:pt>
                <c:pt idx="125">
                  <c:v>0.20373970699745325</c:v>
                </c:pt>
                <c:pt idx="126">
                  <c:v>0.68267737774909487</c:v>
                </c:pt>
                <c:pt idx="127">
                  <c:v>0.43453371129815432</c:v>
                </c:pt>
                <c:pt idx="128">
                  <c:v>0.30897952136347995</c:v>
                </c:pt>
                <c:pt idx="129">
                  <c:v>0.55634954386432078</c:v>
                </c:pt>
                <c:pt idx="130">
                  <c:v>0.1107338294015876</c:v>
                </c:pt>
                <c:pt idx="131">
                  <c:v>0.9398363339335688</c:v>
                </c:pt>
                <c:pt idx="132">
                  <c:v>0.23847602857233474</c:v>
                </c:pt>
                <c:pt idx="133">
                  <c:v>0.25904184229890437</c:v>
                </c:pt>
                <c:pt idx="134">
                  <c:v>0.83161065577420401</c:v>
                </c:pt>
                <c:pt idx="135">
                  <c:v>0.25119953083087354</c:v>
                </c:pt>
                <c:pt idx="136">
                  <c:v>0.14790176596126914</c:v>
                </c:pt>
                <c:pt idx="137">
                  <c:v>0.22146544003003077</c:v>
                </c:pt>
                <c:pt idx="138">
                  <c:v>1.691516395010062E-2</c:v>
                </c:pt>
                <c:pt idx="139">
                  <c:v>0.73910053203314896</c:v>
                </c:pt>
                <c:pt idx="140">
                  <c:v>0.91053658727288789</c:v>
                </c:pt>
                <c:pt idx="141">
                  <c:v>0.42128607554762032</c:v>
                </c:pt>
                <c:pt idx="142">
                  <c:v>0.82578738325818712</c:v>
                </c:pt>
                <c:pt idx="143">
                  <c:v>0.97107580993680664</c:v>
                </c:pt>
                <c:pt idx="144">
                  <c:v>6.5030237847913397E-2</c:v>
                </c:pt>
                <c:pt idx="145">
                  <c:v>0.52167500452482585</c:v>
                </c:pt>
                <c:pt idx="146">
                  <c:v>0.79228519295453048</c:v>
                </c:pt>
                <c:pt idx="147">
                  <c:v>0.84293544704151568</c:v>
                </c:pt>
                <c:pt idx="148">
                  <c:v>0.22069105035354797</c:v>
                </c:pt>
                <c:pt idx="149">
                  <c:v>0.67513774001583149</c:v>
                </c:pt>
                <c:pt idx="150">
                  <c:v>0.27811351533081641</c:v>
                </c:pt>
                <c:pt idx="151">
                  <c:v>9.5463451819451928E-2</c:v>
                </c:pt>
                <c:pt idx="152">
                  <c:v>0.60934458964255167</c:v>
                </c:pt>
                <c:pt idx="153">
                  <c:v>0.87432078171347805</c:v>
                </c:pt>
                <c:pt idx="154">
                  <c:v>2.3633396863692924E-2</c:v>
                </c:pt>
                <c:pt idx="155">
                  <c:v>0.55429937798603146</c:v>
                </c:pt>
                <c:pt idx="156">
                  <c:v>0.43794491237708977</c:v>
                </c:pt>
                <c:pt idx="157">
                  <c:v>0.21256493721353298</c:v>
                </c:pt>
                <c:pt idx="158">
                  <c:v>0.3132216670121144</c:v>
                </c:pt>
                <c:pt idx="159">
                  <c:v>0.19679296875921337</c:v>
                </c:pt>
                <c:pt idx="160">
                  <c:v>0.29494320891787307</c:v>
                </c:pt>
                <c:pt idx="161">
                  <c:v>0.74985853305433592</c:v>
                </c:pt>
                <c:pt idx="162">
                  <c:v>0.48020644437891158</c:v>
                </c:pt>
                <c:pt idx="163">
                  <c:v>0.89200695536220098</c:v>
                </c:pt>
                <c:pt idx="164">
                  <c:v>0.43984107758203694</c:v>
                </c:pt>
                <c:pt idx="165">
                  <c:v>0.20937530553276307</c:v>
                </c:pt>
                <c:pt idx="166">
                  <c:v>0.13415839157275922</c:v>
                </c:pt>
                <c:pt idx="167">
                  <c:v>0.2037427220478305</c:v>
                </c:pt>
                <c:pt idx="168">
                  <c:v>0.7941354284458696</c:v>
                </c:pt>
                <c:pt idx="169">
                  <c:v>0.63713966354278639</c:v>
                </c:pt>
                <c:pt idx="170">
                  <c:v>0.24909201532244296</c:v>
                </c:pt>
                <c:pt idx="171">
                  <c:v>0.16156565019659486</c:v>
                </c:pt>
                <c:pt idx="172">
                  <c:v>0.4330103301509427</c:v>
                </c:pt>
                <c:pt idx="173">
                  <c:v>0.85054951473613716</c:v>
                </c:pt>
                <c:pt idx="174">
                  <c:v>0.29792962317210081</c:v>
                </c:pt>
                <c:pt idx="175">
                  <c:v>0.1422448903812048</c:v>
                </c:pt>
                <c:pt idx="176">
                  <c:v>0.79020317993738498</c:v>
                </c:pt>
                <c:pt idx="177">
                  <c:v>0.1082506040692669</c:v>
                </c:pt>
                <c:pt idx="178">
                  <c:v>0.99066256057272617</c:v>
                </c:pt>
                <c:pt idx="179">
                  <c:v>0.85945812977984137</c:v>
                </c:pt>
                <c:pt idx="180">
                  <c:v>0.1979985615291594</c:v>
                </c:pt>
                <c:pt idx="181">
                  <c:v>0.61583638405655927</c:v>
                </c:pt>
                <c:pt idx="182">
                  <c:v>0.7158999240926639</c:v>
                </c:pt>
                <c:pt idx="183">
                  <c:v>0.40138952844042775</c:v>
                </c:pt>
                <c:pt idx="184">
                  <c:v>0.94001249399868392</c:v>
                </c:pt>
                <c:pt idx="185">
                  <c:v>0.81864709157861493</c:v>
                </c:pt>
                <c:pt idx="186">
                  <c:v>0.97504434255678618</c:v>
                </c:pt>
                <c:pt idx="187">
                  <c:v>0.99060166923898796</c:v>
                </c:pt>
                <c:pt idx="188">
                  <c:v>0.83486168512335213</c:v>
                </c:pt>
                <c:pt idx="189">
                  <c:v>0.60731569930903895</c:v>
                </c:pt>
                <c:pt idx="190">
                  <c:v>0.57584134277115973</c:v>
                </c:pt>
                <c:pt idx="191">
                  <c:v>0.26671235387151015</c:v>
                </c:pt>
                <c:pt idx="192">
                  <c:v>0.6529577951104395</c:v>
                </c:pt>
                <c:pt idx="193">
                  <c:v>0.54315448498091001</c:v>
                </c:pt>
                <c:pt idx="194">
                  <c:v>0.70677568173675509</c:v>
                </c:pt>
                <c:pt idx="195">
                  <c:v>0.58396480212432667</c:v>
                </c:pt>
                <c:pt idx="196">
                  <c:v>0.85205072586229003</c:v>
                </c:pt>
                <c:pt idx="197">
                  <c:v>1.2392873175783969E-2</c:v>
                </c:pt>
                <c:pt idx="198">
                  <c:v>0.37146991173687172</c:v>
                </c:pt>
                <c:pt idx="199">
                  <c:v>0.830804532302714</c:v>
                </c:pt>
                <c:pt idx="200">
                  <c:v>0.44163697152300363</c:v>
                </c:pt>
                <c:pt idx="201">
                  <c:v>0.8056294936463928</c:v>
                </c:pt>
                <c:pt idx="202">
                  <c:v>0.71253460086654219</c:v>
                </c:pt>
                <c:pt idx="203">
                  <c:v>0.11657128526249261</c:v>
                </c:pt>
                <c:pt idx="204">
                  <c:v>0.89060541380957714</c:v>
                </c:pt>
                <c:pt idx="205">
                  <c:v>0.37267157112277216</c:v>
                </c:pt>
                <c:pt idx="206">
                  <c:v>0.18289687185065417</c:v>
                </c:pt>
                <c:pt idx="207">
                  <c:v>0.35083430711886288</c:v>
                </c:pt>
                <c:pt idx="208">
                  <c:v>0.15767886849498036</c:v>
                </c:pt>
                <c:pt idx="209">
                  <c:v>1.8234470748419995E-2</c:v>
                </c:pt>
                <c:pt idx="210">
                  <c:v>0.24561470169549982</c:v>
                </c:pt>
                <c:pt idx="211">
                  <c:v>0.27132992776045228</c:v>
                </c:pt>
                <c:pt idx="212">
                  <c:v>0.29175053141808371</c:v>
                </c:pt>
                <c:pt idx="213">
                  <c:v>0.93209055183601919</c:v>
                </c:pt>
                <c:pt idx="214">
                  <c:v>5.720450956097789E-2</c:v>
                </c:pt>
                <c:pt idx="215">
                  <c:v>0.4779180494728984</c:v>
                </c:pt>
                <c:pt idx="216">
                  <c:v>0.96717001987148221</c:v>
                </c:pt>
                <c:pt idx="217">
                  <c:v>0.91538023480373609</c:v>
                </c:pt>
                <c:pt idx="218">
                  <c:v>0.99703730299848403</c:v>
                </c:pt>
                <c:pt idx="219">
                  <c:v>0.38872394647799857</c:v>
                </c:pt>
                <c:pt idx="220">
                  <c:v>0.66826156679931892</c:v>
                </c:pt>
                <c:pt idx="221">
                  <c:v>0.62272717372711939</c:v>
                </c:pt>
                <c:pt idx="222">
                  <c:v>0.74480812114757577</c:v>
                </c:pt>
                <c:pt idx="223">
                  <c:v>0.31560364812388497</c:v>
                </c:pt>
                <c:pt idx="224">
                  <c:v>0.55140510352712857</c:v>
                </c:pt>
                <c:pt idx="225">
                  <c:v>0.54677138614071086</c:v>
                </c:pt>
                <c:pt idx="226">
                  <c:v>0.30356305788577187</c:v>
                </c:pt>
                <c:pt idx="227">
                  <c:v>0.90561208409647453</c:v>
                </c:pt>
                <c:pt idx="228">
                  <c:v>0.45726499950609123</c:v>
                </c:pt>
                <c:pt idx="229">
                  <c:v>0.82382552073898963</c:v>
                </c:pt>
                <c:pt idx="230">
                  <c:v>0.75377356745974888</c:v>
                </c:pt>
                <c:pt idx="231">
                  <c:v>0.46964809526820162</c:v>
                </c:pt>
                <c:pt idx="232">
                  <c:v>0.25440339718228966</c:v>
                </c:pt>
                <c:pt idx="233">
                  <c:v>0.63763678842689531</c:v>
                </c:pt>
                <c:pt idx="234">
                  <c:v>0.44648274908821239</c:v>
                </c:pt>
                <c:pt idx="235">
                  <c:v>0.16250559284052246</c:v>
                </c:pt>
                <c:pt idx="236">
                  <c:v>0.65102586810531671</c:v>
                </c:pt>
                <c:pt idx="237">
                  <c:v>0.51300014798934312</c:v>
                </c:pt>
                <c:pt idx="238">
                  <c:v>0.93542422866667785</c:v>
                </c:pt>
                <c:pt idx="239">
                  <c:v>0.6726547678111533</c:v>
                </c:pt>
                <c:pt idx="240">
                  <c:v>0.39118416005480428</c:v>
                </c:pt>
                <c:pt idx="241">
                  <c:v>0.57081647307387284</c:v>
                </c:pt>
                <c:pt idx="242">
                  <c:v>0.89974200591160614</c:v>
                </c:pt>
                <c:pt idx="243">
                  <c:v>0.29273519185746488</c:v>
                </c:pt>
                <c:pt idx="244">
                  <c:v>0.94428768768754623</c:v>
                </c:pt>
                <c:pt idx="245">
                  <c:v>0.60927222400326797</c:v>
                </c:pt>
                <c:pt idx="246">
                  <c:v>0.77823908692702604</c:v>
                </c:pt>
                <c:pt idx="247">
                  <c:v>0.60153391206587203</c:v>
                </c:pt>
                <c:pt idx="248">
                  <c:v>0.8502945602570553</c:v>
                </c:pt>
                <c:pt idx="249">
                  <c:v>0.81572477292231094</c:v>
                </c:pt>
                <c:pt idx="250">
                  <c:v>0.33403396400419461</c:v>
                </c:pt>
                <c:pt idx="251">
                  <c:v>0.41386466853061143</c:v>
                </c:pt>
                <c:pt idx="252">
                  <c:v>0.64215980779213278</c:v>
                </c:pt>
                <c:pt idx="253">
                  <c:v>0.31311316384045795</c:v>
                </c:pt>
                <c:pt idx="254">
                  <c:v>0.97754574336376521</c:v>
                </c:pt>
                <c:pt idx="255">
                  <c:v>0.14778055671436818</c:v>
                </c:pt>
                <c:pt idx="256">
                  <c:v>0.59920751812966122</c:v>
                </c:pt>
                <c:pt idx="257">
                  <c:v>0.33768163611796498</c:v>
                </c:pt>
                <c:pt idx="258">
                  <c:v>0.10562279712890887</c:v>
                </c:pt>
                <c:pt idx="259">
                  <c:v>0.54896062797052692</c:v>
                </c:pt>
                <c:pt idx="260">
                  <c:v>0.16268146953981955</c:v>
                </c:pt>
                <c:pt idx="261">
                  <c:v>0.37631690637910986</c:v>
                </c:pt>
                <c:pt idx="262">
                  <c:v>0.26097800007924954</c:v>
                </c:pt>
                <c:pt idx="263">
                  <c:v>0.39026620234691112</c:v>
                </c:pt>
                <c:pt idx="264">
                  <c:v>0.37501189044945682</c:v>
                </c:pt>
                <c:pt idx="265">
                  <c:v>0.79262160043659169</c:v>
                </c:pt>
                <c:pt idx="266">
                  <c:v>0.20262325678585358</c:v>
                </c:pt>
                <c:pt idx="267">
                  <c:v>0.40891788578901389</c:v>
                </c:pt>
                <c:pt idx="268">
                  <c:v>0.19181311090034614</c:v>
                </c:pt>
                <c:pt idx="269">
                  <c:v>0.24642580488323107</c:v>
                </c:pt>
                <c:pt idx="270">
                  <c:v>0.68860396529475221</c:v>
                </c:pt>
                <c:pt idx="271">
                  <c:v>0.55010369695708183</c:v>
                </c:pt>
                <c:pt idx="272">
                  <c:v>0.82171205177531315</c:v>
                </c:pt>
                <c:pt idx="273">
                  <c:v>0.56286291276663958</c:v>
                </c:pt>
                <c:pt idx="274">
                  <c:v>0.96985250373732379</c:v>
                </c:pt>
                <c:pt idx="275">
                  <c:v>5.236311397438842E-2</c:v>
                </c:pt>
                <c:pt idx="276">
                  <c:v>0.69539027281177268</c:v>
                </c:pt>
                <c:pt idx="277">
                  <c:v>0.40582238130572934</c:v>
                </c:pt>
                <c:pt idx="278">
                  <c:v>0.10923280575703931</c:v>
                </c:pt>
                <c:pt idx="279">
                  <c:v>0.36815604263513801</c:v>
                </c:pt>
                <c:pt idx="280">
                  <c:v>0.1098297645436439</c:v>
                </c:pt>
                <c:pt idx="281">
                  <c:v>0.84924173174648354</c:v>
                </c:pt>
                <c:pt idx="282">
                  <c:v>0.67775998869201004</c:v>
                </c:pt>
                <c:pt idx="283">
                  <c:v>0.22946269276291886</c:v>
                </c:pt>
                <c:pt idx="284">
                  <c:v>0.5438171493594941</c:v>
                </c:pt>
                <c:pt idx="285">
                  <c:v>0.92919227478480393</c:v>
                </c:pt>
                <c:pt idx="286">
                  <c:v>0.39379549035045658</c:v>
                </c:pt>
                <c:pt idx="287">
                  <c:v>0.25172837776699963</c:v>
                </c:pt>
                <c:pt idx="288">
                  <c:v>0.33213728552365163</c:v>
                </c:pt>
                <c:pt idx="289">
                  <c:v>0.54848005350190376</c:v>
                </c:pt>
                <c:pt idx="290">
                  <c:v>0.38515644676718053</c:v>
                </c:pt>
                <c:pt idx="291">
                  <c:v>0.39737417761958183</c:v>
                </c:pt>
                <c:pt idx="292">
                  <c:v>0.86823342263650161</c:v>
                </c:pt>
                <c:pt idx="293">
                  <c:v>5.4585497435495789E-2</c:v>
                </c:pt>
                <c:pt idx="294">
                  <c:v>0.22654579325597379</c:v>
                </c:pt>
                <c:pt idx="295">
                  <c:v>0.7675442473762043</c:v>
                </c:pt>
                <c:pt idx="296">
                  <c:v>0.29849430687032319</c:v>
                </c:pt>
                <c:pt idx="297">
                  <c:v>5.958862665120146E-2</c:v>
                </c:pt>
                <c:pt idx="298">
                  <c:v>1.1318937687694319E-2</c:v>
                </c:pt>
                <c:pt idx="299">
                  <c:v>0.23512125121259841</c:v>
                </c:pt>
                <c:pt idx="300">
                  <c:v>2.2819543735752679E-2</c:v>
                </c:pt>
                <c:pt idx="301">
                  <c:v>0.19864244553952282</c:v>
                </c:pt>
                <c:pt idx="302">
                  <c:v>0.34046832866386567</c:v>
                </c:pt>
                <c:pt idx="303">
                  <c:v>0.5438417899660466</c:v>
                </c:pt>
                <c:pt idx="304">
                  <c:v>5.2829986557493713E-2</c:v>
                </c:pt>
                <c:pt idx="305">
                  <c:v>0.64778901589895799</c:v>
                </c:pt>
                <c:pt idx="306">
                  <c:v>2.4747265048340239E-2</c:v>
                </c:pt>
                <c:pt idx="307">
                  <c:v>0.50216618810275837</c:v>
                </c:pt>
                <c:pt idx="308">
                  <c:v>0.86688662453528165</c:v>
                </c:pt>
                <c:pt idx="309">
                  <c:v>0.7194743612360065</c:v>
                </c:pt>
                <c:pt idx="310">
                  <c:v>0.36999722736891083</c:v>
                </c:pt>
                <c:pt idx="311">
                  <c:v>0.50908097877042147</c:v>
                </c:pt>
                <c:pt idx="312">
                  <c:v>0.96500298014149999</c:v>
                </c:pt>
                <c:pt idx="313">
                  <c:v>0.4146538837801973</c:v>
                </c:pt>
                <c:pt idx="314">
                  <c:v>0.4487121007904129</c:v>
                </c:pt>
                <c:pt idx="315">
                  <c:v>0.23868863943514151</c:v>
                </c:pt>
                <c:pt idx="316">
                  <c:v>0.30096257499945189</c:v>
                </c:pt>
                <c:pt idx="317">
                  <c:v>9.6278870470154709E-2</c:v>
                </c:pt>
                <c:pt idx="318">
                  <c:v>0.8167262290702646</c:v>
                </c:pt>
                <c:pt idx="319">
                  <c:v>8.9036149379721929E-2</c:v>
                </c:pt>
                <c:pt idx="320">
                  <c:v>0.84556286443638995</c:v>
                </c:pt>
                <c:pt idx="321">
                  <c:v>6.7501970954723101E-3</c:v>
                </c:pt>
                <c:pt idx="322">
                  <c:v>6.0955646891426962E-2</c:v>
                </c:pt>
                <c:pt idx="323">
                  <c:v>0.34535941917028434</c:v>
                </c:pt>
                <c:pt idx="324">
                  <c:v>0.61250317070629445</c:v>
                </c:pt>
                <c:pt idx="325">
                  <c:v>0.74022499294570676</c:v>
                </c:pt>
                <c:pt idx="326">
                  <c:v>0.32318995279924834</c:v>
                </c:pt>
                <c:pt idx="327">
                  <c:v>0.29464204312299924</c:v>
                </c:pt>
                <c:pt idx="328">
                  <c:v>0.59640243989145647</c:v>
                </c:pt>
                <c:pt idx="329">
                  <c:v>7.5486670122111521E-2</c:v>
                </c:pt>
                <c:pt idx="330">
                  <c:v>2.4151538978907761E-2</c:v>
                </c:pt>
                <c:pt idx="331">
                  <c:v>0.56040661843561324</c:v>
                </c:pt>
                <c:pt idx="332">
                  <c:v>0.70268400543136011</c:v>
                </c:pt>
                <c:pt idx="333">
                  <c:v>0.34488168070008429</c:v>
                </c:pt>
                <c:pt idx="334">
                  <c:v>0.41952979808293789</c:v>
                </c:pt>
                <c:pt idx="335">
                  <c:v>0.86593327213453664</c:v>
                </c:pt>
                <c:pt idx="336">
                  <c:v>0.7478852931728952</c:v>
                </c:pt>
                <c:pt idx="337">
                  <c:v>0.2801422542378883</c:v>
                </c:pt>
                <c:pt idx="338">
                  <c:v>0.88148935630211722</c:v>
                </c:pt>
                <c:pt idx="339">
                  <c:v>0.25347181667643126</c:v>
                </c:pt>
                <c:pt idx="340">
                  <c:v>0.13294993848229408</c:v>
                </c:pt>
                <c:pt idx="341">
                  <c:v>0.26070421161242485</c:v>
                </c:pt>
                <c:pt idx="342">
                  <c:v>0.20617041751313447</c:v>
                </c:pt>
                <c:pt idx="343">
                  <c:v>0.94571984949138743</c:v>
                </c:pt>
                <c:pt idx="344">
                  <c:v>0.49081280525904103</c:v>
                </c:pt>
                <c:pt idx="345">
                  <c:v>0.3808581580138457</c:v>
                </c:pt>
                <c:pt idx="346">
                  <c:v>0.24302293368472949</c:v>
                </c:pt>
                <c:pt idx="347">
                  <c:v>0.85952424383874404</c:v>
                </c:pt>
                <c:pt idx="348">
                  <c:v>9.2078914507267906E-2</c:v>
                </c:pt>
                <c:pt idx="349">
                  <c:v>0.64105349617418739</c:v>
                </c:pt>
                <c:pt idx="350">
                  <c:v>3.1235054041888199E-2</c:v>
                </c:pt>
                <c:pt idx="351">
                  <c:v>0.14330836965237992</c:v>
                </c:pt>
                <c:pt idx="352">
                  <c:v>0.50003512858773047</c:v>
                </c:pt>
                <c:pt idx="353">
                  <c:v>0.42103328728378697</c:v>
                </c:pt>
                <c:pt idx="354">
                  <c:v>0.11042682516532454</c:v>
                </c:pt>
                <c:pt idx="355">
                  <c:v>0.44000113772851346</c:v>
                </c:pt>
                <c:pt idx="356">
                  <c:v>0.84663690108861012</c:v>
                </c:pt>
                <c:pt idx="357">
                  <c:v>0.79409891725597703</c:v>
                </c:pt>
                <c:pt idx="358">
                  <c:v>0.22001349780218726</c:v>
                </c:pt>
                <c:pt idx="359">
                  <c:v>0.96941650895629339</c:v>
                </c:pt>
                <c:pt idx="360">
                  <c:v>0.45613055259833435</c:v>
                </c:pt>
                <c:pt idx="361">
                  <c:v>0.10627461122075199</c:v>
                </c:pt>
                <c:pt idx="362">
                  <c:v>0.21958732771688627</c:v>
                </c:pt>
                <c:pt idx="363">
                  <c:v>7.4153515394538405E-2</c:v>
                </c:pt>
                <c:pt idx="364">
                  <c:v>0.61386578878220621</c:v>
                </c:pt>
                <c:pt idx="365">
                  <c:v>0.28106171911716527</c:v>
                </c:pt>
                <c:pt idx="366">
                  <c:v>0.27529488071355379</c:v>
                </c:pt>
                <c:pt idx="367">
                  <c:v>0.26691510594533985</c:v>
                </c:pt>
                <c:pt idx="368">
                  <c:v>0.82591791058043018</c:v>
                </c:pt>
                <c:pt idx="369">
                  <c:v>4.1729693161752124E-2</c:v>
                </c:pt>
                <c:pt idx="370">
                  <c:v>0.41229684913197051</c:v>
                </c:pt>
                <c:pt idx="371">
                  <c:v>0.50646061241394635</c:v>
                </c:pt>
                <c:pt idx="372">
                  <c:v>0.97191205367107258</c:v>
                </c:pt>
                <c:pt idx="373">
                  <c:v>0.13033311011167092</c:v>
                </c:pt>
                <c:pt idx="374">
                  <c:v>0.55239056960694932</c:v>
                </c:pt>
                <c:pt idx="375">
                  <c:v>0.63089985073645516</c:v>
                </c:pt>
                <c:pt idx="376">
                  <c:v>0.10746252690440428</c:v>
                </c:pt>
                <c:pt idx="377">
                  <c:v>0.44801677668822792</c:v>
                </c:pt>
                <c:pt idx="378">
                  <c:v>0.11177943124902157</c:v>
                </c:pt>
                <c:pt idx="379">
                  <c:v>0.71605911360016283</c:v>
                </c:pt>
                <c:pt idx="380">
                  <c:v>0.42804188287012057</c:v>
                </c:pt>
                <c:pt idx="381">
                  <c:v>0.16300971481647086</c:v>
                </c:pt>
                <c:pt idx="382">
                  <c:v>0.35615458406696898</c:v>
                </c:pt>
                <c:pt idx="383">
                  <c:v>0.32109556332275846</c:v>
                </c:pt>
                <c:pt idx="384">
                  <c:v>3.8242755556493813E-2</c:v>
                </c:pt>
                <c:pt idx="385">
                  <c:v>0.45845791462608354</c:v>
                </c:pt>
                <c:pt idx="386">
                  <c:v>0.45632526265458528</c:v>
                </c:pt>
                <c:pt idx="387">
                  <c:v>0.34871611967955707</c:v>
                </c:pt>
                <c:pt idx="388">
                  <c:v>0.84500407970360192</c:v>
                </c:pt>
                <c:pt idx="389">
                  <c:v>0.67259449002537208</c:v>
                </c:pt>
                <c:pt idx="390">
                  <c:v>0.18410826607037423</c:v>
                </c:pt>
                <c:pt idx="391">
                  <c:v>0.73431064328758366</c:v>
                </c:pt>
                <c:pt idx="392">
                  <c:v>0.95041064509174822</c:v>
                </c:pt>
                <c:pt idx="393">
                  <c:v>0.51255910281518191</c:v>
                </c:pt>
                <c:pt idx="394">
                  <c:v>0.70479975590057509</c:v>
                </c:pt>
                <c:pt idx="395">
                  <c:v>0.38032363921014833</c:v>
                </c:pt>
                <c:pt idx="396">
                  <c:v>0.20147659142785723</c:v>
                </c:pt>
                <c:pt idx="397">
                  <c:v>0.45079662092245609</c:v>
                </c:pt>
                <c:pt idx="398">
                  <c:v>0.72440592001834958</c:v>
                </c:pt>
                <c:pt idx="399">
                  <c:v>0.43695914714797313</c:v>
                </c:pt>
                <c:pt idx="400">
                  <c:v>0.27623352620452779</c:v>
                </c:pt>
                <c:pt idx="401">
                  <c:v>0.18009933701151204</c:v>
                </c:pt>
                <c:pt idx="402">
                  <c:v>0.28939374696359055</c:v>
                </c:pt>
                <c:pt idx="403">
                  <c:v>0.53318557578745829</c:v>
                </c:pt>
                <c:pt idx="404">
                  <c:v>0.73573706881605705</c:v>
                </c:pt>
                <c:pt idx="405">
                  <c:v>9.9812397270850894E-3</c:v>
                </c:pt>
                <c:pt idx="406">
                  <c:v>0.59566153264217681</c:v>
                </c:pt>
                <c:pt idx="407">
                  <c:v>0.14274058045146343</c:v>
                </c:pt>
                <c:pt idx="408">
                  <c:v>0.75773723486160272</c:v>
                </c:pt>
                <c:pt idx="409">
                  <c:v>0.63454907113371251</c:v>
                </c:pt>
                <c:pt idx="410">
                  <c:v>0.5843508919858923</c:v>
                </c:pt>
                <c:pt idx="411">
                  <c:v>0.20234232789511297</c:v>
                </c:pt>
                <c:pt idx="412">
                  <c:v>0.67887994424944709</c:v>
                </c:pt>
                <c:pt idx="413">
                  <c:v>0.71152904008728257</c:v>
                </c:pt>
                <c:pt idx="414">
                  <c:v>0.30518239161384564</c:v>
                </c:pt>
                <c:pt idx="415">
                  <c:v>0.92601926802137213</c:v>
                </c:pt>
                <c:pt idx="416">
                  <c:v>4.6483891414074496E-2</c:v>
                </c:pt>
                <c:pt idx="417">
                  <c:v>0.23462483980890336</c:v>
                </c:pt>
                <c:pt idx="418">
                  <c:v>6.842890700051385E-2</c:v>
                </c:pt>
                <c:pt idx="419">
                  <c:v>1.2767968944942809E-2</c:v>
                </c:pt>
                <c:pt idx="420">
                  <c:v>9.8354339198584495E-2</c:v>
                </c:pt>
                <c:pt idx="421">
                  <c:v>0.4940071735329008</c:v>
                </c:pt>
                <c:pt idx="422">
                  <c:v>0.75349832518371163</c:v>
                </c:pt>
                <c:pt idx="423">
                  <c:v>0.51256150130509304</c:v>
                </c:pt>
                <c:pt idx="424">
                  <c:v>0.81748688515711887</c:v>
                </c:pt>
                <c:pt idx="425">
                  <c:v>0.73968915469264562</c:v>
                </c:pt>
                <c:pt idx="426">
                  <c:v>0.91672159938543785</c:v>
                </c:pt>
                <c:pt idx="427">
                  <c:v>0.95713528485552823</c:v>
                </c:pt>
                <c:pt idx="428">
                  <c:v>0.45731969577863496</c:v>
                </c:pt>
                <c:pt idx="429">
                  <c:v>0.36482208272720085</c:v>
                </c:pt>
                <c:pt idx="430">
                  <c:v>0.2779742446727087</c:v>
                </c:pt>
                <c:pt idx="431">
                  <c:v>0.93602868286481855</c:v>
                </c:pt>
                <c:pt idx="432">
                  <c:v>0.31916546748224406</c:v>
                </c:pt>
                <c:pt idx="433">
                  <c:v>0.1645701124379314</c:v>
                </c:pt>
                <c:pt idx="434">
                  <c:v>0.28080708620011507</c:v>
                </c:pt>
                <c:pt idx="435">
                  <c:v>0.29401571764222678</c:v>
                </c:pt>
                <c:pt idx="436">
                  <c:v>0.15761820722800435</c:v>
                </c:pt>
                <c:pt idx="437">
                  <c:v>0.94950643270214607</c:v>
                </c:pt>
                <c:pt idx="438">
                  <c:v>0.95771709094440649</c:v>
                </c:pt>
                <c:pt idx="439">
                  <c:v>2.1346363599385465E-2</c:v>
                </c:pt>
                <c:pt idx="440">
                  <c:v>0.25456581852077043</c:v>
                </c:pt>
                <c:pt idx="441">
                  <c:v>0.69874134885931471</c:v>
                </c:pt>
                <c:pt idx="442">
                  <c:v>0.58240554046151316</c:v>
                </c:pt>
                <c:pt idx="443">
                  <c:v>0.75084192346569689</c:v>
                </c:pt>
                <c:pt idx="444">
                  <c:v>0.54536642044281081</c:v>
                </c:pt>
                <c:pt idx="445">
                  <c:v>0.66567986702022564</c:v>
                </c:pt>
                <c:pt idx="446">
                  <c:v>0.84773221531399756</c:v>
                </c:pt>
                <c:pt idx="447">
                  <c:v>0.32153046271232433</c:v>
                </c:pt>
                <c:pt idx="448">
                  <c:v>0.40973196062572492</c:v>
                </c:pt>
                <c:pt idx="449">
                  <c:v>0.84913968632029846</c:v>
                </c:pt>
                <c:pt idx="450">
                  <c:v>0.49944793303360713</c:v>
                </c:pt>
                <c:pt idx="451">
                  <c:v>0.487638057305668</c:v>
                </c:pt>
                <c:pt idx="452">
                  <c:v>0.14330987263554062</c:v>
                </c:pt>
                <c:pt idx="453">
                  <c:v>0.78761141842532079</c:v>
                </c:pt>
                <c:pt idx="454">
                  <c:v>0.8956635841270757</c:v>
                </c:pt>
                <c:pt idx="455">
                  <c:v>0.54579030832851694</c:v>
                </c:pt>
                <c:pt idx="456">
                  <c:v>0.41412025767248928</c:v>
                </c:pt>
                <c:pt idx="457">
                  <c:v>0.59887016207094035</c:v>
                </c:pt>
                <c:pt idx="458">
                  <c:v>0.17282587748206035</c:v>
                </c:pt>
                <c:pt idx="459">
                  <c:v>0.58192757284995467</c:v>
                </c:pt>
                <c:pt idx="460">
                  <c:v>0.60991524308853562</c:v>
                </c:pt>
                <c:pt idx="461">
                  <c:v>0.83256716033907185</c:v>
                </c:pt>
                <c:pt idx="462">
                  <c:v>0.75299860546916897</c:v>
                </c:pt>
                <c:pt idx="463">
                  <c:v>2.7808135561270264E-3</c:v>
                </c:pt>
                <c:pt idx="464">
                  <c:v>0.76207915890622169</c:v>
                </c:pt>
                <c:pt idx="465">
                  <c:v>0.36710322718688893</c:v>
                </c:pt>
                <c:pt idx="466">
                  <c:v>0.50969323150197299</c:v>
                </c:pt>
                <c:pt idx="467">
                  <c:v>0.24358448774200658</c:v>
                </c:pt>
                <c:pt idx="468">
                  <c:v>0.8906946225879675</c:v>
                </c:pt>
                <c:pt idx="469">
                  <c:v>0.88865082976599175</c:v>
                </c:pt>
                <c:pt idx="470">
                  <c:v>2.2862993717736257E-2</c:v>
                </c:pt>
                <c:pt idx="471">
                  <c:v>0.48866428144477114</c:v>
                </c:pt>
                <c:pt idx="472">
                  <c:v>0.85772286711678147</c:v>
                </c:pt>
                <c:pt idx="473">
                  <c:v>0.14756739238574212</c:v>
                </c:pt>
                <c:pt idx="474">
                  <c:v>0.47255931605646484</c:v>
                </c:pt>
                <c:pt idx="475">
                  <c:v>0.38414764600876661</c:v>
                </c:pt>
                <c:pt idx="476">
                  <c:v>3.7634657176421116E-2</c:v>
                </c:pt>
                <c:pt idx="477">
                  <c:v>0.73675568373336664</c:v>
                </c:pt>
                <c:pt idx="478">
                  <c:v>0.56566888710406782</c:v>
                </c:pt>
                <c:pt idx="479">
                  <c:v>0.55937707310968665</c:v>
                </c:pt>
                <c:pt idx="480">
                  <c:v>0.21874458064026314</c:v>
                </c:pt>
                <c:pt idx="481">
                  <c:v>0.86189294111150405</c:v>
                </c:pt>
                <c:pt idx="482">
                  <c:v>0.16756281736581702</c:v>
                </c:pt>
                <c:pt idx="483">
                  <c:v>0.77745148059810454</c:v>
                </c:pt>
                <c:pt idx="484">
                  <c:v>0.43528702991285584</c:v>
                </c:pt>
                <c:pt idx="485">
                  <c:v>0.794325918989088</c:v>
                </c:pt>
                <c:pt idx="486">
                  <c:v>0.67588619131166627</c:v>
                </c:pt>
                <c:pt idx="487">
                  <c:v>0.69318192544568125</c:v>
                </c:pt>
                <c:pt idx="488">
                  <c:v>0.55191213043463028</c:v>
                </c:pt>
                <c:pt idx="489">
                  <c:v>3.350667258917972E-3</c:v>
                </c:pt>
                <c:pt idx="490">
                  <c:v>0.20888488727134058</c:v>
                </c:pt>
                <c:pt idx="491">
                  <c:v>0.72834992760255568</c:v>
                </c:pt>
                <c:pt idx="492">
                  <c:v>0.84955420723157937</c:v>
                </c:pt>
                <c:pt idx="493">
                  <c:v>8.7754390398469662E-2</c:v>
                </c:pt>
                <c:pt idx="494">
                  <c:v>0.96679984384359818</c:v>
                </c:pt>
                <c:pt idx="495">
                  <c:v>0.56731480493093467</c:v>
                </c:pt>
                <c:pt idx="496">
                  <c:v>0.56083310590815838</c:v>
                </c:pt>
                <c:pt idx="497">
                  <c:v>0.78718449573725247</c:v>
                </c:pt>
                <c:pt idx="498">
                  <c:v>0.60001916751096473</c:v>
                </c:pt>
                <c:pt idx="499">
                  <c:v>0.5306745121736568</c:v>
                </c:pt>
                <c:pt idx="500">
                  <c:v>0.55425104812863424</c:v>
                </c:pt>
                <c:pt idx="501">
                  <c:v>0.56360754840627536</c:v>
                </c:pt>
                <c:pt idx="502">
                  <c:v>0.80373017722674656</c:v>
                </c:pt>
                <c:pt idx="503">
                  <c:v>0.80583952305464723</c:v>
                </c:pt>
                <c:pt idx="504">
                  <c:v>0.32883583892955459</c:v>
                </c:pt>
                <c:pt idx="505">
                  <c:v>2.4970462921621417E-2</c:v>
                </c:pt>
                <c:pt idx="506">
                  <c:v>0.90311940673155688</c:v>
                </c:pt>
                <c:pt idx="507">
                  <c:v>0.90516475712742628</c:v>
                </c:pt>
                <c:pt idx="508">
                  <c:v>0.16560294545054288</c:v>
                </c:pt>
                <c:pt idx="509">
                  <c:v>0.13284168840576638</c:v>
                </c:pt>
                <c:pt idx="510">
                  <c:v>0.26410169607525535</c:v>
                </c:pt>
                <c:pt idx="511">
                  <c:v>0.5685930035820419</c:v>
                </c:pt>
                <c:pt idx="512">
                  <c:v>0.73432956196433652</c:v>
                </c:pt>
                <c:pt idx="513">
                  <c:v>0.41835682765089865</c:v>
                </c:pt>
                <c:pt idx="514">
                  <c:v>0.84495278530673834</c:v>
                </c:pt>
                <c:pt idx="515">
                  <c:v>0.54778566056661171</c:v>
                </c:pt>
                <c:pt idx="516">
                  <c:v>0.59199476652402139</c:v>
                </c:pt>
                <c:pt idx="517">
                  <c:v>0.64781608365268883</c:v>
                </c:pt>
                <c:pt idx="518">
                  <c:v>0.28752512003259234</c:v>
                </c:pt>
                <c:pt idx="519">
                  <c:v>0.63862028335570287</c:v>
                </c:pt>
                <c:pt idx="520">
                  <c:v>0.11754181885272508</c:v>
                </c:pt>
                <c:pt idx="521">
                  <c:v>0.10005162237387621</c:v>
                </c:pt>
                <c:pt idx="522">
                  <c:v>0.83864896049404247</c:v>
                </c:pt>
                <c:pt idx="523">
                  <c:v>0.30438389331235716</c:v>
                </c:pt>
                <c:pt idx="524">
                  <c:v>0.90368024874532571</c:v>
                </c:pt>
                <c:pt idx="525">
                  <c:v>0.97203350796410626</c:v>
                </c:pt>
                <c:pt idx="526">
                  <c:v>0.99368558619611524</c:v>
                </c:pt>
                <c:pt idx="527">
                  <c:v>0.54133269294526143</c:v>
                </c:pt>
                <c:pt idx="528">
                  <c:v>0.28194819865884491</c:v>
                </c:pt>
                <c:pt idx="529">
                  <c:v>0.69641189401253922</c:v>
                </c:pt>
                <c:pt idx="530">
                  <c:v>0.88989124069332171</c:v>
                </c:pt>
                <c:pt idx="531">
                  <c:v>7.7670885470812689E-2</c:v>
                </c:pt>
                <c:pt idx="532">
                  <c:v>0.89128231986071627</c:v>
                </c:pt>
                <c:pt idx="533">
                  <c:v>0.95047643154952555</c:v>
                </c:pt>
                <c:pt idx="534">
                  <c:v>0.82593859458311869</c:v>
                </c:pt>
                <c:pt idx="535">
                  <c:v>0.70383596267141124</c:v>
                </c:pt>
                <c:pt idx="536">
                  <c:v>0.22592801596795309</c:v>
                </c:pt>
                <c:pt idx="537">
                  <c:v>0.79180916403248813</c:v>
                </c:pt>
                <c:pt idx="538">
                  <c:v>0.28650850940125738</c:v>
                </c:pt>
                <c:pt idx="539">
                  <c:v>0.38752804253546502</c:v>
                </c:pt>
                <c:pt idx="540">
                  <c:v>0.29287850807636584</c:v>
                </c:pt>
                <c:pt idx="541">
                  <c:v>0.48781133855780345</c:v>
                </c:pt>
                <c:pt idx="542">
                  <c:v>0.97068614837382061</c:v>
                </c:pt>
                <c:pt idx="543">
                  <c:v>0.78216322810231509</c:v>
                </c:pt>
                <c:pt idx="544">
                  <c:v>0.55439338208920896</c:v>
                </c:pt>
                <c:pt idx="545">
                  <c:v>0.21569564307573486</c:v>
                </c:pt>
                <c:pt idx="546">
                  <c:v>0.25834472841324896</c:v>
                </c:pt>
                <c:pt idx="547">
                  <c:v>0.7918912198765683</c:v>
                </c:pt>
                <c:pt idx="548">
                  <c:v>0.76651999373882485</c:v>
                </c:pt>
                <c:pt idx="549">
                  <c:v>0.25579441132314162</c:v>
                </c:pt>
                <c:pt idx="550">
                  <c:v>0.493050354293877</c:v>
                </c:pt>
                <c:pt idx="551">
                  <c:v>0.7088289553059246</c:v>
                </c:pt>
                <c:pt idx="552">
                  <c:v>0.65379567646285142</c:v>
                </c:pt>
                <c:pt idx="553">
                  <c:v>0.39357546057453385</c:v>
                </c:pt>
                <c:pt idx="554">
                  <c:v>0.19827319728712156</c:v>
                </c:pt>
                <c:pt idx="555">
                  <c:v>0.90360891656616038</c:v>
                </c:pt>
                <c:pt idx="556">
                  <c:v>0.23081859346827338</c:v>
                </c:pt>
                <c:pt idx="557">
                  <c:v>0.39986140015009541</c:v>
                </c:pt>
                <c:pt idx="558">
                  <c:v>0.55969454770997684</c:v>
                </c:pt>
                <c:pt idx="559">
                  <c:v>0.64345644073660102</c:v>
                </c:pt>
                <c:pt idx="560">
                  <c:v>0.24498736228863138</c:v>
                </c:pt>
                <c:pt idx="561">
                  <c:v>0.4427231620277825</c:v>
                </c:pt>
                <c:pt idx="562">
                  <c:v>0.20517517202389313</c:v>
                </c:pt>
                <c:pt idx="563">
                  <c:v>0.90222250769304113</c:v>
                </c:pt>
                <c:pt idx="564">
                  <c:v>0.30263019019876902</c:v>
                </c:pt>
                <c:pt idx="565">
                  <c:v>3.6985918020526531E-2</c:v>
                </c:pt>
                <c:pt idx="566">
                  <c:v>0.2474666293634773</c:v>
                </c:pt>
                <c:pt idx="567">
                  <c:v>0.57228178496093507</c:v>
                </c:pt>
                <c:pt idx="568">
                  <c:v>0.25599390276184353</c:v>
                </c:pt>
                <c:pt idx="569">
                  <c:v>0.97429793707857992</c:v>
                </c:pt>
                <c:pt idx="570">
                  <c:v>0.31976057194473073</c:v>
                </c:pt>
                <c:pt idx="571">
                  <c:v>0.47400395475142831</c:v>
                </c:pt>
                <c:pt idx="572">
                  <c:v>0.65279499257924389</c:v>
                </c:pt>
                <c:pt idx="573">
                  <c:v>0.88416389674591145</c:v>
                </c:pt>
                <c:pt idx="574">
                  <c:v>0.18602592506860083</c:v>
                </c:pt>
                <c:pt idx="575">
                  <c:v>0.46527846124963967</c:v>
                </c:pt>
                <c:pt idx="576">
                  <c:v>0.22137894479748554</c:v>
                </c:pt>
                <c:pt idx="577">
                  <c:v>0.2575310177057718</c:v>
                </c:pt>
                <c:pt idx="578">
                  <c:v>0.18369279743004907</c:v>
                </c:pt>
                <c:pt idx="579">
                  <c:v>0.98378355736289569</c:v>
                </c:pt>
                <c:pt idx="580">
                  <c:v>0.71441781760722944</c:v>
                </c:pt>
                <c:pt idx="581">
                  <c:v>0.87436041899568229</c:v>
                </c:pt>
                <c:pt idx="582">
                  <c:v>0.20380431937388088</c:v>
                </c:pt>
                <c:pt idx="583">
                  <c:v>0.94221996365421457</c:v>
                </c:pt>
                <c:pt idx="584">
                  <c:v>0.65293075301107351</c:v>
                </c:pt>
                <c:pt idx="585">
                  <c:v>0.71641355677908813</c:v>
                </c:pt>
                <c:pt idx="586">
                  <c:v>0.21765312973418549</c:v>
                </c:pt>
                <c:pt idx="587">
                  <c:v>0.15250423034884253</c:v>
                </c:pt>
                <c:pt idx="588">
                  <c:v>0.44793801302850322</c:v>
                </c:pt>
                <c:pt idx="589">
                  <c:v>0.16275048365498501</c:v>
                </c:pt>
                <c:pt idx="590">
                  <c:v>0.76601557917208984</c:v>
                </c:pt>
                <c:pt idx="591">
                  <c:v>8.6803922112535181E-2</c:v>
                </c:pt>
                <c:pt idx="592">
                  <c:v>0.46206016650775528</c:v>
                </c:pt>
                <c:pt idx="593">
                  <c:v>0.97146157442477887</c:v>
                </c:pt>
                <c:pt idx="594">
                  <c:v>0.94754890276513637</c:v>
                </c:pt>
                <c:pt idx="595">
                  <c:v>0.57338433714965364</c:v>
                </c:pt>
                <c:pt idx="596">
                  <c:v>0.33312998573458619</c:v>
                </c:pt>
                <c:pt idx="597">
                  <c:v>2.0003504913430947E-2</c:v>
                </c:pt>
                <c:pt idx="598">
                  <c:v>0.51665649833640437</c:v>
                </c:pt>
                <c:pt idx="599">
                  <c:v>0.55762393782432107</c:v>
                </c:pt>
                <c:pt idx="600">
                  <c:v>0.22081370249110832</c:v>
                </c:pt>
                <c:pt idx="601">
                  <c:v>0.98588247117112648</c:v>
                </c:pt>
                <c:pt idx="602">
                  <c:v>0.96437217328062974</c:v>
                </c:pt>
                <c:pt idx="603">
                  <c:v>0.24095373223037209</c:v>
                </c:pt>
                <c:pt idx="604">
                  <c:v>0.79822062017586781</c:v>
                </c:pt>
                <c:pt idx="605">
                  <c:v>0.91491075323052118</c:v>
                </c:pt>
                <c:pt idx="606">
                  <c:v>1.6448833256204165E-2</c:v>
                </c:pt>
                <c:pt idx="607">
                  <c:v>6.0249352706466253E-3</c:v>
                </c:pt>
                <c:pt idx="608">
                  <c:v>0.20240545995575743</c:v>
                </c:pt>
                <c:pt idx="609">
                  <c:v>0.78662325445697945</c:v>
                </c:pt>
                <c:pt idx="610">
                  <c:v>0.11034217916617373</c:v>
                </c:pt>
                <c:pt idx="611">
                  <c:v>0.1869890690019419</c:v>
                </c:pt>
                <c:pt idx="612">
                  <c:v>0.92200481128248701</c:v>
                </c:pt>
                <c:pt idx="613">
                  <c:v>0.37118474906639953</c:v>
                </c:pt>
                <c:pt idx="614">
                  <c:v>0.60026244148000907</c:v>
                </c:pt>
                <c:pt idx="615">
                  <c:v>0.12416931020392641</c:v>
                </c:pt>
                <c:pt idx="616">
                  <c:v>0.85993397531074234</c:v>
                </c:pt>
                <c:pt idx="617">
                  <c:v>0.38155571262206622</c:v>
                </c:pt>
                <c:pt idx="618">
                  <c:v>0.24725909775466182</c:v>
                </c:pt>
                <c:pt idx="619">
                  <c:v>0.11814011069007857</c:v>
                </c:pt>
                <c:pt idx="620">
                  <c:v>0.41466920591879453</c:v>
                </c:pt>
                <c:pt idx="621">
                  <c:v>0.7362148611200986</c:v>
                </c:pt>
                <c:pt idx="622">
                  <c:v>0.75031776294763408</c:v>
                </c:pt>
                <c:pt idx="623">
                  <c:v>0.282245470476848</c:v>
                </c:pt>
                <c:pt idx="624">
                  <c:v>0.66033669493712088</c:v>
                </c:pt>
                <c:pt idx="625">
                  <c:v>0.84673994469277525</c:v>
                </c:pt>
                <c:pt idx="626">
                  <c:v>6.8841097258806716E-2</c:v>
                </c:pt>
                <c:pt idx="627">
                  <c:v>0.36505642991373444</c:v>
                </c:pt>
                <c:pt idx="628">
                  <c:v>0.91871451952565975</c:v>
                </c:pt>
                <c:pt idx="629">
                  <c:v>0.37313608543878696</c:v>
                </c:pt>
                <c:pt idx="630">
                  <c:v>0.33747624437777124</c:v>
                </c:pt>
                <c:pt idx="631">
                  <c:v>0.43712961639353465</c:v>
                </c:pt>
                <c:pt idx="632">
                  <c:v>0.82603251259186228</c:v>
                </c:pt>
                <c:pt idx="633">
                  <c:v>0.20195468026427943</c:v>
                </c:pt>
                <c:pt idx="634">
                  <c:v>0.64491938461420273</c:v>
                </c:pt>
                <c:pt idx="635">
                  <c:v>0.2079109207015154</c:v>
                </c:pt>
                <c:pt idx="636">
                  <c:v>0.78436559863402988</c:v>
                </c:pt>
                <c:pt idx="637">
                  <c:v>0.50193722453064138</c:v>
                </c:pt>
                <c:pt idx="638">
                  <c:v>0.71531143929827723</c:v>
                </c:pt>
                <c:pt idx="639">
                  <c:v>0.78291196690865539</c:v>
                </c:pt>
                <c:pt idx="640">
                  <c:v>0.69500886050207444</c:v>
                </c:pt>
                <c:pt idx="641">
                  <c:v>0.85982497423405491</c:v>
                </c:pt>
                <c:pt idx="642">
                  <c:v>0.21407131826863257</c:v>
                </c:pt>
                <c:pt idx="643">
                  <c:v>0.74458955608378063</c:v>
                </c:pt>
                <c:pt idx="644">
                  <c:v>0.43970314148886169</c:v>
                </c:pt>
                <c:pt idx="645">
                  <c:v>0.82816986895464317</c:v>
                </c:pt>
                <c:pt idx="646">
                  <c:v>2.1880889235639356E-2</c:v>
                </c:pt>
                <c:pt idx="647">
                  <c:v>0.63626844707403607</c:v>
                </c:pt>
                <c:pt idx="648">
                  <c:v>0.6080083333447911</c:v>
                </c:pt>
                <c:pt idx="649">
                  <c:v>0.85126017041105917</c:v>
                </c:pt>
                <c:pt idx="650">
                  <c:v>0.37284523914929391</c:v>
                </c:pt>
                <c:pt idx="651">
                  <c:v>0.19485121740999489</c:v>
                </c:pt>
                <c:pt idx="652">
                  <c:v>0.25674805554350433</c:v>
                </c:pt>
                <c:pt idx="653">
                  <c:v>0.52235285022793254</c:v>
                </c:pt>
                <c:pt idx="654">
                  <c:v>0.85367335604845418</c:v>
                </c:pt>
                <c:pt idx="655">
                  <c:v>0.37440641211413861</c:v>
                </c:pt>
                <c:pt idx="656">
                  <c:v>0.98885974323482284</c:v>
                </c:pt>
                <c:pt idx="657">
                  <c:v>0.64388141773167196</c:v>
                </c:pt>
                <c:pt idx="658">
                  <c:v>0.67453804085951286</c:v>
                </c:pt>
                <c:pt idx="659">
                  <c:v>0.47569761784828057</c:v>
                </c:pt>
                <c:pt idx="660">
                  <c:v>0.18205516116403853</c:v>
                </c:pt>
                <c:pt idx="661">
                  <c:v>6.6869088265009591E-2</c:v>
                </c:pt>
                <c:pt idx="662">
                  <c:v>0.8126715401914999</c:v>
                </c:pt>
                <c:pt idx="663">
                  <c:v>0.54143449187196457</c:v>
                </c:pt>
                <c:pt idx="664">
                  <c:v>0.20402471192543792</c:v>
                </c:pt>
                <c:pt idx="665">
                  <c:v>0.40581972451292003</c:v>
                </c:pt>
                <c:pt idx="666">
                  <c:v>0.45533392593487299</c:v>
                </c:pt>
                <c:pt idx="667">
                  <c:v>0.94125875883729926</c:v>
                </c:pt>
                <c:pt idx="668">
                  <c:v>0.58727022035907428</c:v>
                </c:pt>
                <c:pt idx="669">
                  <c:v>0.33359661276694408</c:v>
                </c:pt>
                <c:pt idx="670">
                  <c:v>0.18235228117652647</c:v>
                </c:pt>
                <c:pt idx="671">
                  <c:v>7.2330484657245897E-3</c:v>
                </c:pt>
                <c:pt idx="672">
                  <c:v>0.81623923168895351</c:v>
                </c:pt>
                <c:pt idx="673">
                  <c:v>0.63558980156957412</c:v>
                </c:pt>
                <c:pt idx="674">
                  <c:v>0.91776329527448708</c:v>
                </c:pt>
                <c:pt idx="675">
                  <c:v>0.32430648822589103</c:v>
                </c:pt>
                <c:pt idx="676">
                  <c:v>0.58472470276964728</c:v>
                </c:pt>
                <c:pt idx="677">
                  <c:v>0.12749115913614351</c:v>
                </c:pt>
                <c:pt idx="678">
                  <c:v>2.4199569563427059E-2</c:v>
                </c:pt>
                <c:pt idx="679">
                  <c:v>0.96213339226363037</c:v>
                </c:pt>
                <c:pt idx="680">
                  <c:v>0.16477483078094635</c:v>
                </c:pt>
                <c:pt idx="681">
                  <c:v>0.71786862635798387</c:v>
                </c:pt>
                <c:pt idx="682">
                  <c:v>3.6982684880959571E-2</c:v>
                </c:pt>
                <c:pt idx="683">
                  <c:v>0.46263023952761217</c:v>
                </c:pt>
                <c:pt idx="684">
                  <c:v>0.74390432518558136</c:v>
                </c:pt>
                <c:pt idx="685">
                  <c:v>0.94492392624995059</c:v>
                </c:pt>
                <c:pt idx="686">
                  <c:v>0.68828009917100141</c:v>
                </c:pt>
                <c:pt idx="687">
                  <c:v>7.6551328575107269E-2</c:v>
                </c:pt>
                <c:pt idx="688">
                  <c:v>0.38533462382408745</c:v>
                </c:pt>
                <c:pt idx="689">
                  <c:v>0.52986760681540268</c:v>
                </c:pt>
                <c:pt idx="690">
                  <c:v>0.77176602586561116</c:v>
                </c:pt>
                <c:pt idx="691">
                  <c:v>0.34627019281808924</c:v>
                </c:pt>
                <c:pt idx="692">
                  <c:v>0.58348916139815965</c:v>
                </c:pt>
                <c:pt idx="693">
                  <c:v>0.15218534598772759</c:v>
                </c:pt>
                <c:pt idx="694">
                  <c:v>0.60685013779327746</c:v>
                </c:pt>
                <c:pt idx="695">
                  <c:v>3.1427199289503993E-2</c:v>
                </c:pt>
                <c:pt idx="696">
                  <c:v>0.30348279384319954</c:v>
                </c:pt>
                <c:pt idx="697">
                  <c:v>0.59158370256288295</c:v>
                </c:pt>
                <c:pt idx="698">
                  <c:v>0.32884212538917501</c:v>
                </c:pt>
                <c:pt idx="699">
                  <c:v>0.84436781852222453</c:v>
                </c:pt>
                <c:pt idx="700">
                  <c:v>0.4660463123871561</c:v>
                </c:pt>
                <c:pt idx="701">
                  <c:v>0.70556395823151286</c:v>
                </c:pt>
                <c:pt idx="702">
                  <c:v>0.28090547100242691</c:v>
                </c:pt>
                <c:pt idx="703">
                  <c:v>0.29347395257574049</c:v>
                </c:pt>
                <c:pt idx="704">
                  <c:v>0.84530943833172534</c:v>
                </c:pt>
                <c:pt idx="705">
                  <c:v>0.62660192523714209</c:v>
                </c:pt>
                <c:pt idx="706">
                  <c:v>0.17784386775583449</c:v>
                </c:pt>
                <c:pt idx="707">
                  <c:v>0.22541969731803235</c:v>
                </c:pt>
                <c:pt idx="708">
                  <c:v>0.72459562460722626</c:v>
                </c:pt>
                <c:pt idx="709">
                  <c:v>0.45803009290715668</c:v>
                </c:pt>
                <c:pt idx="710">
                  <c:v>0.6406785076791196</c:v>
                </c:pt>
                <c:pt idx="711">
                  <c:v>0.92269630621604271</c:v>
                </c:pt>
                <c:pt idx="712">
                  <c:v>0.87146303356027033</c:v>
                </c:pt>
                <c:pt idx="713">
                  <c:v>0.67597307923846894</c:v>
                </c:pt>
                <c:pt idx="714">
                  <c:v>0.18245944489941168</c:v>
                </c:pt>
                <c:pt idx="715">
                  <c:v>0.83041591963859462</c:v>
                </c:pt>
                <c:pt idx="716">
                  <c:v>0.19881288762161498</c:v>
                </c:pt>
                <c:pt idx="717">
                  <c:v>0.88821059365688693</c:v>
                </c:pt>
                <c:pt idx="718">
                  <c:v>0.18480564060993487</c:v>
                </c:pt>
                <c:pt idx="719">
                  <c:v>0.74885463163119115</c:v>
                </c:pt>
                <c:pt idx="720">
                  <c:v>0.55832507836318168</c:v>
                </c:pt>
                <c:pt idx="721">
                  <c:v>0.84245413509120026</c:v>
                </c:pt>
                <c:pt idx="722">
                  <c:v>0.66148974674292615</c:v>
                </c:pt>
                <c:pt idx="723">
                  <c:v>0.20935375400319123</c:v>
                </c:pt>
                <c:pt idx="724">
                  <c:v>0.27902922984879108</c:v>
                </c:pt>
                <c:pt idx="725">
                  <c:v>0.16785360300915098</c:v>
                </c:pt>
                <c:pt idx="726">
                  <c:v>0.10236472484859649</c:v>
                </c:pt>
                <c:pt idx="727">
                  <c:v>0.50591376738971849</c:v>
                </c:pt>
                <c:pt idx="728">
                  <c:v>0.81157820929242419</c:v>
                </c:pt>
                <c:pt idx="729">
                  <c:v>4.536360393320471E-2</c:v>
                </c:pt>
                <c:pt idx="730">
                  <c:v>0.25538780231175728</c:v>
                </c:pt>
                <c:pt idx="731">
                  <c:v>0.826431745305793</c:v>
                </c:pt>
                <c:pt idx="732">
                  <c:v>0.8226515453974419</c:v>
                </c:pt>
                <c:pt idx="733">
                  <c:v>0.63303605857451628</c:v>
                </c:pt>
                <c:pt idx="734">
                  <c:v>0.60114632454008232</c:v>
                </c:pt>
                <c:pt idx="735">
                  <c:v>0.41466170139157166</c:v>
                </c:pt>
                <c:pt idx="736">
                  <c:v>0.58423587344658634</c:v>
                </c:pt>
                <c:pt idx="737">
                  <c:v>0.38936925668246103</c:v>
                </c:pt>
                <c:pt idx="738">
                  <c:v>0.96056292895948192</c:v>
                </c:pt>
                <c:pt idx="739">
                  <c:v>0.13903014687661142</c:v>
                </c:pt>
                <c:pt idx="740">
                  <c:v>0.55902093687277277</c:v>
                </c:pt>
                <c:pt idx="741">
                  <c:v>0.82599222572196296</c:v>
                </c:pt>
                <c:pt idx="742">
                  <c:v>0.7625600657727879</c:v>
                </c:pt>
                <c:pt idx="743">
                  <c:v>0.39169161479530268</c:v>
                </c:pt>
                <c:pt idx="744">
                  <c:v>5.2415132471228865E-2</c:v>
                </c:pt>
                <c:pt idx="745">
                  <c:v>0.5561262142122172</c:v>
                </c:pt>
                <c:pt idx="746">
                  <c:v>0.41250077641582739</c:v>
                </c:pt>
                <c:pt idx="747">
                  <c:v>0.47617057854276845</c:v>
                </c:pt>
                <c:pt idx="748">
                  <c:v>0.28017957827723661</c:v>
                </c:pt>
                <c:pt idx="749">
                  <c:v>0.36974259737626092</c:v>
                </c:pt>
                <c:pt idx="750">
                  <c:v>0.6799581300829648</c:v>
                </c:pt>
                <c:pt idx="751">
                  <c:v>0.2637723804470482</c:v>
                </c:pt>
                <c:pt idx="752">
                  <c:v>0.83176605126429914</c:v>
                </c:pt>
                <c:pt idx="753">
                  <c:v>0.14963501087530595</c:v>
                </c:pt>
                <c:pt idx="754">
                  <c:v>0.22810203882467694</c:v>
                </c:pt>
                <c:pt idx="755">
                  <c:v>0.54869333246069862</c:v>
                </c:pt>
                <c:pt idx="756">
                  <c:v>0.88064453234351936</c:v>
                </c:pt>
                <c:pt idx="757">
                  <c:v>0.41011706845703411</c:v>
                </c:pt>
                <c:pt idx="758">
                  <c:v>0.68334724977356598</c:v>
                </c:pt>
                <c:pt idx="759">
                  <c:v>0.33443875665592904</c:v>
                </c:pt>
                <c:pt idx="760">
                  <c:v>0.68000528488097955</c:v>
                </c:pt>
                <c:pt idx="761">
                  <c:v>0.79752697098599157</c:v>
                </c:pt>
                <c:pt idx="762">
                  <c:v>0.59364933138222742</c:v>
                </c:pt>
                <c:pt idx="763">
                  <c:v>0.40075780029346364</c:v>
                </c:pt>
                <c:pt idx="764">
                  <c:v>7.7397199914388426E-2</c:v>
                </c:pt>
                <c:pt idx="765">
                  <c:v>0.13109739849067414</c:v>
                </c:pt>
                <c:pt idx="766">
                  <c:v>1.1321898687904342E-2</c:v>
                </c:pt>
                <c:pt idx="767">
                  <c:v>0.82999513151412352</c:v>
                </c:pt>
                <c:pt idx="768">
                  <c:v>2.7096584466863582E-2</c:v>
                </c:pt>
                <c:pt idx="769">
                  <c:v>4.6598319039386826E-2</c:v>
                </c:pt>
                <c:pt idx="770">
                  <c:v>0.71757207276228219</c:v>
                </c:pt>
                <c:pt idx="771">
                  <c:v>0.91563827030834655</c:v>
                </c:pt>
                <c:pt idx="772">
                  <c:v>0.87406183563593798</c:v>
                </c:pt>
                <c:pt idx="773">
                  <c:v>3.4867519849885453E-2</c:v>
                </c:pt>
                <c:pt idx="774">
                  <c:v>8.0612012967108848E-2</c:v>
                </c:pt>
                <c:pt idx="775">
                  <c:v>0.2693905298178938</c:v>
                </c:pt>
                <c:pt idx="776">
                  <c:v>0.22442582390460064</c:v>
                </c:pt>
                <c:pt idx="777">
                  <c:v>0.69490416963910384</c:v>
                </c:pt>
                <c:pt idx="778">
                  <c:v>0.89114662277767687</c:v>
                </c:pt>
                <c:pt idx="779">
                  <c:v>0.16874888688373169</c:v>
                </c:pt>
                <c:pt idx="780">
                  <c:v>0.1732931407131354</c:v>
                </c:pt>
                <c:pt idx="781">
                  <c:v>0.69026521582142863</c:v>
                </c:pt>
                <c:pt idx="782">
                  <c:v>0.98161840721651883</c:v>
                </c:pt>
                <c:pt idx="783">
                  <c:v>0.60141989919615702</c:v>
                </c:pt>
                <c:pt idx="784">
                  <c:v>0.16633328283833992</c:v>
                </c:pt>
                <c:pt idx="785">
                  <c:v>0.88530908197272451</c:v>
                </c:pt>
                <c:pt idx="786">
                  <c:v>8.6512421703633602E-2</c:v>
                </c:pt>
                <c:pt idx="787">
                  <c:v>0.5577606235980711</c:v>
                </c:pt>
                <c:pt idx="788">
                  <c:v>0.30150575069669783</c:v>
                </c:pt>
                <c:pt idx="789">
                  <c:v>0.96667035517580913</c:v>
                </c:pt>
                <c:pt idx="790">
                  <c:v>0.80043848866934653</c:v>
                </c:pt>
                <c:pt idx="791">
                  <c:v>0.42617821136600298</c:v>
                </c:pt>
                <c:pt idx="792">
                  <c:v>0.78835885741787215</c:v>
                </c:pt>
                <c:pt idx="793">
                  <c:v>0.19589639907861123</c:v>
                </c:pt>
                <c:pt idx="794">
                  <c:v>0.66849084931535097</c:v>
                </c:pt>
                <c:pt idx="795">
                  <c:v>0.51559442367995167</c:v>
                </c:pt>
                <c:pt idx="796">
                  <c:v>0.1549523794943487</c:v>
                </c:pt>
                <c:pt idx="797">
                  <c:v>0.22470347753431674</c:v>
                </c:pt>
                <c:pt idx="798">
                  <c:v>0.80840783667364458</c:v>
                </c:pt>
                <c:pt idx="799">
                  <c:v>0.29598835410852731</c:v>
                </c:pt>
                <c:pt idx="800">
                  <c:v>0.31655065779144487</c:v>
                </c:pt>
                <c:pt idx="801">
                  <c:v>0.49297286845805455</c:v>
                </c:pt>
                <c:pt idx="802">
                  <c:v>0.26319552151271497</c:v>
                </c:pt>
                <c:pt idx="803">
                  <c:v>2.9590705999497091E-3</c:v>
                </c:pt>
                <c:pt idx="804">
                  <c:v>0.11481219474277427</c:v>
                </c:pt>
                <c:pt idx="805">
                  <c:v>0.78225349264369859</c:v>
                </c:pt>
                <c:pt idx="806">
                  <c:v>0.40554034617305323</c:v>
                </c:pt>
                <c:pt idx="807">
                  <c:v>0.42953551230245623</c:v>
                </c:pt>
                <c:pt idx="808">
                  <c:v>0.45880274611609451</c:v>
                </c:pt>
                <c:pt idx="809">
                  <c:v>0.32280973346151509</c:v>
                </c:pt>
                <c:pt idx="810">
                  <c:v>0.24164284666343949</c:v>
                </c:pt>
                <c:pt idx="811">
                  <c:v>0.6359756192715903</c:v>
                </c:pt>
                <c:pt idx="812">
                  <c:v>0.6051825165585154</c:v>
                </c:pt>
                <c:pt idx="813">
                  <c:v>5.7764609664060496E-3</c:v>
                </c:pt>
                <c:pt idx="814">
                  <c:v>0.97317048453845456</c:v>
                </c:pt>
                <c:pt idx="815">
                  <c:v>0.25408424948279118</c:v>
                </c:pt>
                <c:pt idx="816">
                  <c:v>0.27374132539634022</c:v>
                </c:pt>
                <c:pt idx="817">
                  <c:v>0.25170073594516418</c:v>
                </c:pt>
                <c:pt idx="818">
                  <c:v>0.83826731251098341</c:v>
                </c:pt>
                <c:pt idx="819">
                  <c:v>0.33247066606495135</c:v>
                </c:pt>
                <c:pt idx="820">
                  <c:v>0.86326996271890699</c:v>
                </c:pt>
                <c:pt idx="821">
                  <c:v>0.1401665634268241</c:v>
                </c:pt>
                <c:pt idx="822">
                  <c:v>1.1227506958207734E-2</c:v>
                </c:pt>
                <c:pt idx="823">
                  <c:v>0.96346013255932605</c:v>
                </c:pt>
                <c:pt idx="824">
                  <c:v>0.50088128265165544</c:v>
                </c:pt>
                <c:pt idx="825">
                  <c:v>0.2437729753684662</c:v>
                </c:pt>
                <c:pt idx="826">
                  <c:v>7.4407755141447818E-2</c:v>
                </c:pt>
                <c:pt idx="827">
                  <c:v>0.76264616736562985</c:v>
                </c:pt>
                <c:pt idx="828">
                  <c:v>0.27334289952687407</c:v>
                </c:pt>
                <c:pt idx="829">
                  <c:v>0.42871846458190244</c:v>
                </c:pt>
                <c:pt idx="830">
                  <c:v>0.97756023459608166</c:v>
                </c:pt>
                <c:pt idx="831">
                  <c:v>0.7811135874828421</c:v>
                </c:pt>
                <c:pt idx="832">
                  <c:v>0.70097632445077751</c:v>
                </c:pt>
                <c:pt idx="833">
                  <c:v>0.98043440500732038</c:v>
                </c:pt>
                <c:pt idx="834">
                  <c:v>0.37914930489612797</c:v>
                </c:pt>
                <c:pt idx="835">
                  <c:v>0.17202730696397828</c:v>
                </c:pt>
                <c:pt idx="836">
                  <c:v>0.69171120395726771</c:v>
                </c:pt>
                <c:pt idx="837">
                  <c:v>0.48475994278664225</c:v>
                </c:pt>
                <c:pt idx="838">
                  <c:v>9.1233614180193157E-2</c:v>
                </c:pt>
                <c:pt idx="839">
                  <c:v>0.28477520681288793</c:v>
                </c:pt>
                <c:pt idx="840">
                  <c:v>0.72152301073133596</c:v>
                </c:pt>
                <c:pt idx="841">
                  <c:v>0.85471883882600541</c:v>
                </c:pt>
                <c:pt idx="842">
                  <c:v>0.59133735910293106</c:v>
                </c:pt>
                <c:pt idx="843">
                  <c:v>0.42691110087946849</c:v>
                </c:pt>
                <c:pt idx="844">
                  <c:v>0.39777134366046119</c:v>
                </c:pt>
                <c:pt idx="845">
                  <c:v>8.455884010705994E-2</c:v>
                </c:pt>
                <c:pt idx="846">
                  <c:v>0.23510204157719194</c:v>
                </c:pt>
                <c:pt idx="847">
                  <c:v>7.2044090534324257E-2</c:v>
                </c:pt>
                <c:pt idx="848">
                  <c:v>0.14831942500503914</c:v>
                </c:pt>
                <c:pt idx="849">
                  <c:v>0.54518539570107616</c:v>
                </c:pt>
                <c:pt idx="850">
                  <c:v>0.41828259261351552</c:v>
                </c:pt>
                <c:pt idx="851">
                  <c:v>0.82758748683948291</c:v>
                </c:pt>
                <c:pt idx="852">
                  <c:v>0.10981504798786168</c:v>
                </c:pt>
                <c:pt idx="853">
                  <c:v>0.68779366494369765</c:v>
                </c:pt>
                <c:pt idx="854">
                  <c:v>0.11082754724298183</c:v>
                </c:pt>
                <c:pt idx="855">
                  <c:v>0.10647654747779289</c:v>
                </c:pt>
                <c:pt idx="856">
                  <c:v>0.99608308971937287</c:v>
                </c:pt>
                <c:pt idx="857">
                  <c:v>0.13444485495861391</c:v>
                </c:pt>
                <c:pt idx="858">
                  <c:v>0.96684823038844514</c:v>
                </c:pt>
                <c:pt idx="859">
                  <c:v>0.37166146262282362</c:v>
                </c:pt>
                <c:pt idx="860">
                  <c:v>0.35942100370142327</c:v>
                </c:pt>
                <c:pt idx="861">
                  <c:v>0.63965927898217478</c:v>
                </c:pt>
                <c:pt idx="862">
                  <c:v>0.78841685539033424</c:v>
                </c:pt>
                <c:pt idx="863">
                  <c:v>0.77758424794752612</c:v>
                </c:pt>
                <c:pt idx="864">
                  <c:v>0.47021131604851574</c:v>
                </c:pt>
                <c:pt idx="865">
                  <c:v>0.19159656105608236</c:v>
                </c:pt>
                <c:pt idx="866">
                  <c:v>0.33574767443215348</c:v>
                </c:pt>
                <c:pt idx="867">
                  <c:v>0.50792561199188779</c:v>
                </c:pt>
                <c:pt idx="868">
                  <c:v>0.9001378229277166</c:v>
                </c:pt>
                <c:pt idx="869">
                  <c:v>0.95968450786725856</c:v>
                </c:pt>
                <c:pt idx="870">
                  <c:v>0.29885454041670656</c:v>
                </c:pt>
                <c:pt idx="871">
                  <c:v>0.37870718170712137</c:v>
                </c:pt>
                <c:pt idx="872">
                  <c:v>0.98696020236281312</c:v>
                </c:pt>
                <c:pt idx="873">
                  <c:v>0.22623868340805986</c:v>
                </c:pt>
                <c:pt idx="874">
                  <c:v>6.3438691732979891E-3</c:v>
                </c:pt>
                <c:pt idx="875">
                  <c:v>0.361409724455512</c:v>
                </c:pt>
                <c:pt idx="876">
                  <c:v>0.41581677529516636</c:v>
                </c:pt>
                <c:pt idx="877">
                  <c:v>0.80860437784666694</c:v>
                </c:pt>
                <c:pt idx="878">
                  <c:v>0.75775013013332659</c:v>
                </c:pt>
                <c:pt idx="879">
                  <c:v>0.32110611881516238</c:v>
                </c:pt>
                <c:pt idx="880">
                  <c:v>0.98902904498057564</c:v>
                </c:pt>
                <c:pt idx="881">
                  <c:v>0.19493296200363064</c:v>
                </c:pt>
                <c:pt idx="882">
                  <c:v>0.30230697912295201</c:v>
                </c:pt>
                <c:pt idx="883">
                  <c:v>0.66490439943857582</c:v>
                </c:pt>
                <c:pt idx="884">
                  <c:v>0.9283526009920936</c:v>
                </c:pt>
                <c:pt idx="885">
                  <c:v>0.33426884986852334</c:v>
                </c:pt>
                <c:pt idx="886">
                  <c:v>0.56556915873144509</c:v>
                </c:pt>
                <c:pt idx="887">
                  <c:v>0.4633564347554634</c:v>
                </c:pt>
                <c:pt idx="888">
                  <c:v>0.68836150135924146</c:v>
                </c:pt>
                <c:pt idx="889">
                  <c:v>0.85774229029568261</c:v>
                </c:pt>
                <c:pt idx="890">
                  <c:v>0.46668781184111452</c:v>
                </c:pt>
                <c:pt idx="891">
                  <c:v>0.44490686118010958</c:v>
                </c:pt>
                <c:pt idx="892">
                  <c:v>4.4650665056981231E-2</c:v>
                </c:pt>
                <c:pt idx="893">
                  <c:v>0.91815703465512244</c:v>
                </c:pt>
                <c:pt idx="894">
                  <c:v>0.32650269238346818</c:v>
                </c:pt>
                <c:pt idx="895">
                  <c:v>0.29011196906840431</c:v>
                </c:pt>
                <c:pt idx="896">
                  <c:v>0.77085834441517997</c:v>
                </c:pt>
                <c:pt idx="897">
                  <c:v>0.64387026061963271</c:v>
                </c:pt>
                <c:pt idx="898">
                  <c:v>8.3488554375759305E-2</c:v>
                </c:pt>
                <c:pt idx="899">
                  <c:v>0.18450104560375524</c:v>
                </c:pt>
                <c:pt idx="900">
                  <c:v>0.9826273970857955</c:v>
                </c:pt>
                <c:pt idx="901">
                  <c:v>0.84512471684014767</c:v>
                </c:pt>
                <c:pt idx="902">
                  <c:v>0.56435384560700397</c:v>
                </c:pt>
                <c:pt idx="903">
                  <c:v>9.5890480888547569E-2</c:v>
                </c:pt>
                <c:pt idx="904">
                  <c:v>0.29868702286126581</c:v>
                </c:pt>
                <c:pt idx="905">
                  <c:v>0.26109816073574754</c:v>
                </c:pt>
                <c:pt idx="906">
                  <c:v>0.9373559832481243</c:v>
                </c:pt>
                <c:pt idx="907">
                  <c:v>0.2769113737703579</c:v>
                </c:pt>
                <c:pt idx="908">
                  <c:v>0.4629653137621379</c:v>
                </c:pt>
                <c:pt idx="909">
                  <c:v>0.15713189819041873</c:v>
                </c:pt>
                <c:pt idx="910">
                  <c:v>0.51860998164495953</c:v>
                </c:pt>
                <c:pt idx="911">
                  <c:v>0.10703317034127624</c:v>
                </c:pt>
                <c:pt idx="912">
                  <c:v>0.49603581614963277</c:v>
                </c:pt>
                <c:pt idx="913">
                  <c:v>5.1357067241763699E-2</c:v>
                </c:pt>
                <c:pt idx="914">
                  <c:v>0.57804124008984803</c:v>
                </c:pt>
                <c:pt idx="915">
                  <c:v>0.96851612125906561</c:v>
                </c:pt>
                <c:pt idx="916">
                  <c:v>0.58952095074704491</c:v>
                </c:pt>
                <c:pt idx="917">
                  <c:v>0.45471711537779436</c:v>
                </c:pt>
                <c:pt idx="918">
                  <c:v>0.51423761887499264</c:v>
                </c:pt>
                <c:pt idx="919">
                  <c:v>0.18591847718889987</c:v>
                </c:pt>
                <c:pt idx="920">
                  <c:v>0.35012835058641512</c:v>
                </c:pt>
                <c:pt idx="921">
                  <c:v>0.52551024186359907</c:v>
                </c:pt>
                <c:pt idx="922">
                  <c:v>0.34587777700724032</c:v>
                </c:pt>
                <c:pt idx="923">
                  <c:v>0.15539712406204498</c:v>
                </c:pt>
                <c:pt idx="924">
                  <c:v>0.67747944467927379</c:v>
                </c:pt>
                <c:pt idx="925">
                  <c:v>0.96410034000322598</c:v>
                </c:pt>
                <c:pt idx="926">
                  <c:v>0.41786973612200806</c:v>
                </c:pt>
                <c:pt idx="927">
                  <c:v>4.9127297642477585E-2</c:v>
                </c:pt>
                <c:pt idx="928">
                  <c:v>0.44277157014737711</c:v>
                </c:pt>
                <c:pt idx="929">
                  <c:v>0.16803182485875345</c:v>
                </c:pt>
                <c:pt idx="930">
                  <c:v>0.19579819037875767</c:v>
                </c:pt>
                <c:pt idx="931">
                  <c:v>0.84423987262903721</c:v>
                </c:pt>
                <c:pt idx="932">
                  <c:v>0.64883384673498978</c:v>
                </c:pt>
                <c:pt idx="933">
                  <c:v>0.86669550197450151</c:v>
                </c:pt>
                <c:pt idx="934">
                  <c:v>0.41248441792484958</c:v>
                </c:pt>
                <c:pt idx="935">
                  <c:v>8.815908556336427E-2</c:v>
                </c:pt>
                <c:pt idx="936">
                  <c:v>0.68358388922597846</c:v>
                </c:pt>
                <c:pt idx="937">
                  <c:v>0.61245622432595614</c:v>
                </c:pt>
                <c:pt idx="938">
                  <c:v>0.19315553723885559</c:v>
                </c:pt>
                <c:pt idx="939">
                  <c:v>0.20695312450299397</c:v>
                </c:pt>
                <c:pt idx="940">
                  <c:v>0.93256994781593405</c:v>
                </c:pt>
                <c:pt idx="941">
                  <c:v>0.22124589558551588</c:v>
                </c:pt>
                <c:pt idx="942">
                  <c:v>0.31541339554431025</c:v>
                </c:pt>
                <c:pt idx="943">
                  <c:v>0.81231044793498841</c:v>
                </c:pt>
                <c:pt idx="944">
                  <c:v>0.19888878526527209</c:v>
                </c:pt>
                <c:pt idx="945">
                  <c:v>0.29548558892701315</c:v>
                </c:pt>
                <c:pt idx="946">
                  <c:v>0.7820872341728845</c:v>
                </c:pt>
                <c:pt idx="947">
                  <c:v>0.76735719126488999</c:v>
                </c:pt>
                <c:pt idx="948">
                  <c:v>0.11651347700217041</c:v>
                </c:pt>
                <c:pt idx="949">
                  <c:v>0.24714791087147303</c:v>
                </c:pt>
                <c:pt idx="950">
                  <c:v>0.45131331489119364</c:v>
                </c:pt>
                <c:pt idx="951">
                  <c:v>0.84183113376129459</c:v>
                </c:pt>
                <c:pt idx="952">
                  <c:v>0.85833833961033001</c:v>
                </c:pt>
                <c:pt idx="953">
                  <c:v>0.33189451001345915</c:v>
                </c:pt>
                <c:pt idx="954">
                  <c:v>0.1786432310102265</c:v>
                </c:pt>
                <c:pt idx="955">
                  <c:v>0.92493323640617042</c:v>
                </c:pt>
                <c:pt idx="956">
                  <c:v>0.43868127757103292</c:v>
                </c:pt>
                <c:pt idx="957">
                  <c:v>0.28217144589963516</c:v>
                </c:pt>
                <c:pt idx="958">
                  <c:v>0.43414873721837455</c:v>
                </c:pt>
                <c:pt idx="959">
                  <c:v>0.56776011099766144</c:v>
                </c:pt>
                <c:pt idx="960">
                  <c:v>0.59376454103675891</c:v>
                </c:pt>
                <c:pt idx="961">
                  <c:v>0.81303463085929739</c:v>
                </c:pt>
                <c:pt idx="962">
                  <c:v>0.19095759756622188</c:v>
                </c:pt>
                <c:pt idx="963">
                  <c:v>0.30937108618329323</c:v>
                </c:pt>
                <c:pt idx="964">
                  <c:v>6.8172960857290743E-2</c:v>
                </c:pt>
                <c:pt idx="965">
                  <c:v>0.97960369906051536</c:v>
                </c:pt>
                <c:pt idx="966">
                  <c:v>0.93231515183627045</c:v>
                </c:pt>
                <c:pt idx="967">
                  <c:v>2.1666879344536705E-2</c:v>
                </c:pt>
                <c:pt idx="968">
                  <c:v>0.23230784966441587</c:v>
                </c:pt>
                <c:pt idx="969">
                  <c:v>0.52250338243756866</c:v>
                </c:pt>
                <c:pt idx="970">
                  <c:v>0.74157155600037916</c:v>
                </c:pt>
                <c:pt idx="971">
                  <c:v>0.24901289716788044</c:v>
                </c:pt>
                <c:pt idx="972">
                  <c:v>0.48320736356991245</c:v>
                </c:pt>
                <c:pt idx="973">
                  <c:v>0.74662472539586133</c:v>
                </c:pt>
                <c:pt idx="974">
                  <c:v>0.83928424997352613</c:v>
                </c:pt>
                <c:pt idx="975">
                  <c:v>0.53678470760293906</c:v>
                </c:pt>
                <c:pt idx="976">
                  <c:v>0.53891747617375785</c:v>
                </c:pt>
                <c:pt idx="977">
                  <c:v>0.78701095100163998</c:v>
                </c:pt>
                <c:pt idx="978">
                  <c:v>0.64603375032974331</c:v>
                </c:pt>
                <c:pt idx="979">
                  <c:v>1.686080075164742E-2</c:v>
                </c:pt>
                <c:pt idx="980">
                  <c:v>0.13954732897495747</c:v>
                </c:pt>
                <c:pt idx="981">
                  <c:v>0.44623232753816</c:v>
                </c:pt>
                <c:pt idx="982">
                  <c:v>0.62066486088907935</c:v>
                </c:pt>
                <c:pt idx="983">
                  <c:v>0.62810603325383862</c:v>
                </c:pt>
                <c:pt idx="984">
                  <c:v>0.17554234796704205</c:v>
                </c:pt>
                <c:pt idx="985">
                  <c:v>0.6185066144005531</c:v>
                </c:pt>
                <c:pt idx="986">
                  <c:v>0.33378845845950422</c:v>
                </c:pt>
                <c:pt idx="987">
                  <c:v>3.8476286904637003E-2</c:v>
                </c:pt>
                <c:pt idx="988">
                  <c:v>0.44003068157160274</c:v>
                </c:pt>
                <c:pt idx="989">
                  <c:v>0.45972257398435135</c:v>
                </c:pt>
                <c:pt idx="990">
                  <c:v>0.90307995817921438</c:v>
                </c:pt>
                <c:pt idx="991">
                  <c:v>0.60224479973025502</c:v>
                </c:pt>
                <c:pt idx="992">
                  <c:v>0.78781081710867451</c:v>
                </c:pt>
                <c:pt idx="993">
                  <c:v>0.72462733779153987</c:v>
                </c:pt>
                <c:pt idx="994">
                  <c:v>0.53779096479852395</c:v>
                </c:pt>
                <c:pt idx="995">
                  <c:v>0.50922428489277571</c:v>
                </c:pt>
                <c:pt idx="996">
                  <c:v>0.70989314219447597</c:v>
                </c:pt>
                <c:pt idx="997">
                  <c:v>0.40098528691640567</c:v>
                </c:pt>
                <c:pt idx="998">
                  <c:v>7.5399288905311224E-2</c:v>
                </c:pt>
                <c:pt idx="999">
                  <c:v>0.82081182586362078</c:v>
                </c:pt>
              </c:numCache>
            </c:numRef>
          </c:yVal>
          <c:smooth val="1"/>
          <c:extLst>
            <c:ext xmlns:c16="http://schemas.microsoft.com/office/drawing/2014/chart" uri="{C3380CC4-5D6E-409C-BE32-E72D297353CC}">
              <c16:uniqueId val="{00000000-B342-4B2A-A5BF-B10D4AFAAE96}"/>
            </c:ext>
          </c:extLst>
        </c:ser>
        <c:dLbls>
          <c:showLegendKey val="0"/>
          <c:showVal val="0"/>
          <c:showCatName val="0"/>
          <c:showSerName val="0"/>
          <c:showPercent val="0"/>
          <c:showBubbleSize val="0"/>
        </c:dLbls>
        <c:axId val="385137360"/>
        <c:axId val="385137688"/>
      </c:scatterChart>
      <c:valAx>
        <c:axId val="385137360"/>
        <c:scaling>
          <c:orientation val="minMax"/>
          <c:max val="100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137688"/>
        <c:crosses val="autoZero"/>
        <c:crossBetween val="midCat"/>
      </c:valAx>
      <c:valAx>
        <c:axId val="385137688"/>
        <c:scaling>
          <c:orientation val="minMax"/>
          <c:max val="1"/>
          <c:min val="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137360"/>
        <c:crosses val="autoZero"/>
        <c:crossBetween val="midCat"/>
        <c:majorUnit val="0.2"/>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76675738609596877"/>
          <c:h val="0.84596635255110875"/>
        </c:manualLayout>
      </c:layout>
      <c:barChart>
        <c:barDir val="col"/>
        <c:grouping val="percentStacked"/>
        <c:varyColors val="0"/>
        <c:ser>
          <c:idx val="0"/>
          <c:order val="0"/>
          <c:tx>
            <c:strRef>
              <c:f>VarComp_ML!$D$2</c:f>
              <c:strCache>
                <c:ptCount val="1"/>
                <c:pt idx="0">
                  <c:v>Residual</c:v>
                </c:pt>
              </c:strCache>
            </c:strRef>
          </c:tx>
          <c:spPr>
            <a:solidFill>
              <a:schemeClr val="bg1">
                <a:lumMod val="50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VarComp_ML!$D$3:$D$6</c:f>
              <c:numCache>
                <c:formatCode>General</c:formatCode>
                <c:ptCount val="4"/>
                <c:pt idx="0">
                  <c:v>0.26835499460000001</c:v>
                </c:pt>
                <c:pt idx="1">
                  <c:v>0.3074424</c:v>
                </c:pt>
                <c:pt idx="2">
                  <c:v>0.40053544860000001</c:v>
                </c:pt>
                <c:pt idx="3">
                  <c:v>0.37045630800000001</c:v>
                </c:pt>
              </c:numCache>
            </c:numRef>
          </c:val>
          <c:extLst>
            <c:ext xmlns:c16="http://schemas.microsoft.com/office/drawing/2014/chart" uri="{C3380CC4-5D6E-409C-BE32-E72D297353CC}">
              <c16:uniqueId val="{00000000-4CED-4BA8-B36D-714EFD042AB6}"/>
            </c:ext>
          </c:extLst>
        </c:ser>
        <c:ser>
          <c:idx val="1"/>
          <c:order val="1"/>
          <c:tx>
            <c:strRef>
              <c:f>VarComp_ML!$E$2</c:f>
              <c:strCache>
                <c:ptCount val="1"/>
                <c:pt idx="0">
                  <c:v>Covariates</c:v>
                </c:pt>
              </c:strCache>
            </c:strRef>
          </c:tx>
          <c:spPr>
            <a:solidFill>
              <a:srgbClr val="6DA6D9"/>
            </a:solidFill>
            <a:ln>
              <a:noFill/>
            </a:ln>
            <a:effectLst/>
          </c:spPr>
          <c:invertIfNegative val="0"/>
          <c:cat>
            <c:strRef>
              <c:f>VarComp_ML!$B$3:$C$6</c:f>
              <c:strCache>
                <c:ptCount val="4"/>
                <c:pt idx="0">
                  <c:v>Spring</c:v>
                </c:pt>
                <c:pt idx="1">
                  <c:v>Fall</c:v>
                </c:pt>
                <c:pt idx="2">
                  <c:v>Summer</c:v>
                </c:pt>
                <c:pt idx="3">
                  <c:v>General</c:v>
                </c:pt>
              </c:strCache>
            </c:strRef>
          </c:cat>
          <c:val>
            <c:numRef>
              <c:f>VarComp_ML!$E$3:$E$6</c:f>
              <c:numCache>
                <c:formatCode>General</c:formatCode>
                <c:ptCount val="4"/>
                <c:pt idx="0">
                  <c:v>0.3360238284</c:v>
                </c:pt>
                <c:pt idx="1">
                  <c:v>0.25725029999999999</c:v>
                </c:pt>
                <c:pt idx="2">
                  <c:v>0.13032856970000001</c:v>
                </c:pt>
                <c:pt idx="3">
                  <c:v>0.27621405199999999</c:v>
                </c:pt>
              </c:numCache>
            </c:numRef>
          </c:val>
          <c:extLst>
            <c:ext xmlns:c16="http://schemas.microsoft.com/office/drawing/2014/chart" uri="{C3380CC4-5D6E-409C-BE32-E72D297353CC}">
              <c16:uniqueId val="{00000001-4CED-4BA8-B36D-714EFD042AB6}"/>
            </c:ext>
          </c:extLst>
        </c:ser>
        <c:ser>
          <c:idx val="2"/>
          <c:order val="2"/>
          <c:tx>
            <c:strRef>
              <c:f>VarComp_ML!$F$2</c:f>
              <c:strCache>
                <c:ptCount val="1"/>
                <c:pt idx="0">
                  <c:v>Location </c:v>
                </c:pt>
              </c:strCache>
            </c:strRef>
          </c:tx>
          <c:spPr>
            <a:solidFill>
              <a:srgbClr val="BEEA76"/>
            </a:solidFill>
            <a:ln>
              <a:noFill/>
            </a:ln>
            <a:effectLst/>
          </c:spPr>
          <c:invertIfNegative val="0"/>
          <c:cat>
            <c:strRef>
              <c:f>VarComp_ML!$B$3:$C$6</c:f>
              <c:strCache>
                <c:ptCount val="4"/>
                <c:pt idx="0">
                  <c:v>Spring</c:v>
                </c:pt>
                <c:pt idx="1">
                  <c:v>Fall</c:v>
                </c:pt>
                <c:pt idx="2">
                  <c:v>Summer</c:v>
                </c:pt>
                <c:pt idx="3">
                  <c:v>General</c:v>
                </c:pt>
              </c:strCache>
            </c:strRef>
          </c:cat>
          <c:val>
            <c:numRef>
              <c:f>VarComp_ML!$F$3:$F$6</c:f>
              <c:numCache>
                <c:formatCode>General</c:formatCode>
                <c:ptCount val="4"/>
                <c:pt idx="0">
                  <c:v>9.5680560000000001E-4</c:v>
                </c:pt>
                <c:pt idx="1">
                  <c:v>1.720003E-5</c:v>
                </c:pt>
                <c:pt idx="2">
                  <c:v>9.0445344499999997E-2</c:v>
                </c:pt>
                <c:pt idx="3">
                  <c:v>4.2617449999999999E-3</c:v>
                </c:pt>
              </c:numCache>
            </c:numRef>
          </c:val>
          <c:extLst>
            <c:ext xmlns:c16="http://schemas.microsoft.com/office/drawing/2014/chart" uri="{C3380CC4-5D6E-409C-BE32-E72D297353CC}">
              <c16:uniqueId val="{00000002-4CED-4BA8-B36D-714EFD042AB6}"/>
            </c:ext>
          </c:extLst>
        </c:ser>
        <c:ser>
          <c:idx val="3"/>
          <c:order val="3"/>
          <c:tx>
            <c:strRef>
              <c:f>VarComp_ML!$G$2</c:f>
              <c:strCache>
                <c:ptCount val="1"/>
                <c:pt idx="0">
                  <c:v>Euclidean</c:v>
                </c:pt>
              </c:strCache>
            </c:strRef>
          </c:tx>
          <c:spPr>
            <a:solidFill>
              <a:srgbClr val="FFBDF7"/>
            </a:solidFill>
            <a:ln>
              <a:noFill/>
            </a:ln>
            <a:effectLst/>
          </c:spPr>
          <c:invertIfNegative val="0"/>
          <c:cat>
            <c:strRef>
              <c:f>VarComp_ML!$B$3:$C$6</c:f>
              <c:strCache>
                <c:ptCount val="4"/>
                <c:pt idx="0">
                  <c:v>Spring</c:v>
                </c:pt>
                <c:pt idx="1">
                  <c:v>Fall</c:v>
                </c:pt>
                <c:pt idx="2">
                  <c:v>Summer</c:v>
                </c:pt>
                <c:pt idx="3">
                  <c:v>General</c:v>
                </c:pt>
              </c:strCache>
            </c:strRef>
          </c:cat>
          <c:val>
            <c:numRef>
              <c:f>VarComp_ML!$G$3:$G$6</c:f>
              <c:numCache>
                <c:formatCode>General</c:formatCode>
                <c:ptCount val="4"/>
                <c:pt idx="0">
                  <c:v>1.38843279E-2</c:v>
                </c:pt>
                <c:pt idx="1">
                  <c:v>6.5966209999999997E-2</c:v>
                </c:pt>
                <c:pt idx="2">
                  <c:v>0.1328320345</c:v>
                </c:pt>
                <c:pt idx="3">
                  <c:v>0.157409258</c:v>
                </c:pt>
              </c:numCache>
            </c:numRef>
          </c:val>
          <c:extLst>
            <c:ext xmlns:c16="http://schemas.microsoft.com/office/drawing/2014/chart" uri="{C3380CC4-5D6E-409C-BE32-E72D297353CC}">
              <c16:uniqueId val="{00000003-4CED-4BA8-B36D-714EFD042AB6}"/>
            </c:ext>
          </c:extLst>
        </c:ser>
        <c:ser>
          <c:idx val="4"/>
          <c:order val="4"/>
          <c:tx>
            <c:strRef>
              <c:f>VarComp_ML!$H$2</c:f>
              <c:strCache>
                <c:ptCount val="1"/>
                <c:pt idx="0">
                  <c:v>Tail Up</c:v>
                </c:pt>
              </c:strCache>
            </c:strRef>
          </c:tx>
          <c:spPr>
            <a:solidFill>
              <a:srgbClr val="FFA937"/>
            </a:solidFill>
            <a:ln>
              <a:noFill/>
            </a:ln>
            <a:effectLst/>
          </c:spPr>
          <c:invertIfNegative val="0"/>
          <c:cat>
            <c:strRef>
              <c:f>VarComp_ML!$B$3:$C$6</c:f>
              <c:strCache>
                <c:ptCount val="4"/>
                <c:pt idx="0">
                  <c:v>Spring</c:v>
                </c:pt>
                <c:pt idx="1">
                  <c:v>Fall</c:v>
                </c:pt>
                <c:pt idx="2">
                  <c:v>Summer</c:v>
                </c:pt>
                <c:pt idx="3">
                  <c:v>General</c:v>
                </c:pt>
              </c:strCache>
            </c:strRef>
          </c:cat>
          <c:val>
            <c:numRef>
              <c:f>VarComp_ML!$H$3:$H$6</c:f>
              <c:numCache>
                <c:formatCode>General</c:formatCode>
                <c:ptCount val="4"/>
                <c:pt idx="0">
                  <c:v>0.29171321760000002</c:v>
                </c:pt>
                <c:pt idx="1">
                  <c:v>0.16396269999999999</c:v>
                </c:pt>
                <c:pt idx="2">
                  <c:v>0.24560683159999999</c:v>
                </c:pt>
                <c:pt idx="3">
                  <c:v>0.16189816100000001</c:v>
                </c:pt>
              </c:numCache>
            </c:numRef>
          </c:val>
          <c:extLst>
            <c:ext xmlns:c16="http://schemas.microsoft.com/office/drawing/2014/chart" uri="{C3380CC4-5D6E-409C-BE32-E72D297353CC}">
              <c16:uniqueId val="{00000004-4CED-4BA8-B36D-714EFD042AB6}"/>
            </c:ext>
          </c:extLst>
        </c:ser>
        <c:ser>
          <c:idx val="5"/>
          <c:order val="5"/>
          <c:tx>
            <c:strRef>
              <c:f>VarComp_ML!$I$2</c:f>
              <c:strCache>
                <c:ptCount val="1"/>
                <c:pt idx="0">
                  <c:v>Tail Down</c:v>
                </c:pt>
              </c:strCache>
            </c:strRef>
          </c:tx>
          <c:spPr>
            <a:solidFill>
              <a:schemeClr val="accent4">
                <a:lumMod val="20000"/>
                <a:lumOff val="80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VarComp_ML!$I$3:$I$6</c:f>
              <c:numCache>
                <c:formatCode>General</c:formatCode>
                <c:ptCount val="4"/>
                <c:pt idx="0">
                  <c:v>8.9066825799999999E-2</c:v>
                </c:pt>
                <c:pt idx="1">
                  <c:v>0.20536119999999999</c:v>
                </c:pt>
                <c:pt idx="2">
                  <c:v>2.5177110000000001E-4</c:v>
                </c:pt>
                <c:pt idx="3">
                  <c:v>2.9760476000000001E-2</c:v>
                </c:pt>
              </c:numCache>
            </c:numRef>
          </c:val>
          <c:extLst>
            <c:ext xmlns:c16="http://schemas.microsoft.com/office/drawing/2014/chart" uri="{C3380CC4-5D6E-409C-BE32-E72D297353CC}">
              <c16:uniqueId val="{00000005-4CED-4BA8-B36D-714EFD042AB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l"/>
        <c:majorGridlines>
          <c:spPr>
            <a:ln w="9525" cap="flat" cmpd="sng" algn="ctr">
              <a:solidFill>
                <a:schemeClr val="bg1"/>
              </a:solidFill>
              <a:prstDash val="dash"/>
              <a:round/>
            </a:ln>
            <a:effectLst/>
          </c:spPr>
        </c:majorGridlines>
        <c:numFmt formatCode="#,##0.0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max"/>
        <c:crossBetween val="between"/>
        <c:majorUnit val="0.25"/>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56338964441835793"/>
          <c:h val="0.84596635255110875"/>
        </c:manualLayout>
      </c:layout>
      <c:barChart>
        <c:barDir val="col"/>
        <c:grouping val="percentStacked"/>
        <c:varyColors val="0"/>
        <c:ser>
          <c:idx val="0"/>
          <c:order val="0"/>
          <c:tx>
            <c:strRef>
              <c:f>VarComp_REML!$D$2</c:f>
              <c:strCache>
                <c:ptCount val="1"/>
                <c:pt idx="0">
                  <c:v>Residual</c:v>
                </c:pt>
              </c:strCache>
            </c:strRef>
          </c:tx>
          <c:spPr>
            <a:solidFill>
              <a:schemeClr val="bg1">
                <a:lumMod val="50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VarComp_REML!$D$3:$D$6</c:f>
              <c:numCache>
                <c:formatCode>General</c:formatCode>
                <c:ptCount val="4"/>
                <c:pt idx="0">
                  <c:v>0.14348866969999999</c:v>
                </c:pt>
                <c:pt idx="1">
                  <c:v>0.29049979999999997</c:v>
                </c:pt>
                <c:pt idx="2">
                  <c:v>0.361318321</c:v>
                </c:pt>
                <c:pt idx="3">
                  <c:v>0.31240405999999998</c:v>
                </c:pt>
              </c:numCache>
            </c:numRef>
          </c:val>
          <c:extLst>
            <c:ext xmlns:c16="http://schemas.microsoft.com/office/drawing/2014/chart" uri="{C3380CC4-5D6E-409C-BE32-E72D297353CC}">
              <c16:uniqueId val="{00000000-62C4-424D-B9D6-A64A3A2252C6}"/>
            </c:ext>
          </c:extLst>
        </c:ser>
        <c:ser>
          <c:idx val="1"/>
          <c:order val="1"/>
          <c:tx>
            <c:strRef>
              <c:f>VarComp_REML!$E$2</c:f>
              <c:strCache>
                <c:ptCount val="1"/>
                <c:pt idx="0">
                  <c:v>Covariates</c:v>
                </c:pt>
              </c:strCache>
            </c:strRef>
          </c:tx>
          <c:spPr>
            <a:solidFill>
              <a:srgbClr val="6DA6D9"/>
            </a:solidFill>
            <a:ln>
              <a:noFill/>
            </a:ln>
            <a:effectLst/>
          </c:spPr>
          <c:invertIfNegative val="0"/>
          <c:cat>
            <c:strRef>
              <c:f>VarComp_REML!$B$3:$C$6</c:f>
              <c:strCache>
                <c:ptCount val="4"/>
                <c:pt idx="0">
                  <c:v>Spring</c:v>
                </c:pt>
                <c:pt idx="1">
                  <c:v>Fall</c:v>
                </c:pt>
                <c:pt idx="2">
                  <c:v>Summer</c:v>
                </c:pt>
                <c:pt idx="3">
                  <c:v>General</c:v>
                </c:pt>
              </c:strCache>
            </c:strRef>
          </c:cat>
          <c:val>
            <c:numRef>
              <c:f>VarComp_REML!$E$3:$E$6</c:f>
              <c:numCache>
                <c:formatCode>General</c:formatCode>
                <c:ptCount val="4"/>
                <c:pt idx="0">
                  <c:v>0.33758886230000001</c:v>
                </c:pt>
                <c:pt idx="1">
                  <c:v>0.24652750000000001</c:v>
                </c:pt>
                <c:pt idx="2">
                  <c:v>0.12746170500000001</c:v>
                </c:pt>
                <c:pt idx="3">
                  <c:v>0.27523513999999999</c:v>
                </c:pt>
              </c:numCache>
            </c:numRef>
          </c:val>
          <c:extLst>
            <c:ext xmlns:c16="http://schemas.microsoft.com/office/drawing/2014/chart" uri="{C3380CC4-5D6E-409C-BE32-E72D297353CC}">
              <c16:uniqueId val="{00000001-62C4-424D-B9D6-A64A3A2252C6}"/>
            </c:ext>
          </c:extLst>
        </c:ser>
        <c:ser>
          <c:idx val="2"/>
          <c:order val="2"/>
          <c:tx>
            <c:strRef>
              <c:f>VarComp_REML!$F$2</c:f>
              <c:strCache>
                <c:ptCount val="1"/>
                <c:pt idx="0">
                  <c:v>Location </c:v>
                </c:pt>
              </c:strCache>
            </c:strRef>
          </c:tx>
          <c:spPr>
            <a:solidFill>
              <a:srgbClr val="BEEA76"/>
            </a:solidFill>
            <a:ln>
              <a:noFill/>
            </a:ln>
            <a:effectLst/>
          </c:spPr>
          <c:invertIfNegative val="0"/>
          <c:cat>
            <c:strRef>
              <c:f>VarComp_REML!$B$3:$C$6</c:f>
              <c:strCache>
                <c:ptCount val="4"/>
                <c:pt idx="0">
                  <c:v>Spring</c:v>
                </c:pt>
                <c:pt idx="1">
                  <c:v>Fall</c:v>
                </c:pt>
                <c:pt idx="2">
                  <c:v>Summer</c:v>
                </c:pt>
                <c:pt idx="3">
                  <c:v>General</c:v>
                </c:pt>
              </c:strCache>
            </c:strRef>
          </c:cat>
          <c:val>
            <c:numRef>
              <c:f>VarComp_REML!$F$3:$F$6</c:f>
              <c:numCache>
                <c:formatCode>General</c:formatCode>
                <c:ptCount val="4"/>
                <c:pt idx="0">
                  <c:v>5.1621849999999999E-4</c:v>
                </c:pt>
                <c:pt idx="1">
                  <c:v>4.2875190000000001E-3</c:v>
                </c:pt>
                <c:pt idx="2">
                  <c:v>7.9452596E-2</c:v>
                </c:pt>
                <c:pt idx="3">
                  <c:v>2.709085E-2</c:v>
                </c:pt>
              </c:numCache>
            </c:numRef>
          </c:val>
          <c:extLst>
            <c:ext xmlns:c16="http://schemas.microsoft.com/office/drawing/2014/chart" uri="{C3380CC4-5D6E-409C-BE32-E72D297353CC}">
              <c16:uniqueId val="{00000002-62C4-424D-B9D6-A64A3A2252C6}"/>
            </c:ext>
          </c:extLst>
        </c:ser>
        <c:ser>
          <c:idx val="3"/>
          <c:order val="3"/>
          <c:tx>
            <c:strRef>
              <c:f>VarComp_REML!$G$2</c:f>
              <c:strCache>
                <c:ptCount val="1"/>
                <c:pt idx="0">
                  <c:v>Euclidean</c:v>
                </c:pt>
              </c:strCache>
            </c:strRef>
          </c:tx>
          <c:spPr>
            <a:solidFill>
              <a:srgbClr val="FFBDF7"/>
            </a:solidFill>
            <a:ln>
              <a:noFill/>
            </a:ln>
            <a:effectLst/>
          </c:spPr>
          <c:invertIfNegative val="0"/>
          <c:cat>
            <c:strRef>
              <c:f>VarComp_REML!$B$3:$C$6</c:f>
              <c:strCache>
                <c:ptCount val="4"/>
                <c:pt idx="0">
                  <c:v>Spring</c:v>
                </c:pt>
                <c:pt idx="1">
                  <c:v>Fall</c:v>
                </c:pt>
                <c:pt idx="2">
                  <c:v>Summer</c:v>
                </c:pt>
                <c:pt idx="3">
                  <c:v>General</c:v>
                </c:pt>
              </c:strCache>
            </c:strRef>
          </c:cat>
          <c:val>
            <c:numRef>
              <c:f>VarComp_REML!$G$3:$G$6</c:f>
              <c:numCache>
                <c:formatCode>General</c:formatCode>
                <c:ptCount val="4"/>
                <c:pt idx="0">
                  <c:v>0.33141811710000002</c:v>
                </c:pt>
                <c:pt idx="1">
                  <c:v>0.30806</c:v>
                </c:pt>
                <c:pt idx="2">
                  <c:v>0.19007971000000001</c:v>
                </c:pt>
                <c:pt idx="3">
                  <c:v>0.1674649</c:v>
                </c:pt>
              </c:numCache>
            </c:numRef>
          </c:val>
          <c:extLst>
            <c:ext xmlns:c16="http://schemas.microsoft.com/office/drawing/2014/chart" uri="{C3380CC4-5D6E-409C-BE32-E72D297353CC}">
              <c16:uniqueId val="{00000003-62C4-424D-B9D6-A64A3A2252C6}"/>
            </c:ext>
          </c:extLst>
        </c:ser>
        <c:ser>
          <c:idx val="4"/>
          <c:order val="4"/>
          <c:tx>
            <c:strRef>
              <c:f>VarComp_REML!$H$2</c:f>
              <c:strCache>
                <c:ptCount val="1"/>
                <c:pt idx="0">
                  <c:v>Tail Up</c:v>
                </c:pt>
              </c:strCache>
            </c:strRef>
          </c:tx>
          <c:spPr>
            <a:solidFill>
              <a:srgbClr val="FFA937"/>
            </a:solidFill>
            <a:ln>
              <a:noFill/>
            </a:ln>
            <a:effectLst/>
          </c:spPr>
          <c:invertIfNegative val="0"/>
          <c:cat>
            <c:strRef>
              <c:f>VarComp_REML!$B$3:$C$6</c:f>
              <c:strCache>
                <c:ptCount val="4"/>
                <c:pt idx="0">
                  <c:v>Spring</c:v>
                </c:pt>
                <c:pt idx="1">
                  <c:v>Fall</c:v>
                </c:pt>
                <c:pt idx="2">
                  <c:v>Summer</c:v>
                </c:pt>
                <c:pt idx="3">
                  <c:v>General</c:v>
                </c:pt>
              </c:strCache>
            </c:strRef>
          </c:cat>
          <c:val>
            <c:numRef>
              <c:f>VarComp_REML!$H$3:$H$6</c:f>
              <c:numCache>
                <c:formatCode>General</c:formatCode>
                <c:ptCount val="4"/>
                <c:pt idx="0">
                  <c:v>0.1689289366</c:v>
                </c:pt>
                <c:pt idx="1">
                  <c:v>0.15059230000000001</c:v>
                </c:pt>
                <c:pt idx="2">
                  <c:v>0.23446692299999999</c:v>
                </c:pt>
                <c:pt idx="3">
                  <c:v>0.15219451000000001</c:v>
                </c:pt>
              </c:numCache>
            </c:numRef>
          </c:val>
          <c:extLst>
            <c:ext xmlns:c16="http://schemas.microsoft.com/office/drawing/2014/chart" uri="{C3380CC4-5D6E-409C-BE32-E72D297353CC}">
              <c16:uniqueId val="{00000004-62C4-424D-B9D6-A64A3A2252C6}"/>
            </c:ext>
          </c:extLst>
        </c:ser>
        <c:ser>
          <c:idx val="5"/>
          <c:order val="5"/>
          <c:tx>
            <c:strRef>
              <c:f>VarComp_REML!$I$2</c:f>
              <c:strCache>
                <c:ptCount val="1"/>
                <c:pt idx="0">
                  <c:v>Tail Down</c:v>
                </c:pt>
              </c:strCache>
            </c:strRef>
          </c:tx>
          <c:spPr>
            <a:solidFill>
              <a:schemeClr val="accent4">
                <a:lumMod val="20000"/>
                <a:lumOff val="80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VarComp_REML!$I$3:$I$6</c:f>
              <c:numCache>
                <c:formatCode>General</c:formatCode>
                <c:ptCount val="4"/>
                <c:pt idx="0">
                  <c:v>1.80591958E-2</c:v>
                </c:pt>
                <c:pt idx="1">
                  <c:v>3.2856940000000003E-5</c:v>
                </c:pt>
                <c:pt idx="2">
                  <c:v>7.2207449999999998E-3</c:v>
                </c:pt>
                <c:pt idx="3">
                  <c:v>6.5610539999999995E-2</c:v>
                </c:pt>
              </c:numCache>
            </c:numRef>
          </c:val>
          <c:extLst>
            <c:ext xmlns:c16="http://schemas.microsoft.com/office/drawing/2014/chart" uri="{C3380CC4-5D6E-409C-BE32-E72D297353CC}">
              <c16:uniqueId val="{00000005-62C4-424D-B9D6-A64A3A2252C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l"/>
        <c:majorGridlines>
          <c:spPr>
            <a:ln w="9525" cap="flat" cmpd="sng" algn="ctr">
              <a:solidFill>
                <a:schemeClr val="bg1"/>
              </a:solidFill>
              <a:prstDash val="dash"/>
              <a:round/>
            </a:ln>
            <a:effectLst/>
          </c:spPr>
        </c:majorGridlines>
        <c:numFmt formatCode="#,##0.00" sourceLinked="0"/>
        <c:majorTickMark val="out"/>
        <c:minorTickMark val="none"/>
        <c:tickLblPos val="none"/>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max"/>
        <c:crossBetween val="between"/>
        <c:majorUnit val="0.25"/>
      </c:valAx>
      <c:spPr>
        <a:solidFill>
          <a:schemeClr val="bg2"/>
        </a:solidFill>
        <a:ln>
          <a:noFill/>
        </a:ln>
        <a:effectLst/>
      </c:spPr>
    </c:plotArea>
    <c:legend>
      <c:legendPos val="b"/>
      <c:layout>
        <c:manualLayout>
          <c:xMode val="edge"/>
          <c:yMode val="edge"/>
          <c:x val="0.80338934057787581"/>
          <c:y val="0.36161678686046828"/>
          <c:w val="0.19661065942212413"/>
          <c:h val="0.2882302053113976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76675738609596877"/>
          <c:h val="0.84596635255110875"/>
        </c:manualLayout>
      </c:layout>
      <c:barChart>
        <c:barDir val="bar"/>
        <c:grouping val="stacked"/>
        <c:varyColors val="0"/>
        <c:ser>
          <c:idx val="0"/>
          <c:order val="0"/>
          <c:tx>
            <c:strRef>
              <c:f>VarComp_ML!$D$2</c:f>
              <c:strCache>
                <c:ptCount val="1"/>
                <c:pt idx="0">
                  <c:v>Residual</c:v>
                </c:pt>
              </c:strCache>
            </c:strRef>
          </c:tx>
          <c:spPr>
            <a:solidFill>
              <a:schemeClr val="tx1"/>
            </a:solidFill>
            <a:ln>
              <a:noFill/>
            </a:ln>
            <a:effectLst/>
          </c:spPr>
          <c:invertIfNegative val="0"/>
          <c:cat>
            <c:strRef>
              <c:f>VarComp_ML!$B$3:$C$6</c:f>
              <c:strCache>
                <c:ptCount val="4"/>
                <c:pt idx="0">
                  <c:v>Spring</c:v>
                </c:pt>
                <c:pt idx="1">
                  <c:v>Fall</c:v>
                </c:pt>
                <c:pt idx="2">
                  <c:v>Summer</c:v>
                </c:pt>
                <c:pt idx="3">
                  <c:v>General</c:v>
                </c:pt>
              </c:strCache>
            </c:strRef>
          </c:cat>
          <c:val>
            <c:numRef>
              <c:f>VarComp_ML!$D$3:$D$6</c:f>
              <c:numCache>
                <c:formatCode>General</c:formatCode>
                <c:ptCount val="4"/>
                <c:pt idx="0">
                  <c:v>0.26835499460000001</c:v>
                </c:pt>
                <c:pt idx="1">
                  <c:v>0.3074424</c:v>
                </c:pt>
                <c:pt idx="2">
                  <c:v>0.40053544860000001</c:v>
                </c:pt>
                <c:pt idx="3">
                  <c:v>0.37045630800000001</c:v>
                </c:pt>
              </c:numCache>
            </c:numRef>
          </c:val>
          <c:extLst>
            <c:ext xmlns:c16="http://schemas.microsoft.com/office/drawing/2014/chart" uri="{C3380CC4-5D6E-409C-BE32-E72D297353CC}">
              <c16:uniqueId val="{00000000-4CED-4BA8-B36D-714EFD042AB6}"/>
            </c:ext>
          </c:extLst>
        </c:ser>
        <c:ser>
          <c:idx val="1"/>
          <c:order val="1"/>
          <c:tx>
            <c:strRef>
              <c:f>VarComp_ML!$E$2</c:f>
              <c:strCache>
                <c:ptCount val="1"/>
                <c:pt idx="0">
                  <c:v>Covariates</c:v>
                </c:pt>
              </c:strCache>
            </c:strRef>
          </c:tx>
          <c:spPr>
            <a:solidFill>
              <a:srgbClr val="00B050"/>
            </a:solidFill>
            <a:ln>
              <a:noFill/>
            </a:ln>
            <a:effectLst/>
          </c:spPr>
          <c:invertIfNegative val="0"/>
          <c:cat>
            <c:strRef>
              <c:f>VarComp_ML!$B$3:$C$6</c:f>
              <c:strCache>
                <c:ptCount val="4"/>
                <c:pt idx="0">
                  <c:v>Spring</c:v>
                </c:pt>
                <c:pt idx="1">
                  <c:v>Fall</c:v>
                </c:pt>
                <c:pt idx="2">
                  <c:v>Summer</c:v>
                </c:pt>
                <c:pt idx="3">
                  <c:v>General</c:v>
                </c:pt>
              </c:strCache>
            </c:strRef>
          </c:cat>
          <c:val>
            <c:numRef>
              <c:f>VarComp_ML!$E$3:$E$6</c:f>
              <c:numCache>
                <c:formatCode>General</c:formatCode>
                <c:ptCount val="4"/>
                <c:pt idx="0">
                  <c:v>0.3360238284</c:v>
                </c:pt>
                <c:pt idx="1">
                  <c:v>0.25725029999999999</c:v>
                </c:pt>
                <c:pt idx="2">
                  <c:v>0.13032856970000001</c:v>
                </c:pt>
                <c:pt idx="3">
                  <c:v>0.27621405199999999</c:v>
                </c:pt>
              </c:numCache>
            </c:numRef>
          </c:val>
          <c:extLst>
            <c:ext xmlns:c16="http://schemas.microsoft.com/office/drawing/2014/chart" uri="{C3380CC4-5D6E-409C-BE32-E72D297353CC}">
              <c16:uniqueId val="{00000001-4CED-4BA8-B36D-714EFD042AB6}"/>
            </c:ext>
          </c:extLst>
        </c:ser>
        <c:ser>
          <c:idx val="2"/>
          <c:order val="2"/>
          <c:tx>
            <c:strRef>
              <c:f>VarComp_ML!$F$2</c:f>
              <c:strCache>
                <c:ptCount val="1"/>
                <c:pt idx="0">
                  <c:v>Location </c:v>
                </c:pt>
              </c:strCache>
            </c:strRef>
          </c:tx>
          <c:spPr>
            <a:solidFill>
              <a:schemeClr val="accent3"/>
            </a:solidFill>
            <a:ln>
              <a:noFill/>
            </a:ln>
            <a:effectLst/>
          </c:spPr>
          <c:invertIfNegative val="0"/>
          <c:cat>
            <c:strRef>
              <c:f>VarComp_ML!$B$3:$C$6</c:f>
              <c:strCache>
                <c:ptCount val="4"/>
                <c:pt idx="0">
                  <c:v>Spring</c:v>
                </c:pt>
                <c:pt idx="1">
                  <c:v>Fall</c:v>
                </c:pt>
                <c:pt idx="2">
                  <c:v>Summer</c:v>
                </c:pt>
                <c:pt idx="3">
                  <c:v>General</c:v>
                </c:pt>
              </c:strCache>
            </c:strRef>
          </c:cat>
          <c:val>
            <c:numRef>
              <c:f>VarComp_ML!$F$3:$F$6</c:f>
              <c:numCache>
                <c:formatCode>General</c:formatCode>
                <c:ptCount val="4"/>
                <c:pt idx="0">
                  <c:v>9.5680560000000001E-4</c:v>
                </c:pt>
                <c:pt idx="1">
                  <c:v>1.720003E-5</c:v>
                </c:pt>
                <c:pt idx="2">
                  <c:v>9.0445344499999997E-2</c:v>
                </c:pt>
                <c:pt idx="3">
                  <c:v>4.2617449999999999E-3</c:v>
                </c:pt>
              </c:numCache>
            </c:numRef>
          </c:val>
          <c:extLst>
            <c:ext xmlns:c16="http://schemas.microsoft.com/office/drawing/2014/chart" uri="{C3380CC4-5D6E-409C-BE32-E72D297353CC}">
              <c16:uniqueId val="{00000002-4CED-4BA8-B36D-714EFD042AB6}"/>
            </c:ext>
          </c:extLst>
        </c:ser>
        <c:ser>
          <c:idx val="3"/>
          <c:order val="3"/>
          <c:tx>
            <c:strRef>
              <c:f>VarComp_ML!$G$2</c:f>
              <c:strCache>
                <c:ptCount val="1"/>
                <c:pt idx="0">
                  <c:v>Euclidean</c:v>
                </c:pt>
              </c:strCache>
            </c:strRef>
          </c:tx>
          <c:spPr>
            <a:solidFill>
              <a:schemeClr val="accent2">
                <a:lumMod val="75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VarComp_ML!$G$3:$G$6</c:f>
              <c:numCache>
                <c:formatCode>General</c:formatCode>
                <c:ptCount val="4"/>
                <c:pt idx="0">
                  <c:v>1.38843279E-2</c:v>
                </c:pt>
                <c:pt idx="1">
                  <c:v>6.5966209999999997E-2</c:v>
                </c:pt>
                <c:pt idx="2">
                  <c:v>0.1328320345</c:v>
                </c:pt>
                <c:pt idx="3">
                  <c:v>0.157409258</c:v>
                </c:pt>
              </c:numCache>
            </c:numRef>
          </c:val>
          <c:extLst>
            <c:ext xmlns:c16="http://schemas.microsoft.com/office/drawing/2014/chart" uri="{C3380CC4-5D6E-409C-BE32-E72D297353CC}">
              <c16:uniqueId val="{00000003-4CED-4BA8-B36D-714EFD042AB6}"/>
            </c:ext>
          </c:extLst>
        </c:ser>
        <c:ser>
          <c:idx val="4"/>
          <c:order val="4"/>
          <c:tx>
            <c:strRef>
              <c:f>VarComp_ML!$H$2</c:f>
              <c:strCache>
                <c:ptCount val="1"/>
                <c:pt idx="0">
                  <c:v>Tail Up</c:v>
                </c:pt>
              </c:strCache>
            </c:strRef>
          </c:tx>
          <c:spPr>
            <a:solidFill>
              <a:schemeClr val="tx1">
                <a:lumMod val="50000"/>
                <a:lumOff val="50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VarComp_ML!$H$3:$H$6</c:f>
              <c:numCache>
                <c:formatCode>General</c:formatCode>
                <c:ptCount val="4"/>
                <c:pt idx="0">
                  <c:v>0.29171321760000002</c:v>
                </c:pt>
                <c:pt idx="1">
                  <c:v>0.16396269999999999</c:v>
                </c:pt>
                <c:pt idx="2">
                  <c:v>0.24560683159999999</c:v>
                </c:pt>
                <c:pt idx="3">
                  <c:v>0.16189816100000001</c:v>
                </c:pt>
              </c:numCache>
            </c:numRef>
          </c:val>
          <c:extLst>
            <c:ext xmlns:c16="http://schemas.microsoft.com/office/drawing/2014/chart" uri="{C3380CC4-5D6E-409C-BE32-E72D297353CC}">
              <c16:uniqueId val="{00000004-4CED-4BA8-B36D-714EFD042AB6}"/>
            </c:ext>
          </c:extLst>
        </c:ser>
        <c:ser>
          <c:idx val="5"/>
          <c:order val="5"/>
          <c:tx>
            <c:strRef>
              <c:f>VarComp_ML!$I$2</c:f>
              <c:strCache>
                <c:ptCount val="1"/>
                <c:pt idx="0">
                  <c:v>Tail Down</c:v>
                </c:pt>
              </c:strCache>
            </c:strRef>
          </c:tx>
          <c:spPr>
            <a:solidFill>
              <a:schemeClr val="accent4">
                <a:lumMod val="75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VarComp_ML!$I$3:$I$6</c:f>
              <c:numCache>
                <c:formatCode>General</c:formatCode>
                <c:ptCount val="4"/>
                <c:pt idx="0">
                  <c:v>8.9066825799999999E-2</c:v>
                </c:pt>
                <c:pt idx="1">
                  <c:v>0.20536119999999999</c:v>
                </c:pt>
                <c:pt idx="2">
                  <c:v>2.5177110000000001E-4</c:v>
                </c:pt>
                <c:pt idx="3">
                  <c:v>2.9760476000000001E-2</c:v>
                </c:pt>
              </c:numCache>
            </c:numRef>
          </c:val>
          <c:extLst>
            <c:ext xmlns:c16="http://schemas.microsoft.com/office/drawing/2014/chart" uri="{C3380CC4-5D6E-409C-BE32-E72D297353CC}">
              <c16:uniqueId val="{00000005-4CED-4BA8-B36D-714EFD042AB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t"/>
        <c:numFmt formatCode="General" sourceLinked="1"/>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autoZero"/>
        <c:crossBetween val="between"/>
      </c:valAx>
      <c:spPr>
        <a:noFill/>
        <a:ln>
          <a:noFill/>
        </a:ln>
        <a:effectLst/>
      </c:spPr>
    </c:plotArea>
    <c:legend>
      <c:legendPos val="b"/>
      <c:layout>
        <c:manualLayout>
          <c:xMode val="edge"/>
          <c:yMode val="edge"/>
          <c:x val="0.20110774614711621"/>
          <c:y val="0.90779619445382442"/>
          <c:w val="0.73589743589743595"/>
          <c:h val="6.859045306808726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76675738609596877"/>
          <c:h val="0.84596635255110875"/>
        </c:manualLayout>
      </c:layout>
      <c:barChart>
        <c:barDir val="bar"/>
        <c:grouping val="stacked"/>
        <c:varyColors val="0"/>
        <c:ser>
          <c:idx val="0"/>
          <c:order val="0"/>
          <c:tx>
            <c:strRef>
              <c:f>VarComp_REML!$D$2</c:f>
              <c:strCache>
                <c:ptCount val="1"/>
                <c:pt idx="0">
                  <c:v>Residual</c:v>
                </c:pt>
              </c:strCache>
            </c:strRef>
          </c:tx>
          <c:spPr>
            <a:solidFill>
              <a:schemeClr val="tx1"/>
            </a:solidFill>
            <a:ln>
              <a:noFill/>
            </a:ln>
            <a:effectLst/>
          </c:spPr>
          <c:invertIfNegative val="0"/>
          <c:cat>
            <c:strRef>
              <c:f>VarComp_REML!$B$3:$C$6</c:f>
              <c:strCache>
                <c:ptCount val="4"/>
                <c:pt idx="0">
                  <c:v>Spring</c:v>
                </c:pt>
                <c:pt idx="1">
                  <c:v>Fall</c:v>
                </c:pt>
                <c:pt idx="2">
                  <c:v>Summer</c:v>
                </c:pt>
                <c:pt idx="3">
                  <c:v>General</c:v>
                </c:pt>
              </c:strCache>
            </c:strRef>
          </c:cat>
          <c:val>
            <c:numRef>
              <c:f>VarComp_REML!$D$3:$D$6</c:f>
              <c:numCache>
                <c:formatCode>General</c:formatCode>
                <c:ptCount val="4"/>
                <c:pt idx="0">
                  <c:v>0.14348866969999999</c:v>
                </c:pt>
                <c:pt idx="1">
                  <c:v>0.29049979999999997</c:v>
                </c:pt>
                <c:pt idx="2">
                  <c:v>0.361318321</c:v>
                </c:pt>
                <c:pt idx="3">
                  <c:v>0.31240405999999998</c:v>
                </c:pt>
              </c:numCache>
            </c:numRef>
          </c:val>
          <c:extLst>
            <c:ext xmlns:c16="http://schemas.microsoft.com/office/drawing/2014/chart" uri="{C3380CC4-5D6E-409C-BE32-E72D297353CC}">
              <c16:uniqueId val="{00000000-62C4-424D-B9D6-A64A3A2252C6}"/>
            </c:ext>
          </c:extLst>
        </c:ser>
        <c:ser>
          <c:idx val="1"/>
          <c:order val="1"/>
          <c:tx>
            <c:strRef>
              <c:f>VarComp_REML!$E$2</c:f>
              <c:strCache>
                <c:ptCount val="1"/>
                <c:pt idx="0">
                  <c:v>Covariates</c:v>
                </c:pt>
              </c:strCache>
            </c:strRef>
          </c:tx>
          <c:spPr>
            <a:solidFill>
              <a:srgbClr val="00B050"/>
            </a:solidFill>
            <a:ln>
              <a:noFill/>
            </a:ln>
            <a:effectLst/>
          </c:spPr>
          <c:invertIfNegative val="0"/>
          <c:cat>
            <c:strRef>
              <c:f>VarComp_REML!$B$3:$C$6</c:f>
              <c:strCache>
                <c:ptCount val="4"/>
                <c:pt idx="0">
                  <c:v>Spring</c:v>
                </c:pt>
                <c:pt idx="1">
                  <c:v>Fall</c:v>
                </c:pt>
                <c:pt idx="2">
                  <c:v>Summer</c:v>
                </c:pt>
                <c:pt idx="3">
                  <c:v>General</c:v>
                </c:pt>
              </c:strCache>
            </c:strRef>
          </c:cat>
          <c:val>
            <c:numRef>
              <c:f>VarComp_REML!$E$3:$E$6</c:f>
              <c:numCache>
                <c:formatCode>General</c:formatCode>
                <c:ptCount val="4"/>
                <c:pt idx="0">
                  <c:v>0.33758886230000001</c:v>
                </c:pt>
                <c:pt idx="1">
                  <c:v>0.24652750000000001</c:v>
                </c:pt>
                <c:pt idx="2">
                  <c:v>0.12746170500000001</c:v>
                </c:pt>
                <c:pt idx="3">
                  <c:v>0.27523513999999999</c:v>
                </c:pt>
              </c:numCache>
            </c:numRef>
          </c:val>
          <c:extLst>
            <c:ext xmlns:c16="http://schemas.microsoft.com/office/drawing/2014/chart" uri="{C3380CC4-5D6E-409C-BE32-E72D297353CC}">
              <c16:uniqueId val="{00000001-62C4-424D-B9D6-A64A3A2252C6}"/>
            </c:ext>
          </c:extLst>
        </c:ser>
        <c:ser>
          <c:idx val="2"/>
          <c:order val="2"/>
          <c:tx>
            <c:strRef>
              <c:f>VarComp_REML!$F$2</c:f>
              <c:strCache>
                <c:ptCount val="1"/>
                <c:pt idx="0">
                  <c:v>Location </c:v>
                </c:pt>
              </c:strCache>
            </c:strRef>
          </c:tx>
          <c:spPr>
            <a:solidFill>
              <a:schemeClr val="accent3"/>
            </a:solidFill>
            <a:ln>
              <a:noFill/>
            </a:ln>
            <a:effectLst/>
          </c:spPr>
          <c:invertIfNegative val="0"/>
          <c:cat>
            <c:strRef>
              <c:f>VarComp_REML!$B$3:$C$6</c:f>
              <c:strCache>
                <c:ptCount val="4"/>
                <c:pt idx="0">
                  <c:v>Spring</c:v>
                </c:pt>
                <c:pt idx="1">
                  <c:v>Fall</c:v>
                </c:pt>
                <c:pt idx="2">
                  <c:v>Summer</c:v>
                </c:pt>
                <c:pt idx="3">
                  <c:v>General</c:v>
                </c:pt>
              </c:strCache>
            </c:strRef>
          </c:cat>
          <c:val>
            <c:numRef>
              <c:f>VarComp_REML!$F$3:$F$6</c:f>
              <c:numCache>
                <c:formatCode>General</c:formatCode>
                <c:ptCount val="4"/>
                <c:pt idx="0">
                  <c:v>5.1621849999999999E-4</c:v>
                </c:pt>
                <c:pt idx="1">
                  <c:v>4.2875190000000001E-3</c:v>
                </c:pt>
                <c:pt idx="2">
                  <c:v>7.9452596E-2</c:v>
                </c:pt>
                <c:pt idx="3">
                  <c:v>2.709085E-2</c:v>
                </c:pt>
              </c:numCache>
            </c:numRef>
          </c:val>
          <c:extLst>
            <c:ext xmlns:c16="http://schemas.microsoft.com/office/drawing/2014/chart" uri="{C3380CC4-5D6E-409C-BE32-E72D297353CC}">
              <c16:uniqueId val="{00000002-62C4-424D-B9D6-A64A3A2252C6}"/>
            </c:ext>
          </c:extLst>
        </c:ser>
        <c:ser>
          <c:idx val="3"/>
          <c:order val="3"/>
          <c:tx>
            <c:strRef>
              <c:f>VarComp_REML!$G$2</c:f>
              <c:strCache>
                <c:ptCount val="1"/>
                <c:pt idx="0">
                  <c:v>Euclidean</c:v>
                </c:pt>
              </c:strCache>
            </c:strRef>
          </c:tx>
          <c:spPr>
            <a:solidFill>
              <a:schemeClr val="accent2">
                <a:lumMod val="75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VarComp_REML!$G$3:$G$6</c:f>
              <c:numCache>
                <c:formatCode>General</c:formatCode>
                <c:ptCount val="4"/>
                <c:pt idx="0">
                  <c:v>0.33141811710000002</c:v>
                </c:pt>
                <c:pt idx="1">
                  <c:v>0.30806</c:v>
                </c:pt>
                <c:pt idx="2">
                  <c:v>0.19007971000000001</c:v>
                </c:pt>
                <c:pt idx="3">
                  <c:v>0.1674649</c:v>
                </c:pt>
              </c:numCache>
            </c:numRef>
          </c:val>
          <c:extLst>
            <c:ext xmlns:c16="http://schemas.microsoft.com/office/drawing/2014/chart" uri="{C3380CC4-5D6E-409C-BE32-E72D297353CC}">
              <c16:uniqueId val="{00000003-62C4-424D-B9D6-A64A3A2252C6}"/>
            </c:ext>
          </c:extLst>
        </c:ser>
        <c:ser>
          <c:idx val="4"/>
          <c:order val="4"/>
          <c:tx>
            <c:strRef>
              <c:f>VarComp_REML!$H$2</c:f>
              <c:strCache>
                <c:ptCount val="1"/>
                <c:pt idx="0">
                  <c:v>Tail Up</c:v>
                </c:pt>
              </c:strCache>
            </c:strRef>
          </c:tx>
          <c:spPr>
            <a:solidFill>
              <a:schemeClr val="tx1">
                <a:lumMod val="50000"/>
                <a:lumOff val="50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VarComp_REML!$H$3:$H$6</c:f>
              <c:numCache>
                <c:formatCode>General</c:formatCode>
                <c:ptCount val="4"/>
                <c:pt idx="0">
                  <c:v>0.1689289366</c:v>
                </c:pt>
                <c:pt idx="1">
                  <c:v>0.15059230000000001</c:v>
                </c:pt>
                <c:pt idx="2">
                  <c:v>0.23446692299999999</c:v>
                </c:pt>
                <c:pt idx="3">
                  <c:v>0.15219451000000001</c:v>
                </c:pt>
              </c:numCache>
            </c:numRef>
          </c:val>
          <c:extLst>
            <c:ext xmlns:c16="http://schemas.microsoft.com/office/drawing/2014/chart" uri="{C3380CC4-5D6E-409C-BE32-E72D297353CC}">
              <c16:uniqueId val="{00000004-62C4-424D-B9D6-A64A3A2252C6}"/>
            </c:ext>
          </c:extLst>
        </c:ser>
        <c:ser>
          <c:idx val="5"/>
          <c:order val="5"/>
          <c:tx>
            <c:strRef>
              <c:f>VarComp_REML!$I$2</c:f>
              <c:strCache>
                <c:ptCount val="1"/>
                <c:pt idx="0">
                  <c:v>Tail Down</c:v>
                </c:pt>
              </c:strCache>
            </c:strRef>
          </c:tx>
          <c:spPr>
            <a:solidFill>
              <a:schemeClr val="accent4">
                <a:lumMod val="75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VarComp_REML!$I$3:$I$6</c:f>
              <c:numCache>
                <c:formatCode>General</c:formatCode>
                <c:ptCount val="4"/>
                <c:pt idx="0">
                  <c:v>1.80591958E-2</c:v>
                </c:pt>
                <c:pt idx="1">
                  <c:v>3.2856940000000003E-5</c:v>
                </c:pt>
                <c:pt idx="2">
                  <c:v>7.2207449999999998E-3</c:v>
                </c:pt>
                <c:pt idx="3">
                  <c:v>6.5610539999999995E-2</c:v>
                </c:pt>
              </c:numCache>
            </c:numRef>
          </c:val>
          <c:extLst>
            <c:ext xmlns:c16="http://schemas.microsoft.com/office/drawing/2014/chart" uri="{C3380CC4-5D6E-409C-BE32-E72D297353CC}">
              <c16:uniqueId val="{00000005-62C4-424D-B9D6-A64A3A2252C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t"/>
        <c:numFmt formatCode="General" sourceLinked="1"/>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autoZero"/>
        <c:crossBetween val="between"/>
      </c:valAx>
      <c:spPr>
        <a:noFill/>
        <a:ln>
          <a:noFill/>
        </a:ln>
        <a:effectLst/>
      </c:spPr>
    </c:plotArea>
    <c:legend>
      <c:legendPos val="b"/>
      <c:layout>
        <c:manualLayout>
          <c:xMode val="edge"/>
          <c:yMode val="edge"/>
          <c:x val="0.20110774614711621"/>
          <c:y val="0.90779619445382442"/>
          <c:w val="0.73589743589743595"/>
          <c:h val="6.859045306808726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 (2)'!$D$1</c:f>
              <c:strCache>
                <c:ptCount val="1"/>
                <c:pt idx="0">
                  <c:v>order-3 (norm)</c:v>
                </c:pt>
              </c:strCache>
            </c:strRef>
          </c:tx>
          <c:spPr>
            <a:ln w="3175" cap="rnd">
              <a:solidFill>
                <a:schemeClr val="tx1">
                  <a:lumMod val="65000"/>
                  <a:lumOff val="35000"/>
                </a:schemeClr>
              </a:solidFill>
              <a:round/>
            </a:ln>
            <a:effectLst/>
          </c:spPr>
          <c:marker>
            <c:symbol val="none"/>
          </c:marker>
          <c:xVal>
            <c:numRef>
              <c:f>'Sheet1 (2)'!$A$2:$A$1001</c:f>
              <c:numCache>
                <c:formatCode>General</c:formatCode>
                <c:ptCount val="1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numCache>
            </c:numRef>
          </c:xVal>
          <c:yVal>
            <c:numRef>
              <c:f>'Sheet1 (2)'!$D$2:$D$1001</c:f>
              <c:numCache>
                <c:formatCode>General</c:formatCode>
                <c:ptCount val="1000"/>
                <c:pt idx="0">
                  <c:v>0.53595129740939473</c:v>
                </c:pt>
                <c:pt idx="1">
                  <c:v>0.72681166119726459</c:v>
                </c:pt>
                <c:pt idx="2">
                  <c:v>0.56584844513613108</c:v>
                </c:pt>
                <c:pt idx="3">
                  <c:v>0.56339034004898969</c:v>
                </c:pt>
                <c:pt idx="4">
                  <c:v>0.59559261505956673</c:v>
                </c:pt>
                <c:pt idx="5">
                  <c:v>0.40166767133535491</c:v>
                </c:pt>
                <c:pt idx="6">
                  <c:v>0.26568547737465231</c:v>
                </c:pt>
                <c:pt idx="7">
                  <c:v>0.48915061566041573</c:v>
                </c:pt>
                <c:pt idx="8">
                  <c:v>0.42723187030546167</c:v>
                </c:pt>
                <c:pt idx="9">
                  <c:v>0.41010157302320344</c:v>
                </c:pt>
                <c:pt idx="10">
                  <c:v>0.6515712835767713</c:v>
                </c:pt>
                <c:pt idx="11">
                  <c:v>0.57691857084503029</c:v>
                </c:pt>
                <c:pt idx="12">
                  <c:v>0.45490273343376064</c:v>
                </c:pt>
                <c:pt idx="13">
                  <c:v>0.42823597132463764</c:v>
                </c:pt>
                <c:pt idx="14">
                  <c:v>0.34236033072367972</c:v>
                </c:pt>
                <c:pt idx="15">
                  <c:v>0.265094683882033</c:v>
                </c:pt>
                <c:pt idx="16">
                  <c:v>0.4069249353407251</c:v>
                </c:pt>
                <c:pt idx="17">
                  <c:v>0.52090350738342428</c:v>
                </c:pt>
                <c:pt idx="18">
                  <c:v>0.44565833597850785</c:v>
                </c:pt>
                <c:pt idx="19">
                  <c:v>0.43119820521106339</c:v>
                </c:pt>
                <c:pt idx="20">
                  <c:v>0.46211696395304025</c:v>
                </c:pt>
                <c:pt idx="21">
                  <c:v>0.24355871525826339</c:v>
                </c:pt>
                <c:pt idx="22">
                  <c:v>0.2767397885464033</c:v>
                </c:pt>
                <c:pt idx="23">
                  <c:v>0.2690464715914927</c:v>
                </c:pt>
                <c:pt idx="24">
                  <c:v>0.58603144555494324</c:v>
                </c:pt>
                <c:pt idx="25">
                  <c:v>0.4926715276648812</c:v>
                </c:pt>
                <c:pt idx="26">
                  <c:v>0.60806168122486348</c:v>
                </c:pt>
                <c:pt idx="27">
                  <c:v>0.86695168056002969</c:v>
                </c:pt>
                <c:pt idx="28">
                  <c:v>0.72950913822683228</c:v>
                </c:pt>
                <c:pt idx="29">
                  <c:v>0.64993493277707814</c:v>
                </c:pt>
                <c:pt idx="30">
                  <c:v>0.56210092822672841</c:v>
                </c:pt>
                <c:pt idx="31">
                  <c:v>0.35837034585607469</c:v>
                </c:pt>
                <c:pt idx="32">
                  <c:v>0.38576372589051605</c:v>
                </c:pt>
                <c:pt idx="33">
                  <c:v>0.26748235282802552</c:v>
                </c:pt>
                <c:pt idx="34">
                  <c:v>0.39448731554479405</c:v>
                </c:pt>
                <c:pt idx="35">
                  <c:v>0.6266188889718628</c:v>
                </c:pt>
                <c:pt idx="36">
                  <c:v>0.7688072974764254</c:v>
                </c:pt>
                <c:pt idx="37">
                  <c:v>0.83089083310976219</c:v>
                </c:pt>
                <c:pt idx="38">
                  <c:v>1</c:v>
                </c:pt>
                <c:pt idx="39">
                  <c:v>0.95914184869645425</c:v>
                </c:pt>
                <c:pt idx="40">
                  <c:v>0.82473643013169584</c:v>
                </c:pt>
                <c:pt idx="41">
                  <c:v>0.83756123487660905</c:v>
                </c:pt>
                <c:pt idx="42">
                  <c:v>0.59055246823219065</c:v>
                </c:pt>
                <c:pt idx="43">
                  <c:v>0.41298946519157337</c:v>
                </c:pt>
                <c:pt idx="44">
                  <c:v>0.63887068550766035</c:v>
                </c:pt>
                <c:pt idx="45">
                  <c:v>0.32505219075414093</c:v>
                </c:pt>
                <c:pt idx="46">
                  <c:v>0.48950420249315174</c:v>
                </c:pt>
                <c:pt idx="47">
                  <c:v>0.74789503898075238</c:v>
                </c:pt>
                <c:pt idx="48">
                  <c:v>0.38605959257099864</c:v>
                </c:pt>
                <c:pt idx="49">
                  <c:v>0.53103475101121533</c:v>
                </c:pt>
                <c:pt idx="50">
                  <c:v>0.51902064194966524</c:v>
                </c:pt>
                <c:pt idx="51">
                  <c:v>0.14997141696736685</c:v>
                </c:pt>
                <c:pt idx="52">
                  <c:v>0.42478787187717526</c:v>
                </c:pt>
                <c:pt idx="53">
                  <c:v>0.29288855045160983</c:v>
                </c:pt>
                <c:pt idx="54">
                  <c:v>0.28990063123371929</c:v>
                </c:pt>
                <c:pt idx="55">
                  <c:v>0.45450119822966328</c:v>
                </c:pt>
                <c:pt idx="56">
                  <c:v>0.47195529971034328</c:v>
                </c:pt>
                <c:pt idx="57">
                  <c:v>0.4505297285848493</c:v>
                </c:pt>
                <c:pt idx="58">
                  <c:v>0.51868925785989617</c:v>
                </c:pt>
                <c:pt idx="59">
                  <c:v>0.7391827281882144</c:v>
                </c:pt>
                <c:pt idx="60">
                  <c:v>0.57521978385097239</c:v>
                </c:pt>
                <c:pt idx="61">
                  <c:v>0.62785067195835087</c:v>
                </c:pt>
                <c:pt idx="62">
                  <c:v>0.51066227012933751</c:v>
                </c:pt>
                <c:pt idx="63">
                  <c:v>0.5303673112491496</c:v>
                </c:pt>
                <c:pt idx="64">
                  <c:v>0.31217348032950981</c:v>
                </c:pt>
                <c:pt idx="65">
                  <c:v>0.61503287053362066</c:v>
                </c:pt>
                <c:pt idx="66">
                  <c:v>0.53325344705970568</c:v>
                </c:pt>
                <c:pt idx="67">
                  <c:v>0.59988930716672428</c:v>
                </c:pt>
                <c:pt idx="68">
                  <c:v>0.78665794187218552</c:v>
                </c:pt>
                <c:pt idx="69">
                  <c:v>0.56712628499454321</c:v>
                </c:pt>
                <c:pt idx="70">
                  <c:v>0.51222903211702953</c:v>
                </c:pt>
                <c:pt idx="71">
                  <c:v>0.49946059805199139</c:v>
                </c:pt>
                <c:pt idx="72">
                  <c:v>0.51590124988583752</c:v>
                </c:pt>
                <c:pt idx="73">
                  <c:v>0.47328794063752572</c:v>
                </c:pt>
                <c:pt idx="74">
                  <c:v>0.63305125666781537</c:v>
                </c:pt>
                <c:pt idx="75">
                  <c:v>0.69307913337993199</c:v>
                </c:pt>
                <c:pt idx="76">
                  <c:v>0.46298504519372413</c:v>
                </c:pt>
                <c:pt idx="77">
                  <c:v>0.59095092070244171</c:v>
                </c:pt>
                <c:pt idx="78">
                  <c:v>0.67959124912537716</c:v>
                </c:pt>
                <c:pt idx="79">
                  <c:v>0.60979707314984877</c:v>
                </c:pt>
                <c:pt idx="80">
                  <c:v>0.80868349922248806</c:v>
                </c:pt>
                <c:pt idx="81">
                  <c:v>0.8109227452519957</c:v>
                </c:pt>
                <c:pt idx="82">
                  <c:v>0.60936858989302245</c:v>
                </c:pt>
                <c:pt idx="83">
                  <c:v>0.66480920489944761</c:v>
                </c:pt>
                <c:pt idx="84">
                  <c:v>0.65263853060293853</c:v>
                </c:pt>
                <c:pt idx="85">
                  <c:v>0.47728372293369437</c:v>
                </c:pt>
                <c:pt idx="86">
                  <c:v>0.68618775956258649</c:v>
                </c:pt>
                <c:pt idx="87">
                  <c:v>0.76490389846902507</c:v>
                </c:pt>
                <c:pt idx="88">
                  <c:v>0.64408205656377049</c:v>
                </c:pt>
                <c:pt idx="89">
                  <c:v>0.64157184276291335</c:v>
                </c:pt>
                <c:pt idx="90">
                  <c:v>0.41617652150977819</c:v>
                </c:pt>
                <c:pt idx="91">
                  <c:v>0.48190043708025598</c:v>
                </c:pt>
                <c:pt idx="92">
                  <c:v>0.46248506293893682</c:v>
                </c:pt>
                <c:pt idx="93">
                  <c:v>0.44061188031630649</c:v>
                </c:pt>
                <c:pt idx="94">
                  <c:v>0.38174294478380738</c:v>
                </c:pt>
                <c:pt idx="95">
                  <c:v>0.49229894158055881</c:v>
                </c:pt>
                <c:pt idx="96">
                  <c:v>0.36614218251380537</c:v>
                </c:pt>
                <c:pt idx="97">
                  <c:v>0.40662772669685521</c:v>
                </c:pt>
                <c:pt idx="98">
                  <c:v>0.55989058967418537</c:v>
                </c:pt>
                <c:pt idx="99">
                  <c:v>0.34342953028055839</c:v>
                </c:pt>
                <c:pt idx="100">
                  <c:v>0.61061090693287234</c:v>
                </c:pt>
                <c:pt idx="101">
                  <c:v>0.51045297614500507</c:v>
                </c:pt>
                <c:pt idx="102">
                  <c:v>0.29565197494189743</c:v>
                </c:pt>
                <c:pt idx="103">
                  <c:v>0.58947741698039635</c:v>
                </c:pt>
                <c:pt idx="104">
                  <c:v>0.60309382227906738</c:v>
                </c:pt>
                <c:pt idx="105">
                  <c:v>0.48626260121568415</c:v>
                </c:pt>
                <c:pt idx="106">
                  <c:v>0.61656093974928405</c:v>
                </c:pt>
                <c:pt idx="107">
                  <c:v>0.45537265470766147</c:v>
                </c:pt>
                <c:pt idx="108">
                  <c:v>0.37515416873441837</c:v>
                </c:pt>
                <c:pt idx="109">
                  <c:v>0.46106568667588022</c:v>
                </c:pt>
                <c:pt idx="110">
                  <c:v>0.34315253260158396</c:v>
                </c:pt>
                <c:pt idx="111">
                  <c:v>0.42785176070991998</c:v>
                </c:pt>
                <c:pt idx="112">
                  <c:v>0.37847636098007298</c:v>
                </c:pt>
                <c:pt idx="113">
                  <c:v>0.54318157163404013</c:v>
                </c:pt>
                <c:pt idx="114">
                  <c:v>0.67702863549648629</c:v>
                </c:pt>
                <c:pt idx="115">
                  <c:v>0.72320843881931163</c:v>
                </c:pt>
                <c:pt idx="116">
                  <c:v>0.9484212916594581</c:v>
                </c:pt>
                <c:pt idx="117">
                  <c:v>0.88098951265971426</c:v>
                </c:pt>
                <c:pt idx="118">
                  <c:v>0.67522896162588975</c:v>
                </c:pt>
                <c:pt idx="119">
                  <c:v>0.51142774922784517</c:v>
                </c:pt>
                <c:pt idx="120">
                  <c:v>0.32995017938320453</c:v>
                </c:pt>
                <c:pt idx="121">
                  <c:v>0.2383129577126101</c:v>
                </c:pt>
                <c:pt idx="122">
                  <c:v>0.21083067797780053</c:v>
                </c:pt>
                <c:pt idx="123">
                  <c:v>0.33446077141655334</c:v>
                </c:pt>
                <c:pt idx="124">
                  <c:v>0.44585516535482983</c:v>
                </c:pt>
                <c:pt idx="125">
                  <c:v>0.3472054852995401</c:v>
                </c:pt>
                <c:pt idx="126">
                  <c:v>0.54944050517188314</c:v>
                </c:pt>
                <c:pt idx="127">
                  <c:v>0.35209942005574602</c:v>
                </c:pt>
                <c:pt idx="128">
                  <c:v>0.50877235449380476</c:v>
                </c:pt>
                <c:pt idx="129">
                  <c:v>0.50141388667097786</c:v>
                </c:pt>
                <c:pt idx="130">
                  <c:v>0.28180774363736055</c:v>
                </c:pt>
                <c:pt idx="131">
                  <c:v>0.70194790434918508</c:v>
                </c:pt>
                <c:pt idx="132">
                  <c:v>0.38161647167222379</c:v>
                </c:pt>
                <c:pt idx="133">
                  <c:v>0.29040165128073525</c:v>
                </c:pt>
                <c:pt idx="134">
                  <c:v>0.43798326770645657</c:v>
                </c:pt>
                <c:pt idx="135">
                  <c:v>0.16260785220970178</c:v>
                </c:pt>
                <c:pt idx="136">
                  <c:v>0.32607150219087638</c:v>
                </c:pt>
                <c:pt idx="137">
                  <c:v>0.54590134005897939</c:v>
                </c:pt>
                <c:pt idx="138">
                  <c:v>0.42665619989666709</c:v>
                </c:pt>
                <c:pt idx="139">
                  <c:v>0.73602834978719223</c:v>
                </c:pt>
                <c:pt idx="140">
                  <c:v>0.88194132792562241</c:v>
                </c:pt>
                <c:pt idx="141">
                  <c:v>0.4801915075794177</c:v>
                </c:pt>
                <c:pt idx="142">
                  <c:v>0.59580176863124812</c:v>
                </c:pt>
                <c:pt idx="143">
                  <c:v>0.73910872638381442</c:v>
                </c:pt>
                <c:pt idx="144">
                  <c:v>0.53346312312075983</c:v>
                </c:pt>
                <c:pt idx="145">
                  <c:v>0.53646772850983804</c:v>
                </c:pt>
                <c:pt idx="146">
                  <c:v>0.65428429320939729</c:v>
                </c:pt>
                <c:pt idx="147">
                  <c:v>0.57340537697417848</c:v>
                </c:pt>
                <c:pt idx="148">
                  <c:v>0.24776304837563173</c:v>
                </c:pt>
                <c:pt idx="149">
                  <c:v>0.50000654033891578</c:v>
                </c:pt>
                <c:pt idx="150">
                  <c:v>0.53482001232319598</c:v>
                </c:pt>
                <c:pt idx="151">
                  <c:v>0.30204658103000204</c:v>
                </c:pt>
                <c:pt idx="152">
                  <c:v>0.50749432616184653</c:v>
                </c:pt>
                <c:pt idx="153">
                  <c:v>0.58938981152315972</c:v>
                </c:pt>
                <c:pt idx="154">
                  <c:v>0.23602796637833814</c:v>
                </c:pt>
                <c:pt idx="155">
                  <c:v>0.40136617733024599</c:v>
                </c:pt>
                <c:pt idx="156">
                  <c:v>0.31767126711576316</c:v>
                </c:pt>
                <c:pt idx="157">
                  <c:v>0.25290821941158631</c:v>
                </c:pt>
                <c:pt idx="158">
                  <c:v>0.44863668876050367</c:v>
                </c:pt>
                <c:pt idx="159">
                  <c:v>0.4278481097378799</c:v>
                </c:pt>
                <c:pt idx="160">
                  <c:v>0.59037572395139071</c:v>
                </c:pt>
                <c:pt idx="161">
                  <c:v>0.66886278504151087</c:v>
                </c:pt>
                <c:pt idx="162">
                  <c:v>0.43985994402987283</c:v>
                </c:pt>
                <c:pt idx="163">
                  <c:v>0.46557974083989467</c:v>
                </c:pt>
                <c:pt idx="164">
                  <c:v>0.28093148762831971</c:v>
                </c:pt>
                <c:pt idx="165">
                  <c:v>0.39823954306803877</c:v>
                </c:pt>
                <c:pt idx="166">
                  <c:v>0.45636625483698789</c:v>
                </c:pt>
                <c:pt idx="167">
                  <c:v>0.38426094722113696</c:v>
                </c:pt>
                <c:pt idx="168">
                  <c:v>0.46917683227220192</c:v>
                </c:pt>
                <c:pt idx="169">
                  <c:v>0.43926071129045396</c:v>
                </c:pt>
                <c:pt idx="170">
                  <c:v>0.48483418819639473</c:v>
                </c:pt>
                <c:pt idx="171">
                  <c:v>0.39213533976300197</c:v>
                </c:pt>
                <c:pt idx="172">
                  <c:v>0.3646542364061483</c:v>
                </c:pt>
                <c:pt idx="173">
                  <c:v>0.63641861394149268</c:v>
                </c:pt>
                <c:pt idx="174">
                  <c:v>0.33430668489716547</c:v>
                </c:pt>
                <c:pt idx="175">
                  <c:v>0.48959508770890237</c:v>
                </c:pt>
                <c:pt idx="176">
                  <c:v>0.80285901312321362</c:v>
                </c:pt>
                <c:pt idx="177">
                  <c:v>0.40290609498468849</c:v>
                </c:pt>
                <c:pt idx="178">
                  <c:v>0.70425616171693572</c:v>
                </c:pt>
                <c:pt idx="179">
                  <c:v>0.70833079695353429</c:v>
                </c:pt>
                <c:pt idx="180">
                  <c:v>0.43010692998640182</c:v>
                </c:pt>
                <c:pt idx="181">
                  <c:v>0.70275329101171635</c:v>
                </c:pt>
                <c:pt idx="182">
                  <c:v>0.78325781812534678</c:v>
                </c:pt>
                <c:pt idx="183">
                  <c:v>0.75211040727772849</c:v>
                </c:pt>
                <c:pt idx="184">
                  <c:v>0.97569728623048402</c:v>
                </c:pt>
                <c:pt idx="185">
                  <c:v>0.90046217615678115</c:v>
                </c:pt>
                <c:pt idx="186">
                  <c:v>0.85018850274715541</c:v>
                </c:pt>
                <c:pt idx="187">
                  <c:v>0.77834671837015512</c:v>
                </c:pt>
                <c:pt idx="188">
                  <c:v>0.58735991908958229</c:v>
                </c:pt>
                <c:pt idx="189">
                  <c:v>0.55992901580892984</c:v>
                </c:pt>
                <c:pt idx="190">
                  <c:v>0.5631217160240336</c:v>
                </c:pt>
                <c:pt idx="191">
                  <c:v>0.5221179010380963</c:v>
                </c:pt>
                <c:pt idx="192">
                  <c:v>0.64707642629303153</c:v>
                </c:pt>
                <c:pt idx="193">
                  <c:v>0.68624610463864022</c:v>
                </c:pt>
                <c:pt idx="194">
                  <c:v>0.51469936716959241</c:v>
                </c:pt>
                <c:pt idx="195">
                  <c:v>0.43296516800039836</c:v>
                </c:pt>
                <c:pt idx="196">
                  <c:v>0.66937332656056237</c:v>
                </c:pt>
                <c:pt idx="197">
                  <c:v>0.37375690216445745</c:v>
                </c:pt>
                <c:pt idx="198">
                  <c:v>0.59034974005102558</c:v>
                </c:pt>
                <c:pt idx="199">
                  <c:v>0.76524334735300037</c:v>
                </c:pt>
                <c:pt idx="200">
                  <c:v>0.44558099008587831</c:v>
                </c:pt>
                <c:pt idx="201">
                  <c:v>0.69301388901768179</c:v>
                </c:pt>
                <c:pt idx="202">
                  <c:v>0.59273701789341193</c:v>
                </c:pt>
                <c:pt idx="203">
                  <c:v>0.2829274246074574</c:v>
                </c:pt>
                <c:pt idx="204">
                  <c:v>0.52332933835685536</c:v>
                </c:pt>
                <c:pt idx="205">
                  <c:v>0.28585548317949377</c:v>
                </c:pt>
                <c:pt idx="206">
                  <c:v>0.14629569553091262</c:v>
                </c:pt>
                <c:pt idx="207">
                  <c:v>0.23094576028917194</c:v>
                </c:pt>
                <c:pt idx="208">
                  <c:v>0.203305170289698</c:v>
                </c:pt>
                <c:pt idx="209">
                  <c:v>0.18958962517938874</c:v>
                </c:pt>
                <c:pt idx="210">
                  <c:v>0.49146168602617701</c:v>
                </c:pt>
                <c:pt idx="211">
                  <c:v>0.35535974169201162</c:v>
                </c:pt>
                <c:pt idx="212">
                  <c:v>0.37963445358306713</c:v>
                </c:pt>
                <c:pt idx="213">
                  <c:v>0.77202414192423519</c:v>
                </c:pt>
                <c:pt idx="214">
                  <c:v>0.58813757743423767</c:v>
                </c:pt>
                <c:pt idx="215">
                  <c:v>0.81167070197584534</c:v>
                </c:pt>
                <c:pt idx="216">
                  <c:v>0.80259139554478809</c:v>
                </c:pt>
                <c:pt idx="217">
                  <c:v>0.7510254693228734</c:v>
                </c:pt>
                <c:pt idx="218">
                  <c:v>0.7605196341396333</c:v>
                </c:pt>
                <c:pt idx="219">
                  <c:v>0.59856163672361329</c:v>
                </c:pt>
                <c:pt idx="220">
                  <c:v>0.58127799143056869</c:v>
                </c:pt>
                <c:pt idx="221">
                  <c:v>0.56140927430042198</c:v>
                </c:pt>
                <c:pt idx="222">
                  <c:v>0.60928572093975319</c:v>
                </c:pt>
                <c:pt idx="223">
                  <c:v>0.39666519687618651</c:v>
                </c:pt>
                <c:pt idx="224">
                  <c:v>0.6276837393988709</c:v>
                </c:pt>
                <c:pt idx="225">
                  <c:v>0.58374755982666282</c:v>
                </c:pt>
                <c:pt idx="226">
                  <c:v>0.58312545544626015</c:v>
                </c:pt>
                <c:pt idx="227">
                  <c:v>0.81198308716696277</c:v>
                </c:pt>
                <c:pt idx="228">
                  <c:v>0.57884154971574475</c:v>
                </c:pt>
                <c:pt idx="229">
                  <c:v>0.57200604169134939</c:v>
                </c:pt>
                <c:pt idx="230">
                  <c:v>0.5941698629308183</c:v>
                </c:pt>
                <c:pt idx="231">
                  <c:v>0.48759146626372252</c:v>
                </c:pt>
                <c:pt idx="232">
                  <c:v>0.31513434619376884</c:v>
                </c:pt>
                <c:pt idx="233">
                  <c:v>0.53326612467641332</c:v>
                </c:pt>
                <c:pt idx="234">
                  <c:v>0.49388229202394152</c:v>
                </c:pt>
                <c:pt idx="235">
                  <c:v>0.55250281138490831</c:v>
                </c:pt>
                <c:pt idx="236">
                  <c:v>0.72258789945648638</c:v>
                </c:pt>
                <c:pt idx="237">
                  <c:v>0.56781929072975801</c:v>
                </c:pt>
                <c:pt idx="238">
                  <c:v>0.69110384076173337</c:v>
                </c:pt>
                <c:pt idx="239">
                  <c:v>0.71184859056084548</c:v>
                </c:pt>
                <c:pt idx="240">
                  <c:v>0.50054749335423454</c:v>
                </c:pt>
                <c:pt idx="241">
                  <c:v>0.68398381741688086</c:v>
                </c:pt>
                <c:pt idx="242">
                  <c:v>0.77056707853389306</c:v>
                </c:pt>
                <c:pt idx="243">
                  <c:v>0.60179932477097831</c:v>
                </c:pt>
                <c:pt idx="244">
                  <c:v>0.78262987478726131</c:v>
                </c:pt>
                <c:pt idx="245">
                  <c:v>0.72162020498316826</c:v>
                </c:pt>
                <c:pt idx="246">
                  <c:v>0.80741834960784975</c:v>
                </c:pt>
                <c:pt idx="247">
                  <c:v>0.60351738512269337</c:v>
                </c:pt>
                <c:pt idx="248">
                  <c:v>0.61129564527079738</c:v>
                </c:pt>
                <c:pt idx="249">
                  <c:v>0.63852212334771652</c:v>
                </c:pt>
                <c:pt idx="250">
                  <c:v>0.4124235187014052</c:v>
                </c:pt>
                <c:pt idx="251">
                  <c:v>0.61359036471657757</c:v>
                </c:pt>
                <c:pt idx="252">
                  <c:v>0.53349169088270376</c:v>
                </c:pt>
                <c:pt idx="253">
                  <c:v>0.45238742481810162</c:v>
                </c:pt>
                <c:pt idx="254">
                  <c:v>0.61767549562700375</c:v>
                </c:pt>
                <c:pt idx="255">
                  <c:v>0.22914271879904299</c:v>
                </c:pt>
                <c:pt idx="256">
                  <c:v>0.46104360993914467</c:v>
                </c:pt>
                <c:pt idx="257">
                  <c:v>0.30975372440227028</c:v>
                </c:pt>
                <c:pt idx="258">
                  <c:v>0.25897348296180994</c:v>
                </c:pt>
                <c:pt idx="259">
                  <c:v>0.3879206531704128</c:v>
                </c:pt>
                <c:pt idx="260">
                  <c:v>0.28712018718222038</c:v>
                </c:pt>
                <c:pt idx="261">
                  <c:v>0.37613583788374472</c:v>
                </c:pt>
                <c:pt idx="262">
                  <c:v>0.48247462311366907</c:v>
                </c:pt>
                <c:pt idx="263">
                  <c:v>0.42540235978377966</c:v>
                </c:pt>
                <c:pt idx="264">
                  <c:v>0.4040332652506789</c:v>
                </c:pt>
                <c:pt idx="265">
                  <c:v>0.46596973552786103</c:v>
                </c:pt>
                <c:pt idx="266">
                  <c:v>0.24268774897782533</c:v>
                </c:pt>
                <c:pt idx="267">
                  <c:v>0.45228805959898083</c:v>
                </c:pt>
                <c:pt idx="268">
                  <c:v>0.43027425805387048</c:v>
                </c:pt>
                <c:pt idx="269">
                  <c:v>0.55804244793878488</c:v>
                </c:pt>
                <c:pt idx="270">
                  <c:v>0.67921920069088138</c:v>
                </c:pt>
                <c:pt idx="271">
                  <c:v>0.73564737454690543</c:v>
                </c:pt>
                <c:pt idx="272">
                  <c:v>0.59359301757100202</c:v>
                </c:pt>
                <c:pt idx="273">
                  <c:v>0.55381948743623943</c:v>
                </c:pt>
                <c:pt idx="274">
                  <c:v>0.64799190644846183</c:v>
                </c:pt>
                <c:pt idx="275">
                  <c:v>0.22092234478476497</c:v>
                </c:pt>
                <c:pt idx="276">
                  <c:v>0.44494194376911861</c:v>
                </c:pt>
                <c:pt idx="277">
                  <c:v>0.27793183052260417</c:v>
                </c:pt>
                <c:pt idx="278">
                  <c:v>0.38479057216598195</c:v>
                </c:pt>
                <c:pt idx="279">
                  <c:v>0.55731821493767952</c:v>
                </c:pt>
                <c:pt idx="280">
                  <c:v>0.35835819173624262</c:v>
                </c:pt>
                <c:pt idx="281">
                  <c:v>0.61561020416763446</c:v>
                </c:pt>
                <c:pt idx="282">
                  <c:v>0.69971527114940746</c:v>
                </c:pt>
                <c:pt idx="283">
                  <c:v>0.47811861795774779</c:v>
                </c:pt>
                <c:pt idx="284">
                  <c:v>0.47110685771228766</c:v>
                </c:pt>
                <c:pt idx="285">
                  <c:v>0.54876310053682564</c:v>
                </c:pt>
                <c:pt idx="286">
                  <c:v>0.42596119103458746</c:v>
                </c:pt>
                <c:pt idx="287">
                  <c:v>0.37643551649998386</c:v>
                </c:pt>
                <c:pt idx="288">
                  <c:v>0.39780765040829213</c:v>
                </c:pt>
                <c:pt idx="289">
                  <c:v>0.61714174900286889</c:v>
                </c:pt>
                <c:pt idx="290">
                  <c:v>0.39378482053317981</c:v>
                </c:pt>
                <c:pt idx="291">
                  <c:v>0.32783282499852512</c:v>
                </c:pt>
                <c:pt idx="292">
                  <c:v>0.62720770245513746</c:v>
                </c:pt>
                <c:pt idx="293">
                  <c:v>0.31215890056211387</c:v>
                </c:pt>
                <c:pt idx="294">
                  <c:v>0.25271738414776485</c:v>
                </c:pt>
                <c:pt idx="295">
                  <c:v>0.3309649824888185</c:v>
                </c:pt>
                <c:pt idx="296">
                  <c:v>0.19599577065913132</c:v>
                </c:pt>
                <c:pt idx="297">
                  <c:v>8.2314803077349188E-2</c:v>
                </c:pt>
                <c:pt idx="298">
                  <c:v>0.10054125656600998</c:v>
                </c:pt>
                <c:pt idx="299">
                  <c:v>0.24466846918654964</c:v>
                </c:pt>
                <c:pt idx="300">
                  <c:v>0.28446228732121848</c:v>
                </c:pt>
                <c:pt idx="301">
                  <c:v>0.24725632668657879</c:v>
                </c:pt>
                <c:pt idx="302">
                  <c:v>0.40987187316258139</c:v>
                </c:pt>
                <c:pt idx="303">
                  <c:v>0.35574209944386292</c:v>
                </c:pt>
                <c:pt idx="304">
                  <c:v>0.26167078147922579</c:v>
                </c:pt>
                <c:pt idx="305">
                  <c:v>0.63651121938419741</c:v>
                </c:pt>
                <c:pt idx="306">
                  <c:v>0.49223520185107095</c:v>
                </c:pt>
                <c:pt idx="307">
                  <c:v>0.55961996758571053</c:v>
                </c:pt>
                <c:pt idx="308">
                  <c:v>0.6461096912689076</c:v>
                </c:pt>
                <c:pt idx="309">
                  <c:v>0.73462940472586591</c:v>
                </c:pt>
                <c:pt idx="310">
                  <c:v>0.54056085395799436</c:v>
                </c:pt>
                <c:pt idx="311">
                  <c:v>0.53187591826883573</c:v>
                </c:pt>
                <c:pt idx="312">
                  <c:v>0.57667408234255901</c:v>
                </c:pt>
                <c:pt idx="313">
                  <c:v>0.3530703894281611</c:v>
                </c:pt>
                <c:pt idx="314">
                  <c:v>0.28863908814378364</c:v>
                </c:pt>
                <c:pt idx="315">
                  <c:v>0.41114341006682054</c:v>
                </c:pt>
                <c:pt idx="316">
                  <c:v>0.32985878176047084</c:v>
                </c:pt>
                <c:pt idx="317">
                  <c:v>0.4235776639133022</c:v>
                </c:pt>
                <c:pt idx="318">
                  <c:v>0.49729073711925548</c:v>
                </c:pt>
                <c:pt idx="319">
                  <c:v>0.14719352016241999</c:v>
                </c:pt>
                <c:pt idx="320">
                  <c:v>0.43796652519704493</c:v>
                </c:pt>
                <c:pt idx="321">
                  <c:v>0.28715774381662201</c:v>
                </c:pt>
                <c:pt idx="322">
                  <c:v>0.43916978656873712</c:v>
                </c:pt>
                <c:pt idx="323">
                  <c:v>0.46330349878942995</c:v>
                </c:pt>
                <c:pt idx="324">
                  <c:v>0.47413227848441686</c:v>
                </c:pt>
                <c:pt idx="325">
                  <c:v>0.56834829477606641</c:v>
                </c:pt>
                <c:pt idx="326">
                  <c:v>0.30689640840555887</c:v>
                </c:pt>
                <c:pt idx="327">
                  <c:v>0.19812874194655172</c:v>
                </c:pt>
                <c:pt idx="328">
                  <c:v>0.41704668043320303</c:v>
                </c:pt>
                <c:pt idx="329">
                  <c:v>0.38533910818595712</c:v>
                </c:pt>
                <c:pt idx="330">
                  <c:v>0.33875123987474903</c:v>
                </c:pt>
                <c:pt idx="331">
                  <c:v>0.49687573631780296</c:v>
                </c:pt>
                <c:pt idx="332">
                  <c:v>0.67334319344721694</c:v>
                </c:pt>
                <c:pt idx="333">
                  <c:v>0.60964153095222073</c:v>
                </c:pt>
                <c:pt idx="334">
                  <c:v>0.50583724570248079</c:v>
                </c:pt>
                <c:pt idx="335">
                  <c:v>0.75196497613600466</c:v>
                </c:pt>
                <c:pt idx="336">
                  <c:v>0.58235490556721858</c:v>
                </c:pt>
                <c:pt idx="337">
                  <c:v>0.29918702301734551</c:v>
                </c:pt>
                <c:pt idx="338">
                  <c:v>0.46616894726203534</c:v>
                </c:pt>
                <c:pt idx="339">
                  <c:v>0.23285188058591141</c:v>
                </c:pt>
                <c:pt idx="340">
                  <c:v>0.43467771318911896</c:v>
                </c:pt>
                <c:pt idx="341">
                  <c:v>0.48808005607703808</c:v>
                </c:pt>
                <c:pt idx="342">
                  <c:v>0.41310349367204052</c:v>
                </c:pt>
                <c:pt idx="343">
                  <c:v>0.56448894533473948</c:v>
                </c:pt>
                <c:pt idx="344">
                  <c:v>0.558718930879745</c:v>
                </c:pt>
                <c:pt idx="345">
                  <c:v>0.38569054862226521</c:v>
                </c:pt>
                <c:pt idx="346">
                  <c:v>0.41527660654791365</c:v>
                </c:pt>
                <c:pt idx="347">
                  <c:v>0.47641526228151099</c:v>
                </c:pt>
                <c:pt idx="348">
                  <c:v>0.15837127158850289</c:v>
                </c:pt>
                <c:pt idx="349">
                  <c:v>0.4348350653463659</c:v>
                </c:pt>
                <c:pt idx="350">
                  <c:v>0.27604285646725657</c:v>
                </c:pt>
                <c:pt idx="351">
                  <c:v>0.23651337216523924</c:v>
                </c:pt>
                <c:pt idx="352">
                  <c:v>0.39897690922822587</c:v>
                </c:pt>
                <c:pt idx="353">
                  <c:v>0.54247525894783999</c:v>
                </c:pt>
                <c:pt idx="354">
                  <c:v>0.53696417875951397</c:v>
                </c:pt>
                <c:pt idx="355">
                  <c:v>0.50154721625264298</c:v>
                </c:pt>
                <c:pt idx="356">
                  <c:v>0.76575464671390991</c:v>
                </c:pt>
                <c:pt idx="357">
                  <c:v>0.67886422059174811</c:v>
                </c:pt>
                <c:pt idx="358">
                  <c:v>0.3225834692873199</c:v>
                </c:pt>
                <c:pt idx="359">
                  <c:v>0.50124863655529661</c:v>
                </c:pt>
                <c:pt idx="360">
                  <c:v>0.25160617411634661</c:v>
                </c:pt>
                <c:pt idx="361">
                  <c:v>0.28188622086454096</c:v>
                </c:pt>
                <c:pt idx="362">
                  <c:v>0.31633255213083566</c:v>
                </c:pt>
                <c:pt idx="363">
                  <c:v>0.24728589259669734</c:v>
                </c:pt>
                <c:pt idx="364">
                  <c:v>0.40446808777584964</c:v>
                </c:pt>
                <c:pt idx="365">
                  <c:v>0.46440632454119068</c:v>
                </c:pt>
                <c:pt idx="366">
                  <c:v>0.32563019766215079</c:v>
                </c:pt>
                <c:pt idx="367">
                  <c:v>0.33381004188009744</c:v>
                </c:pt>
                <c:pt idx="368">
                  <c:v>0.56501313856018576</c:v>
                </c:pt>
                <c:pt idx="369">
                  <c:v>0.49258702441428254</c:v>
                </c:pt>
                <c:pt idx="370">
                  <c:v>0.46351084485694988</c:v>
                </c:pt>
                <c:pt idx="371">
                  <c:v>0.50335111184172221</c:v>
                </c:pt>
                <c:pt idx="372">
                  <c:v>0.70011624860333921</c:v>
                </c:pt>
                <c:pt idx="373">
                  <c:v>0.2826867887736868</c:v>
                </c:pt>
                <c:pt idx="374">
                  <c:v>0.44323258116241582</c:v>
                </c:pt>
                <c:pt idx="375">
                  <c:v>0.37843360947946164</c:v>
                </c:pt>
                <c:pt idx="376">
                  <c:v>0.34942052629025772</c:v>
                </c:pt>
                <c:pt idx="377">
                  <c:v>0.47514430179842726</c:v>
                </c:pt>
                <c:pt idx="378">
                  <c:v>0.26759583617842231</c:v>
                </c:pt>
                <c:pt idx="379">
                  <c:v>0.46282715716032496</c:v>
                </c:pt>
                <c:pt idx="380">
                  <c:v>0.35903580383564676</c:v>
                </c:pt>
                <c:pt idx="381">
                  <c:v>0.18212745721270859</c:v>
                </c:pt>
                <c:pt idx="382">
                  <c:v>0.32547045581227174</c:v>
                </c:pt>
                <c:pt idx="383">
                  <c:v>0.37322401828697155</c:v>
                </c:pt>
                <c:pt idx="384">
                  <c:v>0.27979629371232972</c:v>
                </c:pt>
                <c:pt idx="385">
                  <c:v>0.57361108349341283</c:v>
                </c:pt>
                <c:pt idx="386">
                  <c:v>0.61326267699790626</c:v>
                </c:pt>
                <c:pt idx="387">
                  <c:v>0.42934880587803353</c:v>
                </c:pt>
                <c:pt idx="388">
                  <c:v>0.66635053159332136</c:v>
                </c:pt>
                <c:pt idx="389">
                  <c:v>0.74172423666192677</c:v>
                </c:pt>
                <c:pt idx="390">
                  <c:v>0.52628158329909613</c:v>
                </c:pt>
                <c:pt idx="391">
                  <c:v>0.71881999728875534</c:v>
                </c:pt>
                <c:pt idx="392">
                  <c:v>0.68512378948213404</c:v>
                </c:pt>
                <c:pt idx="393">
                  <c:v>0.41544022973557465</c:v>
                </c:pt>
                <c:pt idx="394">
                  <c:v>0.49313084198200402</c:v>
                </c:pt>
                <c:pt idx="395">
                  <c:v>0.49962168227847276</c:v>
                </c:pt>
                <c:pt idx="396">
                  <c:v>0.42683857889430882</c:v>
                </c:pt>
                <c:pt idx="397">
                  <c:v>0.43207287569409653</c:v>
                </c:pt>
                <c:pt idx="398">
                  <c:v>0.43369250179610475</c:v>
                </c:pt>
                <c:pt idx="399">
                  <c:v>0.3255811949219094</c:v>
                </c:pt>
                <c:pt idx="400">
                  <c:v>0.36055424355896132</c:v>
                </c:pt>
                <c:pt idx="401">
                  <c:v>0.45776043770295016</c:v>
                </c:pt>
                <c:pt idx="402">
                  <c:v>0.32977091932330677</c:v>
                </c:pt>
                <c:pt idx="403">
                  <c:v>0.47498562426479346</c:v>
                </c:pt>
                <c:pt idx="404">
                  <c:v>0.44881873854758653</c:v>
                </c:pt>
                <c:pt idx="405">
                  <c:v>0.35048307162472553</c:v>
                </c:pt>
                <c:pt idx="406">
                  <c:v>0.60994311394205791</c:v>
                </c:pt>
                <c:pt idx="407">
                  <c:v>0.46791802880440153</c:v>
                </c:pt>
                <c:pt idx="408">
                  <c:v>0.54272644531091441</c:v>
                </c:pt>
                <c:pt idx="409">
                  <c:v>0.56524117949479014</c:v>
                </c:pt>
                <c:pt idx="410">
                  <c:v>0.62040221068056345</c:v>
                </c:pt>
                <c:pt idx="411">
                  <c:v>0.40593522444767954</c:v>
                </c:pt>
                <c:pt idx="412">
                  <c:v>0.69960652909819743</c:v>
                </c:pt>
                <c:pt idx="413">
                  <c:v>0.51329993705763488</c:v>
                </c:pt>
                <c:pt idx="414">
                  <c:v>0.30128114059147099</c:v>
                </c:pt>
                <c:pt idx="415">
                  <c:v>0.41866664017426214</c:v>
                </c:pt>
                <c:pt idx="416">
                  <c:v>6.2093030721061697E-2</c:v>
                </c:pt>
                <c:pt idx="417">
                  <c:v>0.12876496971328427</c:v>
                </c:pt>
                <c:pt idx="418">
                  <c:v>0.21106163480127627</c:v>
                </c:pt>
                <c:pt idx="419">
                  <c:v>0.37267103446969718</c:v>
                </c:pt>
                <c:pt idx="420">
                  <c:v>0.42513011218203711</c:v>
                </c:pt>
                <c:pt idx="421">
                  <c:v>0.64626788103430111</c:v>
                </c:pt>
                <c:pt idx="422">
                  <c:v>0.75627305024943892</c:v>
                </c:pt>
                <c:pt idx="423">
                  <c:v>0.74278253951183504</c:v>
                </c:pt>
                <c:pt idx="424">
                  <c:v>0.89824535382479653</c:v>
                </c:pt>
                <c:pt idx="425">
                  <c:v>0.73321826697051706</c:v>
                </c:pt>
                <c:pt idx="426">
                  <c:v>0.66212361024413513</c:v>
                </c:pt>
                <c:pt idx="427">
                  <c:v>0.57299258129748409</c:v>
                </c:pt>
                <c:pt idx="428">
                  <c:v>0.5776015206038484</c:v>
                </c:pt>
                <c:pt idx="429">
                  <c:v>0.47538499139126056</c:v>
                </c:pt>
                <c:pt idx="430">
                  <c:v>0.32926531057671671</c:v>
                </c:pt>
                <c:pt idx="431">
                  <c:v>0.50696526528044661</c:v>
                </c:pt>
                <c:pt idx="432">
                  <c:v>0.29380227627567734</c:v>
                </c:pt>
                <c:pt idx="433">
                  <c:v>0.20783629024397543</c:v>
                </c:pt>
                <c:pt idx="434">
                  <c:v>0.48310283996436298</c:v>
                </c:pt>
                <c:pt idx="435">
                  <c:v>0.64979315430090345</c:v>
                </c:pt>
                <c:pt idx="436">
                  <c:v>0.37981238079827478</c:v>
                </c:pt>
                <c:pt idx="437">
                  <c:v>0.54196339467387367</c:v>
                </c:pt>
                <c:pt idx="438">
                  <c:v>0.63981592403118637</c:v>
                </c:pt>
                <c:pt idx="439">
                  <c:v>0.38157665191307993</c:v>
                </c:pt>
                <c:pt idx="440">
                  <c:v>0.54586690394150983</c:v>
                </c:pt>
                <c:pt idx="441">
                  <c:v>0.66513043227529178</c:v>
                </c:pt>
                <c:pt idx="442">
                  <c:v>0.63551395498014085</c:v>
                </c:pt>
                <c:pt idx="443">
                  <c:v>0.7611620714869487</c:v>
                </c:pt>
                <c:pt idx="444">
                  <c:v>0.56554737179598835</c:v>
                </c:pt>
                <c:pt idx="445">
                  <c:v>0.54304016795369547</c:v>
                </c:pt>
                <c:pt idx="446">
                  <c:v>0.71624243779270491</c:v>
                </c:pt>
                <c:pt idx="447">
                  <c:v>0.51436506386193503</c:v>
                </c:pt>
                <c:pt idx="448">
                  <c:v>0.51421108661345827</c:v>
                </c:pt>
                <c:pt idx="449">
                  <c:v>0.52063183385896195</c:v>
                </c:pt>
                <c:pt idx="450">
                  <c:v>0.527976484655165</c:v>
                </c:pt>
                <c:pt idx="451">
                  <c:v>0.66311361744330077</c:v>
                </c:pt>
                <c:pt idx="452">
                  <c:v>0.51611171994805671</c:v>
                </c:pt>
                <c:pt idx="453">
                  <c:v>0.64376141327093406</c:v>
                </c:pt>
                <c:pt idx="454">
                  <c:v>0.67687982500212196</c:v>
                </c:pt>
                <c:pt idx="455">
                  <c:v>0.43426739585340768</c:v>
                </c:pt>
                <c:pt idx="456">
                  <c:v>0.44757877012448433</c:v>
                </c:pt>
                <c:pt idx="457">
                  <c:v>0.5676404978667281</c:v>
                </c:pt>
                <c:pt idx="458">
                  <c:v>0.53607189099007435</c:v>
                </c:pt>
                <c:pt idx="459">
                  <c:v>0.71180222119377801</c:v>
                </c:pt>
                <c:pt idx="460">
                  <c:v>0.48158139870641792</c:v>
                </c:pt>
                <c:pt idx="461">
                  <c:v>0.63991809358326734</c:v>
                </c:pt>
                <c:pt idx="462">
                  <c:v>0.56495587972508243</c:v>
                </c:pt>
                <c:pt idx="463">
                  <c:v>0.33366158827050812</c:v>
                </c:pt>
                <c:pt idx="464">
                  <c:v>0.51209827512290096</c:v>
                </c:pt>
                <c:pt idx="465">
                  <c:v>0.53794960386975543</c:v>
                </c:pt>
                <c:pt idx="466">
                  <c:v>0.70257728678099018</c:v>
                </c:pt>
                <c:pt idx="467">
                  <c:v>0.39016536243534256</c:v>
                </c:pt>
                <c:pt idx="468">
                  <c:v>0.59036642419519314</c:v>
                </c:pt>
                <c:pt idx="469">
                  <c:v>0.71858902595389584</c:v>
                </c:pt>
                <c:pt idx="470">
                  <c:v>0.29939943244900663</c:v>
                </c:pt>
                <c:pt idx="471">
                  <c:v>0.46173069802119332</c:v>
                </c:pt>
                <c:pt idx="472">
                  <c:v>0.56121325475748152</c:v>
                </c:pt>
                <c:pt idx="473">
                  <c:v>0.20293133656317963</c:v>
                </c:pt>
                <c:pt idx="474">
                  <c:v>0.46672964855617755</c:v>
                </c:pt>
                <c:pt idx="475">
                  <c:v>0.49353168374015127</c:v>
                </c:pt>
                <c:pt idx="476">
                  <c:v>0.40370474530878347</c:v>
                </c:pt>
                <c:pt idx="477">
                  <c:v>0.52738170971678999</c:v>
                </c:pt>
                <c:pt idx="478">
                  <c:v>0.60122479099881043</c:v>
                </c:pt>
                <c:pt idx="479">
                  <c:v>0.47386849412555776</c:v>
                </c:pt>
                <c:pt idx="480">
                  <c:v>0.4682293699960271</c:v>
                </c:pt>
                <c:pt idx="481">
                  <c:v>0.64885511713572752</c:v>
                </c:pt>
                <c:pt idx="482">
                  <c:v>0.50462588529437702</c:v>
                </c:pt>
                <c:pt idx="483">
                  <c:v>0.7304167780743267</c:v>
                </c:pt>
                <c:pt idx="484">
                  <c:v>0.62414881838736136</c:v>
                </c:pt>
                <c:pt idx="485">
                  <c:v>0.69992040907077169</c:v>
                </c:pt>
                <c:pt idx="486">
                  <c:v>0.44640302555229328</c:v>
                </c:pt>
                <c:pt idx="487">
                  <c:v>0.38437544338220964</c:v>
                </c:pt>
                <c:pt idx="488">
                  <c:v>0.48882934626768271</c:v>
                </c:pt>
                <c:pt idx="489">
                  <c:v>0.464589396911819</c:v>
                </c:pt>
                <c:pt idx="490">
                  <c:v>0.37240505300911203</c:v>
                </c:pt>
                <c:pt idx="491">
                  <c:v>0.69855218951839815</c:v>
                </c:pt>
                <c:pt idx="492">
                  <c:v>0.720745856373181</c:v>
                </c:pt>
                <c:pt idx="493">
                  <c:v>0.44820966013107361</c:v>
                </c:pt>
                <c:pt idx="494">
                  <c:v>0.79969681084668265</c:v>
                </c:pt>
                <c:pt idx="495">
                  <c:v>0.64060939746025192</c:v>
                </c:pt>
                <c:pt idx="496">
                  <c:v>0.59908976375153156</c:v>
                </c:pt>
                <c:pt idx="497">
                  <c:v>0.65399712766397644</c:v>
                </c:pt>
                <c:pt idx="498">
                  <c:v>0.58604659819044869</c:v>
                </c:pt>
                <c:pt idx="499">
                  <c:v>0.64448657947129984</c:v>
                </c:pt>
                <c:pt idx="500">
                  <c:v>0.70765552437872381</c:v>
                </c:pt>
                <c:pt idx="501">
                  <c:v>0.58060901031448153</c:v>
                </c:pt>
                <c:pt idx="502">
                  <c:v>0.46372154424434858</c:v>
                </c:pt>
                <c:pt idx="503">
                  <c:v>0.63488729513872122</c:v>
                </c:pt>
                <c:pt idx="504">
                  <c:v>0.62043490659049905</c:v>
                </c:pt>
                <c:pt idx="505">
                  <c:v>0.36212331853018387</c:v>
                </c:pt>
                <c:pt idx="506">
                  <c:v>0.51075541079972064</c:v>
                </c:pt>
                <c:pt idx="507">
                  <c:v>0.46628165651526754</c:v>
                </c:pt>
                <c:pt idx="508">
                  <c:v>0.32092915912632397</c:v>
                </c:pt>
                <c:pt idx="509">
                  <c:v>0.44498134150948288</c:v>
                </c:pt>
                <c:pt idx="510">
                  <c:v>0.45878896137975866</c:v>
                </c:pt>
                <c:pt idx="511">
                  <c:v>0.65984014421119719</c:v>
                </c:pt>
                <c:pt idx="512">
                  <c:v>0.68162949457122535</c:v>
                </c:pt>
                <c:pt idx="513">
                  <c:v>0.56196377898753591</c:v>
                </c:pt>
                <c:pt idx="514">
                  <c:v>0.71377351044463411</c:v>
                </c:pt>
                <c:pt idx="515">
                  <c:v>0.50315347153157031</c:v>
                </c:pt>
                <c:pt idx="516">
                  <c:v>0.56207503826974925</c:v>
                </c:pt>
                <c:pt idx="517">
                  <c:v>0.44824645888260101</c:v>
                </c:pt>
                <c:pt idx="518">
                  <c:v>0.23444619268559663</c:v>
                </c:pt>
                <c:pt idx="519">
                  <c:v>0.54561349889405508</c:v>
                </c:pt>
                <c:pt idx="520">
                  <c:v>0.33890324567650293</c:v>
                </c:pt>
                <c:pt idx="521">
                  <c:v>0.49389650848334898</c:v>
                </c:pt>
                <c:pt idx="522">
                  <c:v>0.8601854270829703</c:v>
                </c:pt>
                <c:pt idx="523">
                  <c:v>0.75244160229389034</c:v>
                </c:pt>
                <c:pt idx="524">
                  <c:v>0.8351527163061655</c:v>
                </c:pt>
                <c:pt idx="525">
                  <c:v>0.67755279984332173</c:v>
                </c:pt>
                <c:pt idx="526">
                  <c:v>0.71542468329685016</c:v>
                </c:pt>
                <c:pt idx="527">
                  <c:v>0.67607733861190888</c:v>
                </c:pt>
                <c:pt idx="528">
                  <c:v>0.40121554199930543</c:v>
                </c:pt>
                <c:pt idx="529">
                  <c:v>0.66415477773487175</c:v>
                </c:pt>
                <c:pt idx="530">
                  <c:v>0.84420155346508852</c:v>
                </c:pt>
                <c:pt idx="531">
                  <c:v>0.60791486836021202</c:v>
                </c:pt>
                <c:pt idx="532">
                  <c:v>0.84495291781502613</c:v>
                </c:pt>
                <c:pt idx="533">
                  <c:v>0.66846446590521857</c:v>
                </c:pt>
                <c:pt idx="534">
                  <c:v>0.69096033976577675</c:v>
                </c:pt>
                <c:pt idx="535">
                  <c:v>0.55142612440496641</c:v>
                </c:pt>
                <c:pt idx="536">
                  <c:v>0.36069516993526252</c:v>
                </c:pt>
                <c:pt idx="537">
                  <c:v>0.50352835032315046</c:v>
                </c:pt>
                <c:pt idx="538">
                  <c:v>0.37292654784008417</c:v>
                </c:pt>
                <c:pt idx="539">
                  <c:v>0.60168787858444306</c:v>
                </c:pt>
                <c:pt idx="540">
                  <c:v>0.63243189725387927</c:v>
                </c:pt>
                <c:pt idx="541">
                  <c:v>0.64038087457909076</c:v>
                </c:pt>
                <c:pt idx="542">
                  <c:v>0.63482030053716576</c:v>
                </c:pt>
                <c:pt idx="543">
                  <c:v>0.48026990040578516</c:v>
                </c:pt>
                <c:pt idx="544">
                  <c:v>0.54492195856520953</c:v>
                </c:pt>
                <c:pt idx="545">
                  <c:v>0.53443656855083455</c:v>
                </c:pt>
                <c:pt idx="546">
                  <c:v>0.43468788139648856</c:v>
                </c:pt>
                <c:pt idx="547">
                  <c:v>0.59339508835162014</c:v>
                </c:pt>
                <c:pt idx="548">
                  <c:v>0.65129001767007599</c:v>
                </c:pt>
                <c:pt idx="549">
                  <c:v>0.51949098567022012</c:v>
                </c:pt>
                <c:pt idx="550">
                  <c:v>0.53223482357286933</c:v>
                </c:pt>
                <c:pt idx="551">
                  <c:v>0.48362338424060142</c:v>
                </c:pt>
                <c:pt idx="552">
                  <c:v>0.6245519743147705</c:v>
                </c:pt>
                <c:pt idx="553">
                  <c:v>0.44088928889475509</c:v>
                </c:pt>
                <c:pt idx="554">
                  <c:v>0.35467394393325569</c:v>
                </c:pt>
                <c:pt idx="555">
                  <c:v>0.62910254831219992</c:v>
                </c:pt>
                <c:pt idx="556">
                  <c:v>0.46388558574955763</c:v>
                </c:pt>
                <c:pt idx="557">
                  <c:v>0.43039729198922727</c:v>
                </c:pt>
                <c:pt idx="558">
                  <c:v>0.47578604062811169</c:v>
                </c:pt>
                <c:pt idx="559">
                  <c:v>0.42779949309503557</c:v>
                </c:pt>
                <c:pt idx="560">
                  <c:v>0.48118644842713387</c:v>
                </c:pt>
                <c:pt idx="561">
                  <c:v>0.48304342022289309</c:v>
                </c:pt>
                <c:pt idx="562">
                  <c:v>0.25314690800151135</c:v>
                </c:pt>
                <c:pt idx="563">
                  <c:v>0.45370357488505486</c:v>
                </c:pt>
                <c:pt idx="564">
                  <c:v>0.358169386881795</c:v>
                </c:pt>
                <c:pt idx="565">
                  <c:v>0.251051285031339</c:v>
                </c:pt>
                <c:pt idx="566">
                  <c:v>0.53128971591780871</c:v>
                </c:pt>
                <c:pt idx="567">
                  <c:v>0.55761480155071863</c:v>
                </c:pt>
                <c:pt idx="568">
                  <c:v>0.42761586912021865</c:v>
                </c:pt>
                <c:pt idx="569">
                  <c:v>0.71180324298157516</c:v>
                </c:pt>
                <c:pt idx="570">
                  <c:v>0.60450641389832349</c:v>
                </c:pt>
                <c:pt idx="571">
                  <c:v>0.5012908162815819</c:v>
                </c:pt>
                <c:pt idx="572">
                  <c:v>0.53084796219040198</c:v>
                </c:pt>
                <c:pt idx="573">
                  <c:v>0.51984165718471775</c:v>
                </c:pt>
                <c:pt idx="574">
                  <c:v>0.25296636145706591</c:v>
                </c:pt>
                <c:pt idx="575">
                  <c:v>0.31209058900109499</c:v>
                </c:pt>
                <c:pt idx="576">
                  <c:v>0.47435095341433481</c:v>
                </c:pt>
                <c:pt idx="577">
                  <c:v>0.56657281329046782</c:v>
                </c:pt>
                <c:pt idx="578">
                  <c:v>0.62100519722342395</c:v>
                </c:pt>
                <c:pt idx="579">
                  <c:v>0.69861096134584788</c:v>
                </c:pt>
                <c:pt idx="580">
                  <c:v>0.71358537798623678</c:v>
                </c:pt>
                <c:pt idx="581">
                  <c:v>0.76543279685159504</c:v>
                </c:pt>
                <c:pt idx="582">
                  <c:v>0.55818571507576087</c:v>
                </c:pt>
                <c:pt idx="583">
                  <c:v>0.6464523687635676</c:v>
                </c:pt>
                <c:pt idx="584">
                  <c:v>0.41623860698879228</c:v>
                </c:pt>
                <c:pt idx="585">
                  <c:v>0.46778947730682802</c:v>
                </c:pt>
                <c:pt idx="586">
                  <c:v>0.24872514068046031</c:v>
                </c:pt>
                <c:pt idx="587">
                  <c:v>0.39360678922795311</c:v>
                </c:pt>
                <c:pt idx="588">
                  <c:v>0.37914677927231277</c:v>
                </c:pt>
                <c:pt idx="589">
                  <c:v>0.31537350601257225</c:v>
                </c:pt>
                <c:pt idx="590">
                  <c:v>0.71233991378351824</c:v>
                </c:pt>
                <c:pt idx="591">
                  <c:v>0.60879695286505331</c:v>
                </c:pt>
                <c:pt idx="592">
                  <c:v>0.67366115405119853</c:v>
                </c:pt>
                <c:pt idx="593">
                  <c:v>0.69620112275228374</c:v>
                </c:pt>
                <c:pt idx="594">
                  <c:v>0.49017886913365477</c:v>
                </c:pt>
                <c:pt idx="595">
                  <c:v>0.42159534629970419</c:v>
                </c:pt>
                <c:pt idx="596">
                  <c:v>0.42184097568848933</c:v>
                </c:pt>
                <c:pt idx="597">
                  <c:v>0.25959729683690591</c:v>
                </c:pt>
                <c:pt idx="598">
                  <c:v>0.624422183322627</c:v>
                </c:pt>
                <c:pt idx="599">
                  <c:v>0.76354937627298769</c:v>
                </c:pt>
                <c:pt idx="600">
                  <c:v>0.48087507987128431</c:v>
                </c:pt>
                <c:pt idx="601">
                  <c:v>0.78364567419846154</c:v>
                </c:pt>
                <c:pt idx="602">
                  <c:v>0.85725629462175823</c:v>
                </c:pt>
                <c:pt idx="603">
                  <c:v>0.38269244182722523</c:v>
                </c:pt>
                <c:pt idx="604">
                  <c:v>0.39875090610082481</c:v>
                </c:pt>
                <c:pt idx="605">
                  <c:v>0.40521592056781541</c:v>
                </c:pt>
                <c:pt idx="606">
                  <c:v>0.31067084318326937</c:v>
                </c:pt>
                <c:pt idx="607">
                  <c:v>0.23383989661679147</c:v>
                </c:pt>
                <c:pt idx="608">
                  <c:v>0.2466160077650994</c:v>
                </c:pt>
                <c:pt idx="609">
                  <c:v>0.64567851031706458</c:v>
                </c:pt>
                <c:pt idx="610">
                  <c:v>0.38618806048839133</c:v>
                </c:pt>
                <c:pt idx="611">
                  <c:v>0.44953073693843665</c:v>
                </c:pt>
                <c:pt idx="612">
                  <c:v>0.55168727882352464</c:v>
                </c:pt>
                <c:pt idx="613">
                  <c:v>0.51299750715404668</c:v>
                </c:pt>
                <c:pt idx="614">
                  <c:v>0.54860999559369816</c:v>
                </c:pt>
                <c:pt idx="615">
                  <c:v>0.30552351634672714</c:v>
                </c:pt>
                <c:pt idx="616">
                  <c:v>0.45046337496406358</c:v>
                </c:pt>
                <c:pt idx="617">
                  <c:v>0.32978741820715579</c:v>
                </c:pt>
                <c:pt idx="618">
                  <c:v>0.43764079144393936</c:v>
                </c:pt>
                <c:pt idx="619">
                  <c:v>0.49828242538236184</c:v>
                </c:pt>
                <c:pt idx="620">
                  <c:v>0.49102178975361888</c:v>
                </c:pt>
                <c:pt idx="621">
                  <c:v>0.63220466258529662</c:v>
                </c:pt>
                <c:pt idx="622">
                  <c:v>0.73053723254432779</c:v>
                </c:pt>
                <c:pt idx="623">
                  <c:v>0.38495637757691437</c:v>
                </c:pt>
                <c:pt idx="624">
                  <c:v>0.47066941983812283</c:v>
                </c:pt>
                <c:pt idx="625">
                  <c:v>0.70122052662964418</c:v>
                </c:pt>
                <c:pt idx="626">
                  <c:v>0.39047657848981882</c:v>
                </c:pt>
                <c:pt idx="627">
                  <c:v>0.42817950463200627</c:v>
                </c:pt>
                <c:pt idx="628">
                  <c:v>0.59613967547462876</c:v>
                </c:pt>
                <c:pt idx="629">
                  <c:v>0.54245721283730008</c:v>
                </c:pt>
                <c:pt idx="630">
                  <c:v>0.42001115714811726</c:v>
                </c:pt>
                <c:pt idx="631">
                  <c:v>0.50817210980114191</c:v>
                </c:pt>
                <c:pt idx="632">
                  <c:v>0.53534864569868501</c:v>
                </c:pt>
                <c:pt idx="633">
                  <c:v>0.44937260067278606</c:v>
                </c:pt>
                <c:pt idx="634">
                  <c:v>0.59727502213645456</c:v>
                </c:pt>
                <c:pt idx="635">
                  <c:v>0.50876716761207352</c:v>
                </c:pt>
                <c:pt idx="636">
                  <c:v>0.75820645110959817</c:v>
                </c:pt>
                <c:pt idx="637">
                  <c:v>0.66402647409750715</c:v>
                </c:pt>
                <c:pt idx="638">
                  <c:v>0.78469677125937654</c:v>
                </c:pt>
                <c:pt idx="639">
                  <c:v>0.62304694022972251</c:v>
                </c:pt>
                <c:pt idx="640">
                  <c:v>0.6419423936956139</c:v>
                </c:pt>
                <c:pt idx="641">
                  <c:v>0.64744111930056458</c:v>
                </c:pt>
                <c:pt idx="642">
                  <c:v>0.53019288064162617</c:v>
                </c:pt>
                <c:pt idx="643">
                  <c:v>0.51057476087273512</c:v>
                </c:pt>
                <c:pt idx="644">
                  <c:v>0.46689813717746015</c:v>
                </c:pt>
                <c:pt idx="645">
                  <c:v>0.6464038303110744</c:v>
                </c:pt>
                <c:pt idx="646">
                  <c:v>0.49247143389440046</c:v>
                </c:pt>
                <c:pt idx="647">
                  <c:v>0.6102244250138843</c:v>
                </c:pt>
                <c:pt idx="648">
                  <c:v>0.46269631184654919</c:v>
                </c:pt>
                <c:pt idx="649">
                  <c:v>0.4805223623473705</c:v>
                </c:pt>
                <c:pt idx="650">
                  <c:v>0.38683271954177634</c:v>
                </c:pt>
                <c:pt idx="651">
                  <c:v>0.49609717874850517</c:v>
                </c:pt>
                <c:pt idx="652">
                  <c:v>0.46275644468911659</c:v>
                </c:pt>
                <c:pt idx="653">
                  <c:v>0.69381834874205506</c:v>
                </c:pt>
                <c:pt idx="654">
                  <c:v>0.78388004642106335</c:v>
                </c:pt>
                <c:pt idx="655">
                  <c:v>0.61003738268386831</c:v>
                </c:pt>
                <c:pt idx="656">
                  <c:v>0.73845938838683733</c:v>
                </c:pt>
                <c:pt idx="657">
                  <c:v>0.47480978528344248</c:v>
                </c:pt>
                <c:pt idx="658">
                  <c:v>0.36161564187948331</c:v>
                </c:pt>
                <c:pt idx="659">
                  <c:v>0.47712937333358346</c:v>
                </c:pt>
                <c:pt idx="660">
                  <c:v>0.43137864250536906</c:v>
                </c:pt>
                <c:pt idx="661">
                  <c:v>0.30022290598271772</c:v>
                </c:pt>
                <c:pt idx="662">
                  <c:v>0.53610514295878431</c:v>
                </c:pt>
                <c:pt idx="663">
                  <c:v>0.46030474590558462</c:v>
                </c:pt>
                <c:pt idx="664">
                  <c:v>0.53000263426490735</c:v>
                </c:pt>
                <c:pt idx="665">
                  <c:v>0.59949707407608388</c:v>
                </c:pt>
                <c:pt idx="666">
                  <c:v>0.50955420051211697</c:v>
                </c:pt>
                <c:pt idx="667">
                  <c:v>0.54305419473737782</c:v>
                </c:pt>
                <c:pt idx="668">
                  <c:v>0.29440166315912858</c:v>
                </c:pt>
                <c:pt idx="669">
                  <c:v>0.41314418915665918</c:v>
                </c:pt>
                <c:pt idx="670">
                  <c:v>0.456772485394423</c:v>
                </c:pt>
                <c:pt idx="671">
                  <c:v>0.53489245417551301</c:v>
                </c:pt>
                <c:pt idx="672">
                  <c:v>0.6778305402518372</c:v>
                </c:pt>
                <c:pt idx="673">
                  <c:v>0.59804445793481331</c:v>
                </c:pt>
                <c:pt idx="674">
                  <c:v>0.54265736671217757</c:v>
                </c:pt>
                <c:pt idx="675">
                  <c:v>0.21916864488881052</c:v>
                </c:pt>
                <c:pt idx="676">
                  <c:v>0.55100622862047444</c:v>
                </c:pt>
                <c:pt idx="677">
                  <c:v>0.31531367518826775</c:v>
                </c:pt>
                <c:pt idx="678">
                  <c:v>0.38768273232277023</c:v>
                </c:pt>
                <c:pt idx="679">
                  <c:v>0.5408026106057735</c:v>
                </c:pt>
                <c:pt idx="680">
                  <c:v>0.30005385938554002</c:v>
                </c:pt>
                <c:pt idx="681">
                  <c:v>0.61428078100533101</c:v>
                </c:pt>
                <c:pt idx="682">
                  <c:v>0.53969373553274513</c:v>
                </c:pt>
                <c:pt idx="683">
                  <c:v>0.6861714324240118</c:v>
                </c:pt>
                <c:pt idx="684">
                  <c:v>0.55314438019053624</c:v>
                </c:pt>
                <c:pt idx="685">
                  <c:v>0.56593322280078251</c:v>
                </c:pt>
                <c:pt idx="686">
                  <c:v>0.52018885245244251</c:v>
                </c:pt>
                <c:pt idx="687">
                  <c:v>0.44151315147932224</c:v>
                </c:pt>
                <c:pt idx="688">
                  <c:v>0.4834177326181705</c:v>
                </c:pt>
                <c:pt idx="689">
                  <c:v>0.54766661997632859</c:v>
                </c:pt>
                <c:pt idx="690">
                  <c:v>0.49943750483271165</c:v>
                </c:pt>
                <c:pt idx="691">
                  <c:v>0.42470219522530839</c:v>
                </c:pt>
                <c:pt idx="692">
                  <c:v>0.37439809580457356</c:v>
                </c:pt>
                <c:pt idx="693">
                  <c:v>0.22951615327962743</c:v>
                </c:pt>
                <c:pt idx="694">
                  <c:v>0.48774086955472762</c:v>
                </c:pt>
                <c:pt idx="695">
                  <c:v>0.28344681007161965</c:v>
                </c:pt>
                <c:pt idx="696">
                  <c:v>0.5271037166235506</c:v>
                </c:pt>
                <c:pt idx="697">
                  <c:v>0.5923796999864398</c:v>
                </c:pt>
                <c:pt idx="698">
                  <c:v>0.54857849814255999</c:v>
                </c:pt>
                <c:pt idx="699">
                  <c:v>0.60851917295324043</c:v>
                </c:pt>
                <c:pt idx="700">
                  <c:v>0.40696050141154161</c:v>
                </c:pt>
                <c:pt idx="701">
                  <c:v>0.63284163448974817</c:v>
                </c:pt>
                <c:pt idx="702">
                  <c:v>0.52779305024750578</c:v>
                </c:pt>
                <c:pt idx="703">
                  <c:v>0.39695570880380437</c:v>
                </c:pt>
                <c:pt idx="704">
                  <c:v>0.4921685138477761</c:v>
                </c:pt>
                <c:pt idx="705">
                  <c:v>0.53778684555362433</c:v>
                </c:pt>
                <c:pt idx="706">
                  <c:v>0.40038868260767524</c:v>
                </c:pt>
                <c:pt idx="707">
                  <c:v>0.47433921325584349</c:v>
                </c:pt>
                <c:pt idx="708">
                  <c:v>0.76116928028341968</c:v>
                </c:pt>
                <c:pt idx="709">
                  <c:v>0.72867128369964496</c:v>
                </c:pt>
                <c:pt idx="710">
                  <c:v>0.7508714597453251</c:v>
                </c:pt>
                <c:pt idx="711">
                  <c:v>0.64282303648536232</c:v>
                </c:pt>
                <c:pt idx="712">
                  <c:v>0.70775739859885667</c:v>
                </c:pt>
                <c:pt idx="713">
                  <c:v>0.5159978608417839</c:v>
                </c:pt>
                <c:pt idx="714">
                  <c:v>0.49487603300271787</c:v>
                </c:pt>
                <c:pt idx="715">
                  <c:v>0.58248867963127271</c:v>
                </c:pt>
                <c:pt idx="716">
                  <c:v>0.458176951019234</c:v>
                </c:pt>
                <c:pt idx="717">
                  <c:v>0.69469251984177594</c:v>
                </c:pt>
                <c:pt idx="718">
                  <c:v>0.55073279967463407</c:v>
                </c:pt>
                <c:pt idx="719">
                  <c:v>0.73929888712540259</c:v>
                </c:pt>
                <c:pt idx="720">
                  <c:v>0.5117762797237142</c:v>
                </c:pt>
                <c:pt idx="721">
                  <c:v>0.51957037728273292</c:v>
                </c:pt>
                <c:pt idx="722">
                  <c:v>0.38218349017614162</c:v>
                </c:pt>
                <c:pt idx="723">
                  <c:v>0.17808529692081235</c:v>
                </c:pt>
                <c:pt idx="724">
                  <c:v>0.31010863268809657</c:v>
                </c:pt>
                <c:pt idx="725">
                  <c:v>0.45172760136498036</c:v>
                </c:pt>
                <c:pt idx="726">
                  <c:v>0.28657413330491183</c:v>
                </c:pt>
                <c:pt idx="727">
                  <c:v>0.36886941726312922</c:v>
                </c:pt>
                <c:pt idx="728">
                  <c:v>0.63119606044788046</c:v>
                </c:pt>
                <c:pt idx="729">
                  <c:v>0.49779483118158252</c:v>
                </c:pt>
                <c:pt idx="730">
                  <c:v>0.57417984941750322</c:v>
                </c:pt>
                <c:pt idx="731">
                  <c:v>0.7308381926336508</c:v>
                </c:pt>
                <c:pt idx="732">
                  <c:v>0.64007906787100088</c:v>
                </c:pt>
                <c:pt idx="733">
                  <c:v>0.58200417774368463</c:v>
                </c:pt>
                <c:pt idx="734">
                  <c:v>0.52282459122568337</c:v>
                </c:pt>
                <c:pt idx="735">
                  <c:v>0.61868072762858028</c:v>
                </c:pt>
                <c:pt idx="736">
                  <c:v>0.51402587832742141</c:v>
                </c:pt>
                <c:pt idx="737">
                  <c:v>0.46328837794482147</c:v>
                </c:pt>
                <c:pt idx="738">
                  <c:v>0.76272292880944104</c:v>
                </c:pt>
                <c:pt idx="739">
                  <c:v>0.54559075941437352</c:v>
                </c:pt>
                <c:pt idx="740">
                  <c:v>0.59259168028879994</c:v>
                </c:pt>
                <c:pt idx="741">
                  <c:v>0.48999689402851743</c:v>
                </c:pt>
                <c:pt idx="742">
                  <c:v>0.517514512094148</c:v>
                </c:pt>
                <c:pt idx="743">
                  <c:v>0.40767783816159409</c:v>
                </c:pt>
                <c:pt idx="744">
                  <c:v>0.3281334558176105</c:v>
                </c:pt>
                <c:pt idx="745">
                  <c:v>0.44630654963457983</c:v>
                </c:pt>
                <c:pt idx="746">
                  <c:v>0.38711164058209385</c:v>
                </c:pt>
                <c:pt idx="747">
                  <c:v>0.51091821430959683</c:v>
                </c:pt>
                <c:pt idx="748">
                  <c:v>0.37987111637441884</c:v>
                </c:pt>
                <c:pt idx="749">
                  <c:v>0.54263933625501826</c:v>
                </c:pt>
                <c:pt idx="750">
                  <c:v>0.51047425252396783</c:v>
                </c:pt>
                <c:pt idx="751">
                  <c:v>0.29627256297523391</c:v>
                </c:pt>
                <c:pt idx="752">
                  <c:v>0.55244656373515066</c:v>
                </c:pt>
                <c:pt idx="753">
                  <c:v>0.49106447119973451</c:v>
                </c:pt>
                <c:pt idx="754">
                  <c:v>0.47286404340717975</c:v>
                </c:pt>
                <c:pt idx="755">
                  <c:v>0.61351625024739909</c:v>
                </c:pt>
                <c:pt idx="756">
                  <c:v>0.62843787749147573</c:v>
                </c:pt>
                <c:pt idx="757">
                  <c:v>0.52329025772584603</c:v>
                </c:pt>
                <c:pt idx="758">
                  <c:v>0.69982309223643602</c:v>
                </c:pt>
                <c:pt idx="759">
                  <c:v>0.56853576970263664</c:v>
                </c:pt>
                <c:pt idx="760">
                  <c:v>0.59964977400217256</c:v>
                </c:pt>
                <c:pt idx="761">
                  <c:v>0.47122643490901117</c:v>
                </c:pt>
                <c:pt idx="762">
                  <c:v>0.3219013022377803</c:v>
                </c:pt>
                <c:pt idx="763">
                  <c:v>0.18795237624800318</c:v>
                </c:pt>
                <c:pt idx="764">
                  <c:v>0.31904716339711847</c:v>
                </c:pt>
                <c:pt idx="765">
                  <c:v>0.2407483057391647</c:v>
                </c:pt>
                <c:pt idx="766">
                  <c:v>0.11673766115635913</c:v>
                </c:pt>
                <c:pt idx="767">
                  <c:v>0.55411642370965197</c:v>
                </c:pt>
                <c:pt idx="768">
                  <c:v>0.47487675336798485</c:v>
                </c:pt>
                <c:pt idx="769">
                  <c:v>0.58563963653796225</c:v>
                </c:pt>
                <c:pt idx="770">
                  <c:v>0.56737780084356726</c:v>
                </c:pt>
                <c:pt idx="771">
                  <c:v>0.46594665891475517</c:v>
                </c:pt>
                <c:pt idx="772">
                  <c:v>0.43076691890684909</c:v>
                </c:pt>
                <c:pt idx="773">
                  <c:v>0.15490969941864166</c:v>
                </c:pt>
                <c:pt idx="774">
                  <c:v>0.33773271780897662</c:v>
                </c:pt>
                <c:pt idx="775">
                  <c:v>0.57016737751983959</c:v>
                </c:pt>
                <c:pt idx="776">
                  <c:v>0.41028604991268647</c:v>
                </c:pt>
                <c:pt idx="777">
                  <c:v>0.44693726630421532</c:v>
                </c:pt>
                <c:pt idx="778">
                  <c:v>0.61095673743722212</c:v>
                </c:pt>
                <c:pt idx="779">
                  <c:v>0.55648204528056533</c:v>
                </c:pt>
                <c:pt idx="780">
                  <c:v>0.55364865312480582</c:v>
                </c:pt>
                <c:pt idx="781">
                  <c:v>0.54803417075660565</c:v>
                </c:pt>
                <c:pt idx="782">
                  <c:v>0.75449307833063617</c:v>
                </c:pt>
                <c:pt idx="783">
                  <c:v>0.46192917865823752</c:v>
                </c:pt>
                <c:pt idx="784">
                  <c:v>0.36130609981629419</c:v>
                </c:pt>
                <c:pt idx="785">
                  <c:v>0.55608689299224745</c:v>
                </c:pt>
                <c:pt idx="786">
                  <c:v>0.47819493692431192</c:v>
                </c:pt>
                <c:pt idx="787">
                  <c:v>0.71417277352101927</c:v>
                </c:pt>
                <c:pt idx="788">
                  <c:v>0.53338417209479749</c:v>
                </c:pt>
                <c:pt idx="789">
                  <c:v>0.79605801594855385</c:v>
                </c:pt>
                <c:pt idx="790">
                  <c:v>0.57820161338080001</c:v>
                </c:pt>
                <c:pt idx="791">
                  <c:v>0.50645901507815683</c:v>
                </c:pt>
                <c:pt idx="792">
                  <c:v>0.62754888000287101</c:v>
                </c:pt>
                <c:pt idx="793">
                  <c:v>0.30979010907240545</c:v>
                </c:pt>
                <c:pt idx="794">
                  <c:v>0.40988827860774174</c:v>
                </c:pt>
                <c:pt idx="795">
                  <c:v>0.52207347347769695</c:v>
                </c:pt>
                <c:pt idx="796">
                  <c:v>0.35690058492153692</c:v>
                </c:pt>
                <c:pt idx="797">
                  <c:v>0.34074391859775593</c:v>
                </c:pt>
                <c:pt idx="798">
                  <c:v>0.56104787477689444</c:v>
                </c:pt>
                <c:pt idx="799">
                  <c:v>0.33850780856173918</c:v>
                </c:pt>
                <c:pt idx="800">
                  <c:v>0.22907333358636073</c:v>
                </c:pt>
                <c:pt idx="801">
                  <c:v>0.24813701217126891</c:v>
                </c:pt>
                <c:pt idx="802">
                  <c:v>0.38006401650399013</c:v>
                </c:pt>
                <c:pt idx="803">
                  <c:v>0.31949648213670234</c:v>
                </c:pt>
                <c:pt idx="804">
                  <c:v>0.35895182188508085</c:v>
                </c:pt>
                <c:pt idx="805">
                  <c:v>0.57708207228011599</c:v>
                </c:pt>
                <c:pt idx="806">
                  <c:v>0.40323171612270026</c:v>
                </c:pt>
                <c:pt idx="807">
                  <c:v>0.35856564663762525</c:v>
                </c:pt>
                <c:pt idx="808">
                  <c:v>0.46656285704209688</c:v>
                </c:pt>
                <c:pt idx="809">
                  <c:v>0.48435397733089014</c:v>
                </c:pt>
                <c:pt idx="810">
                  <c:v>0.2934757061132105</c:v>
                </c:pt>
                <c:pt idx="811">
                  <c:v>0.62190194220455663</c:v>
                </c:pt>
                <c:pt idx="812">
                  <c:v>0.52024985772706711</c:v>
                </c:pt>
                <c:pt idx="813">
                  <c:v>0.25528655168564873</c:v>
                </c:pt>
                <c:pt idx="814">
                  <c:v>0.52782829490112126</c:v>
                </c:pt>
                <c:pt idx="815">
                  <c:v>0.45507598077844408</c:v>
                </c:pt>
                <c:pt idx="816">
                  <c:v>0.42200555530223405</c:v>
                </c:pt>
                <c:pt idx="817">
                  <c:v>0.54228140308972106</c:v>
                </c:pt>
                <c:pt idx="818">
                  <c:v>0.5798532158259595</c:v>
                </c:pt>
                <c:pt idx="819">
                  <c:v>0.25129569138791641</c:v>
                </c:pt>
                <c:pt idx="820">
                  <c:v>0.65207285733531073</c:v>
                </c:pt>
                <c:pt idx="821">
                  <c:v>0.42969059724050268</c:v>
                </c:pt>
                <c:pt idx="822">
                  <c:v>0.3006027901437498</c:v>
                </c:pt>
                <c:pt idx="823">
                  <c:v>0.48633421898828028</c:v>
                </c:pt>
                <c:pt idx="824">
                  <c:v>0.47830195609117238</c:v>
                </c:pt>
                <c:pt idx="825">
                  <c:v>0.3553957085517116</c:v>
                </c:pt>
                <c:pt idx="826">
                  <c:v>0.31264756130629545</c:v>
                </c:pt>
                <c:pt idx="827">
                  <c:v>0.72629493429940128</c:v>
                </c:pt>
                <c:pt idx="828">
                  <c:v>0.61994009162497155</c:v>
                </c:pt>
                <c:pt idx="829">
                  <c:v>0.66759899548990298</c:v>
                </c:pt>
                <c:pt idx="830">
                  <c:v>0.9217099280562816</c:v>
                </c:pt>
                <c:pt idx="831">
                  <c:v>0.70401779499973105</c:v>
                </c:pt>
                <c:pt idx="832">
                  <c:v>0.50483002741629102</c:v>
                </c:pt>
                <c:pt idx="833">
                  <c:v>0.66701342670408603</c:v>
                </c:pt>
                <c:pt idx="834">
                  <c:v>0.46988291879316774</c:v>
                </c:pt>
                <c:pt idx="835">
                  <c:v>0.27579667067840913</c:v>
                </c:pt>
                <c:pt idx="836">
                  <c:v>0.42081130554636825</c:v>
                </c:pt>
                <c:pt idx="837">
                  <c:v>0.48831721686691121</c:v>
                </c:pt>
                <c:pt idx="838">
                  <c:v>0.50534538037134602</c:v>
                </c:pt>
                <c:pt idx="839">
                  <c:v>0.56671282117732691</c:v>
                </c:pt>
                <c:pt idx="840">
                  <c:v>0.62927284102612147</c:v>
                </c:pt>
                <c:pt idx="841">
                  <c:v>0.60336096306785403</c:v>
                </c:pt>
                <c:pt idx="842">
                  <c:v>0.37902965055368415</c:v>
                </c:pt>
                <c:pt idx="843">
                  <c:v>0.29634388761779001</c:v>
                </c:pt>
                <c:pt idx="844">
                  <c:v>0.23054554559061796</c:v>
                </c:pt>
                <c:pt idx="845">
                  <c:v>0.12160721948081633</c:v>
                </c:pt>
                <c:pt idx="846">
                  <c:v>0.30653420991000901</c:v>
                </c:pt>
                <c:pt idx="847">
                  <c:v>0.30057181861134991</c:v>
                </c:pt>
                <c:pt idx="848">
                  <c:v>0.47926731200713291</c:v>
                </c:pt>
                <c:pt idx="849">
                  <c:v>0.46401447414937891</c:v>
                </c:pt>
                <c:pt idx="850">
                  <c:v>0.49531608620412926</c:v>
                </c:pt>
                <c:pt idx="851">
                  <c:v>0.50319255695928822</c:v>
                </c:pt>
                <c:pt idx="852">
                  <c:v>0.17536423725633171</c:v>
                </c:pt>
                <c:pt idx="853">
                  <c:v>0.61624053944713097</c:v>
                </c:pt>
                <c:pt idx="854">
                  <c:v>0.3157140153014783</c:v>
                </c:pt>
                <c:pt idx="855">
                  <c:v>0.49702752313889687</c:v>
                </c:pt>
                <c:pt idx="856">
                  <c:v>0.71505663386924045</c:v>
                </c:pt>
                <c:pt idx="857">
                  <c:v>0.35586611370469479</c:v>
                </c:pt>
                <c:pt idx="858">
                  <c:v>0.68524954344525091</c:v>
                </c:pt>
                <c:pt idx="859">
                  <c:v>0.57645869526224025</c:v>
                </c:pt>
                <c:pt idx="860">
                  <c:v>0.63192400348449174</c:v>
                </c:pt>
                <c:pt idx="861">
                  <c:v>0.64721833557668129</c:v>
                </c:pt>
                <c:pt idx="862">
                  <c:v>0.54105344241302222</c:v>
                </c:pt>
                <c:pt idx="863">
                  <c:v>0.48956795728535485</c:v>
                </c:pt>
                <c:pt idx="864">
                  <c:v>0.43477323244900867</c:v>
                </c:pt>
                <c:pt idx="865">
                  <c:v>0.51574431636124496</c:v>
                </c:pt>
                <c:pt idx="866">
                  <c:v>0.69339746878521502</c:v>
                </c:pt>
                <c:pt idx="867">
                  <c:v>0.59474293056051319</c:v>
                </c:pt>
                <c:pt idx="868">
                  <c:v>0.62605907668430316</c:v>
                </c:pt>
                <c:pt idx="869">
                  <c:v>0.79341829428219446</c:v>
                </c:pt>
                <c:pt idx="870">
                  <c:v>0.44283107305214126</c:v>
                </c:pt>
                <c:pt idx="871">
                  <c:v>0.29915801018717847</c:v>
                </c:pt>
                <c:pt idx="872">
                  <c:v>0.50720719914323231</c:v>
                </c:pt>
                <c:pt idx="873">
                  <c:v>0.300248301188552</c:v>
                </c:pt>
                <c:pt idx="874">
                  <c:v>0.40022249378900421</c:v>
                </c:pt>
                <c:pt idx="875">
                  <c:v>0.60593806585236687</c:v>
                </c:pt>
                <c:pt idx="876">
                  <c:v>0.5138544035079573</c:v>
                </c:pt>
                <c:pt idx="877">
                  <c:v>0.77651875322742292</c:v>
                </c:pt>
                <c:pt idx="878">
                  <c:v>0.59481341240412455</c:v>
                </c:pt>
                <c:pt idx="879">
                  <c:v>0.36901472728154466</c:v>
                </c:pt>
                <c:pt idx="880">
                  <c:v>0.66971507916649142</c:v>
                </c:pt>
                <c:pt idx="881">
                  <c:v>0.55711701730868357</c:v>
                </c:pt>
                <c:pt idx="882">
                  <c:v>0.4983102975019631</c:v>
                </c:pt>
                <c:pt idx="883">
                  <c:v>0.60582490106114117</c:v>
                </c:pt>
                <c:pt idx="884">
                  <c:v>0.65420773758408257</c:v>
                </c:pt>
                <c:pt idx="885">
                  <c:v>0.51364737864152477</c:v>
                </c:pt>
                <c:pt idx="886">
                  <c:v>0.69253139906837358</c:v>
                </c:pt>
                <c:pt idx="887">
                  <c:v>0.58806616135488421</c:v>
                </c:pt>
                <c:pt idx="888">
                  <c:v>0.59597669270685405</c:v>
                </c:pt>
                <c:pt idx="889">
                  <c:v>0.47824293802439205</c:v>
                </c:pt>
                <c:pt idx="890">
                  <c:v>0.53263696594090748</c:v>
                </c:pt>
                <c:pt idx="891">
                  <c:v>0.47757236628227362</c:v>
                </c:pt>
                <c:pt idx="892">
                  <c:v>0.28481020117176753</c:v>
                </c:pt>
                <c:pt idx="893">
                  <c:v>0.69047402331215268</c:v>
                </c:pt>
                <c:pt idx="894">
                  <c:v>0.53345900618130482</c:v>
                </c:pt>
                <c:pt idx="895">
                  <c:v>0.36021146497265144</c:v>
                </c:pt>
                <c:pt idx="896">
                  <c:v>0.43253446437466991</c:v>
                </c:pt>
                <c:pt idx="897">
                  <c:v>0.60985584935970927</c:v>
                </c:pt>
                <c:pt idx="898">
                  <c:v>0.54573432956320278</c:v>
                </c:pt>
                <c:pt idx="899">
                  <c:v>0.54766030891037076</c:v>
                </c:pt>
                <c:pt idx="900">
                  <c:v>0.60879168367343495</c:v>
                </c:pt>
                <c:pt idx="901">
                  <c:v>0.49140230657647771</c:v>
                </c:pt>
                <c:pt idx="902">
                  <c:v>0.3691872250781878</c:v>
                </c:pt>
                <c:pt idx="903">
                  <c:v>0.43459142062578604</c:v>
                </c:pt>
                <c:pt idx="904">
                  <c:v>0.43564490966731267</c:v>
                </c:pt>
                <c:pt idx="905">
                  <c:v>0.41236101721052276</c:v>
                </c:pt>
                <c:pt idx="906">
                  <c:v>0.52762894430805207</c:v>
                </c:pt>
                <c:pt idx="907">
                  <c:v>0.35801162185680629</c:v>
                </c:pt>
                <c:pt idx="908">
                  <c:v>0.33630419816761686</c:v>
                </c:pt>
                <c:pt idx="909">
                  <c:v>0.30176718580180506</c:v>
                </c:pt>
                <c:pt idx="910">
                  <c:v>0.32786070353623109</c:v>
                </c:pt>
                <c:pt idx="911">
                  <c:v>0.29573022315661335</c:v>
                </c:pt>
                <c:pt idx="912">
                  <c:v>0.63402680675927947</c:v>
                </c:pt>
                <c:pt idx="913">
                  <c:v>0.4898133247632816</c:v>
                </c:pt>
                <c:pt idx="914">
                  <c:v>0.59797084020347624</c:v>
                </c:pt>
                <c:pt idx="915">
                  <c:v>0.68939980013080682</c:v>
                </c:pt>
                <c:pt idx="916">
                  <c:v>0.44046626367689645</c:v>
                </c:pt>
                <c:pt idx="917">
                  <c:v>0.37957154526817166</c:v>
                </c:pt>
                <c:pt idx="918">
                  <c:v>0.45924742502032156</c:v>
                </c:pt>
                <c:pt idx="919">
                  <c:v>0.33628675305208267</c:v>
                </c:pt>
                <c:pt idx="920">
                  <c:v>0.31342144804366473</c:v>
                </c:pt>
                <c:pt idx="921">
                  <c:v>0.48827231605066485</c:v>
                </c:pt>
                <c:pt idx="922">
                  <c:v>0.61084276189652564</c:v>
                </c:pt>
                <c:pt idx="923">
                  <c:v>0.48128696318629716</c:v>
                </c:pt>
                <c:pt idx="924">
                  <c:v>0.46239809961410022</c:v>
                </c:pt>
                <c:pt idx="925">
                  <c:v>0.55614468855593591</c:v>
                </c:pt>
                <c:pt idx="926">
                  <c:v>0.31134484048365352</c:v>
                </c:pt>
                <c:pt idx="927">
                  <c:v>0.16822388699402746</c:v>
                </c:pt>
                <c:pt idx="928">
                  <c:v>0.5022846992449439</c:v>
                </c:pt>
                <c:pt idx="929">
                  <c:v>0.48278293794056426</c:v>
                </c:pt>
                <c:pt idx="930">
                  <c:v>0.59314851494436349</c:v>
                </c:pt>
                <c:pt idx="931">
                  <c:v>0.70740495091251054</c:v>
                </c:pt>
                <c:pt idx="932">
                  <c:v>0.45288012983136422</c:v>
                </c:pt>
                <c:pt idx="933">
                  <c:v>0.60786927656769663</c:v>
                </c:pt>
                <c:pt idx="934">
                  <c:v>0.51321280383355317</c:v>
                </c:pt>
                <c:pt idx="935">
                  <c:v>0.30586504372561507</c:v>
                </c:pt>
                <c:pt idx="936">
                  <c:v>0.42861594985694329</c:v>
                </c:pt>
                <c:pt idx="937">
                  <c:v>0.59882613648498084</c:v>
                </c:pt>
                <c:pt idx="938">
                  <c:v>0.37159999360616425</c:v>
                </c:pt>
                <c:pt idx="939">
                  <c:v>0.33107894423737927</c:v>
                </c:pt>
                <c:pt idx="940">
                  <c:v>0.70342026718257766</c:v>
                </c:pt>
                <c:pt idx="941">
                  <c:v>0.36000063804801791</c:v>
                </c:pt>
                <c:pt idx="942">
                  <c:v>0.34611774394534844</c:v>
                </c:pt>
                <c:pt idx="943">
                  <c:v>0.6425351049734872</c:v>
                </c:pt>
                <c:pt idx="944">
                  <c:v>0.53048070437532691</c:v>
                </c:pt>
                <c:pt idx="945">
                  <c:v>0.40146399314005471</c:v>
                </c:pt>
                <c:pt idx="946">
                  <c:v>0.47815396863974952</c:v>
                </c:pt>
                <c:pt idx="947">
                  <c:v>0.49726581278988236</c:v>
                </c:pt>
                <c:pt idx="948">
                  <c:v>0.44680259238996262</c:v>
                </c:pt>
                <c:pt idx="949">
                  <c:v>0.60844956660278615</c:v>
                </c:pt>
                <c:pt idx="950">
                  <c:v>0.55619550990015976</c:v>
                </c:pt>
                <c:pt idx="951">
                  <c:v>0.53482010078159736</c:v>
                </c:pt>
                <c:pt idx="952">
                  <c:v>0.69545298184583715</c:v>
                </c:pt>
                <c:pt idx="953">
                  <c:v>0.48937813929370866</c:v>
                </c:pt>
                <c:pt idx="954">
                  <c:v>0.35671316450218682</c:v>
                </c:pt>
                <c:pt idx="955">
                  <c:v>0.59248072247432837</c:v>
                </c:pt>
                <c:pt idx="956">
                  <c:v>0.47455140293699499</c:v>
                </c:pt>
                <c:pt idx="957">
                  <c:v>0.47185912687489701</c:v>
                </c:pt>
                <c:pt idx="958">
                  <c:v>0.62029554703976386</c:v>
                </c:pt>
                <c:pt idx="959">
                  <c:v>0.51514758154384521</c:v>
                </c:pt>
                <c:pt idx="960">
                  <c:v>0.45105022790165916</c:v>
                </c:pt>
                <c:pt idx="961">
                  <c:v>0.40949483405495229</c:v>
                </c:pt>
                <c:pt idx="962">
                  <c:v>0.442119468326372</c:v>
                </c:pt>
                <c:pt idx="963">
                  <c:v>0.6438258886148045</c:v>
                </c:pt>
                <c:pt idx="964">
                  <c:v>0.34485936102995507</c:v>
                </c:pt>
                <c:pt idx="965">
                  <c:v>0.54292980012470693</c:v>
                </c:pt>
                <c:pt idx="966">
                  <c:v>0.56751397407737603</c:v>
                </c:pt>
                <c:pt idx="967">
                  <c:v>0.39299315857701561</c:v>
                </c:pt>
                <c:pt idx="968">
                  <c:v>0.38780263626117872</c:v>
                </c:pt>
                <c:pt idx="969">
                  <c:v>0.48718228417455856</c:v>
                </c:pt>
                <c:pt idx="970">
                  <c:v>0.65170325320182187</c:v>
                </c:pt>
                <c:pt idx="971">
                  <c:v>0.58541871216894126</c:v>
                </c:pt>
                <c:pt idx="972">
                  <c:v>0.62081045016789527</c:v>
                </c:pt>
                <c:pt idx="973">
                  <c:v>0.66172510208458368</c:v>
                </c:pt>
                <c:pt idx="974">
                  <c:v>0.74472849343975889</c:v>
                </c:pt>
                <c:pt idx="975">
                  <c:v>0.6421502571395995</c:v>
                </c:pt>
                <c:pt idx="976">
                  <c:v>0.43167399985988131</c:v>
                </c:pt>
                <c:pt idx="977">
                  <c:v>0.40921259897629475</c:v>
                </c:pt>
                <c:pt idx="978">
                  <c:v>0.41650578005797939</c:v>
                </c:pt>
                <c:pt idx="979">
                  <c:v>0.32437891249959616</c:v>
                </c:pt>
                <c:pt idx="980">
                  <c:v>0.44387698058478475</c:v>
                </c:pt>
                <c:pt idx="981">
                  <c:v>0.42781390309773459</c:v>
                </c:pt>
                <c:pt idx="982">
                  <c:v>0.53915576180559877</c:v>
                </c:pt>
                <c:pt idx="983">
                  <c:v>0.49561667543226834</c:v>
                </c:pt>
                <c:pt idx="984">
                  <c:v>0.21843485229680235</c:v>
                </c:pt>
                <c:pt idx="985">
                  <c:v>0.41699215074002138</c:v>
                </c:pt>
                <c:pt idx="986">
                  <c:v>0.37497011405933622</c:v>
                </c:pt>
                <c:pt idx="987">
                  <c:v>0.46146169763390271</c:v>
                </c:pt>
                <c:pt idx="988">
                  <c:v>0.60906186889286151</c:v>
                </c:pt>
                <c:pt idx="989">
                  <c:v>0.66008192721708148</c:v>
                </c:pt>
                <c:pt idx="990">
                  <c:v>0.80946204838961888</c:v>
                </c:pt>
                <c:pt idx="991">
                  <c:v>0.64408518471059351</c:v>
                </c:pt>
                <c:pt idx="992">
                  <c:v>0.6546401796019089</c:v>
                </c:pt>
                <c:pt idx="993">
                  <c:v>0.67084975514354395</c:v>
                </c:pt>
                <c:pt idx="994">
                  <c:v>0.54146578469868789</c:v>
                </c:pt>
                <c:pt idx="995">
                  <c:v>0.37773453885352826</c:v>
                </c:pt>
                <c:pt idx="996">
                  <c:v>0.5915954669418414</c:v>
                </c:pt>
                <c:pt idx="997">
                  <c:v>0.58570602863399868</c:v>
                </c:pt>
                <c:pt idx="998">
                  <c:v>0.28451981925312292</c:v>
                </c:pt>
                <c:pt idx="999">
                  <c:v>0.38414893459326549</c:v>
                </c:pt>
              </c:numCache>
            </c:numRef>
          </c:yVal>
          <c:smooth val="1"/>
          <c:extLst>
            <c:ext xmlns:c16="http://schemas.microsoft.com/office/drawing/2014/chart" uri="{C3380CC4-5D6E-409C-BE32-E72D297353CC}">
              <c16:uniqueId val="{00000000-3F93-4D58-BAEC-4BD48BAE0A9B}"/>
            </c:ext>
          </c:extLst>
        </c:ser>
        <c:dLbls>
          <c:showLegendKey val="0"/>
          <c:showVal val="0"/>
          <c:showCatName val="0"/>
          <c:showSerName val="0"/>
          <c:showPercent val="0"/>
          <c:showBubbleSize val="0"/>
        </c:dLbls>
        <c:axId val="385137360"/>
        <c:axId val="385137688"/>
      </c:scatterChart>
      <c:valAx>
        <c:axId val="385137360"/>
        <c:scaling>
          <c:orientation val="minMax"/>
          <c:max val="100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137688"/>
        <c:crosses val="autoZero"/>
        <c:crossBetween val="midCat"/>
      </c:valAx>
      <c:valAx>
        <c:axId val="385137688"/>
        <c:scaling>
          <c:orientation val="minMax"/>
          <c:max val="1"/>
          <c:min val="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137360"/>
        <c:crosses val="autoZero"/>
        <c:crossBetween val="midCat"/>
        <c:majorUnit val="0.2"/>
      </c:valAx>
      <c:spPr>
        <a:noFill/>
        <a:ln>
          <a:solidFill>
            <a:schemeClr val="bg2">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6.5455763806906472E-2"/>
          <c:y val="0.11433047431571054"/>
          <c:w val="0.69226121151845932"/>
          <c:h val="0.654904386951631"/>
        </c:manualLayout>
      </c:layout>
      <c:barChart>
        <c:barDir val="col"/>
        <c:grouping val="stacked"/>
        <c:varyColors val="0"/>
        <c:ser>
          <c:idx val="0"/>
          <c:order val="0"/>
          <c:tx>
            <c:strRef>
              <c:f>'Sheet2 (2)'!$B$3</c:f>
              <c:strCache>
                <c:ptCount val="1"/>
                <c:pt idx="0">
                  <c:v>Residual</c:v>
                </c:pt>
              </c:strCache>
            </c:strRef>
          </c:tx>
          <c:spPr>
            <a:solidFill>
              <a:schemeClr val="tx1"/>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(2)'!$C$3:$J$3</c:f>
              <c:numCache>
                <c:formatCode>General</c:formatCode>
                <c:ptCount val="8"/>
                <c:pt idx="0">
                  <c:v>0.36136740000000001</c:v>
                </c:pt>
                <c:pt idx="1">
                  <c:v>0.31240405999999998</c:v>
                </c:pt>
                <c:pt idx="2">
                  <c:v>0.31119079999999999</c:v>
                </c:pt>
                <c:pt idx="3">
                  <c:v>0.14348866969999999</c:v>
                </c:pt>
                <c:pt idx="4">
                  <c:v>0.38519300000000001</c:v>
                </c:pt>
                <c:pt idx="5">
                  <c:v>0.361318321</c:v>
                </c:pt>
                <c:pt idx="6">
                  <c:v>0.28792230000000002</c:v>
                </c:pt>
                <c:pt idx="7" formatCode="0.00E+00">
                  <c:v>0.29049979999999997</c:v>
                </c:pt>
              </c:numCache>
            </c:numRef>
          </c:val>
          <c:extLst>
            <c:ext xmlns:c16="http://schemas.microsoft.com/office/drawing/2014/chart" uri="{C3380CC4-5D6E-409C-BE32-E72D297353CC}">
              <c16:uniqueId val="{00000000-79A2-4157-A4B9-2E3814E8451D}"/>
            </c:ext>
          </c:extLst>
        </c:ser>
        <c:ser>
          <c:idx val="1"/>
          <c:order val="1"/>
          <c:tx>
            <c:strRef>
              <c:f>'Sheet2 (2)'!$B$4</c:f>
              <c:strCache>
                <c:ptCount val="1"/>
                <c:pt idx="0">
                  <c:v>Covariates</c:v>
                </c:pt>
              </c:strCache>
            </c:strRef>
          </c:tx>
          <c:spPr>
            <a:solidFill>
              <a:schemeClr val="bg1">
                <a:lumMod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(2)'!$C$4:$J$4</c:f>
              <c:numCache>
                <c:formatCode>General</c:formatCode>
                <c:ptCount val="8"/>
                <c:pt idx="0">
                  <c:v>0.2831651</c:v>
                </c:pt>
                <c:pt idx="1">
                  <c:v>0.27523513999999999</c:v>
                </c:pt>
                <c:pt idx="2">
                  <c:v>0.3565875</c:v>
                </c:pt>
                <c:pt idx="3">
                  <c:v>0.33758886230000001</c:v>
                </c:pt>
                <c:pt idx="4">
                  <c:v>0.15285319999999999</c:v>
                </c:pt>
                <c:pt idx="5">
                  <c:v>0.12746170500000001</c:v>
                </c:pt>
                <c:pt idx="6">
                  <c:v>0.28085640000000001</c:v>
                </c:pt>
                <c:pt idx="7" formatCode="0.00E+00">
                  <c:v>0.24652750000000001</c:v>
                </c:pt>
              </c:numCache>
            </c:numRef>
          </c:val>
          <c:extLst>
            <c:ext xmlns:c16="http://schemas.microsoft.com/office/drawing/2014/chart" uri="{C3380CC4-5D6E-409C-BE32-E72D297353CC}">
              <c16:uniqueId val="{00000001-79A2-4157-A4B9-2E3814E8451D}"/>
            </c:ext>
          </c:extLst>
        </c:ser>
        <c:ser>
          <c:idx val="2"/>
          <c:order val="2"/>
          <c:tx>
            <c:strRef>
              <c:f>'Sheet2 (2)'!$B$5</c:f>
              <c:strCache>
                <c:ptCount val="1"/>
                <c:pt idx="0">
                  <c:v>Location </c:v>
                </c:pt>
              </c:strCache>
            </c:strRef>
          </c:tx>
          <c:spPr>
            <a:solidFill>
              <a:schemeClr val="accent1">
                <a:lumMod val="40000"/>
                <a:lumOff val="6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(2)'!$C$5:$J$5</c:f>
              <c:numCache>
                <c:formatCode>General</c:formatCode>
                <c:ptCount val="8"/>
                <c:pt idx="0">
                  <c:v>0.35546739999999999</c:v>
                </c:pt>
                <c:pt idx="1">
                  <c:v>2.709085E-2</c:v>
                </c:pt>
                <c:pt idx="2">
                  <c:v>0.33222170000000001</c:v>
                </c:pt>
                <c:pt idx="3">
                  <c:v>5.1621849999999999E-4</c:v>
                </c:pt>
                <c:pt idx="4">
                  <c:v>0.46195380000000003</c:v>
                </c:pt>
                <c:pt idx="5">
                  <c:v>7.9452596E-2</c:v>
                </c:pt>
                <c:pt idx="6">
                  <c:v>0.43122120000000003</c:v>
                </c:pt>
                <c:pt idx="7" formatCode="0.00E+00">
                  <c:v>4.2875190000000001E-3</c:v>
                </c:pt>
              </c:numCache>
            </c:numRef>
          </c:val>
          <c:extLst>
            <c:ext xmlns:c16="http://schemas.microsoft.com/office/drawing/2014/chart" uri="{C3380CC4-5D6E-409C-BE32-E72D297353CC}">
              <c16:uniqueId val="{00000002-79A2-4157-A4B9-2E3814E8451D}"/>
            </c:ext>
          </c:extLst>
        </c:ser>
        <c:ser>
          <c:idx val="3"/>
          <c:order val="3"/>
          <c:tx>
            <c:strRef>
              <c:f>'Sheet2 (2)'!$B$6</c:f>
              <c:strCache>
                <c:ptCount val="1"/>
                <c:pt idx="0">
                  <c:v>Euclidean</c:v>
                </c:pt>
              </c:strCache>
            </c:strRef>
          </c:tx>
          <c:spPr>
            <a:solidFill>
              <a:schemeClr val="accent3">
                <a:tint val="9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(2)'!$C$6:$J$6</c:f>
              <c:numCache>
                <c:formatCode>General</c:formatCode>
                <c:ptCount val="8"/>
                <c:pt idx="1">
                  <c:v>0.1674649</c:v>
                </c:pt>
                <c:pt idx="3">
                  <c:v>0.33141811710000002</c:v>
                </c:pt>
                <c:pt idx="5">
                  <c:v>0.19007971000000001</c:v>
                </c:pt>
                <c:pt idx="7" formatCode="0.00E+00">
                  <c:v>0.30806</c:v>
                </c:pt>
              </c:numCache>
            </c:numRef>
          </c:val>
          <c:extLst>
            <c:ext xmlns:c16="http://schemas.microsoft.com/office/drawing/2014/chart" uri="{C3380CC4-5D6E-409C-BE32-E72D297353CC}">
              <c16:uniqueId val="{00000003-79A2-4157-A4B9-2E3814E8451D}"/>
            </c:ext>
          </c:extLst>
        </c:ser>
        <c:ser>
          <c:idx val="4"/>
          <c:order val="4"/>
          <c:tx>
            <c:strRef>
              <c:f>'Sheet2 (2)'!$B$7</c:f>
              <c:strCache>
                <c:ptCount val="1"/>
                <c:pt idx="0">
                  <c:v>Tail Up</c:v>
                </c:pt>
              </c:strCache>
            </c:strRef>
          </c:tx>
          <c:spPr>
            <a:solidFill>
              <a:schemeClr val="accent3">
                <a:tint val="7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(2)'!$C$7:$J$7</c:f>
              <c:numCache>
                <c:formatCode>General</c:formatCode>
                <c:ptCount val="8"/>
                <c:pt idx="1">
                  <c:v>0.15219451000000001</c:v>
                </c:pt>
                <c:pt idx="3">
                  <c:v>0.1689289366</c:v>
                </c:pt>
                <c:pt idx="5">
                  <c:v>0.23446692299999999</c:v>
                </c:pt>
                <c:pt idx="7" formatCode="0.00E+00">
                  <c:v>0.15059230000000001</c:v>
                </c:pt>
              </c:numCache>
            </c:numRef>
          </c:val>
          <c:extLst>
            <c:ext xmlns:c16="http://schemas.microsoft.com/office/drawing/2014/chart" uri="{C3380CC4-5D6E-409C-BE32-E72D297353CC}">
              <c16:uniqueId val="{00000004-79A2-4157-A4B9-2E3814E8451D}"/>
            </c:ext>
          </c:extLst>
        </c:ser>
        <c:ser>
          <c:idx val="5"/>
          <c:order val="5"/>
          <c:tx>
            <c:strRef>
              <c:f>'Sheet2 (2)'!$B$8</c:f>
              <c:strCache>
                <c:ptCount val="1"/>
                <c:pt idx="0">
                  <c:v>Tail Down</c:v>
                </c:pt>
              </c:strCache>
            </c:strRef>
          </c:tx>
          <c:spPr>
            <a:solidFill>
              <a:schemeClr val="accent3">
                <a:tint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(2)'!$C$8:$J$8</c:f>
              <c:numCache>
                <c:formatCode>General</c:formatCode>
                <c:ptCount val="8"/>
                <c:pt idx="1">
                  <c:v>6.5610539999999995E-2</c:v>
                </c:pt>
                <c:pt idx="3">
                  <c:v>1.80591958E-2</c:v>
                </c:pt>
                <c:pt idx="5">
                  <c:v>7.2207449999999998E-3</c:v>
                </c:pt>
                <c:pt idx="7" formatCode="0.00E+00">
                  <c:v>3.2856940000000003E-5</c:v>
                </c:pt>
              </c:numCache>
            </c:numRef>
          </c:val>
          <c:extLst>
            <c:ext xmlns:c16="http://schemas.microsoft.com/office/drawing/2014/chart" uri="{C3380CC4-5D6E-409C-BE32-E72D297353CC}">
              <c16:uniqueId val="{00000005-79A2-4157-A4B9-2E3814E8451D}"/>
            </c:ext>
          </c:extLst>
        </c:ser>
        <c:dLbls>
          <c:showLegendKey val="0"/>
          <c:showVal val="0"/>
          <c:showCatName val="0"/>
          <c:showSerName val="0"/>
          <c:showPercent val="0"/>
          <c:showBubbleSize val="0"/>
        </c:dLbls>
        <c:gapWidth val="57"/>
        <c:overlap val="100"/>
        <c:axId val="515606400"/>
        <c:axId val="515610992"/>
      </c:barChart>
      <c:catAx>
        <c:axId val="515606400"/>
        <c:scaling>
          <c:orientation val="minMax"/>
        </c:scaling>
        <c:delete val="0"/>
        <c:axPos val="b"/>
        <c:numFmt formatCode="General" sourceLinked="1"/>
        <c:majorTickMark val="none"/>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10992"/>
        <c:crosses val="autoZero"/>
        <c:auto val="1"/>
        <c:lblAlgn val="ctr"/>
        <c:lblOffset val="100"/>
        <c:noMultiLvlLbl val="0"/>
      </c:catAx>
      <c:valAx>
        <c:axId val="515610992"/>
        <c:scaling>
          <c:orientation val="minMax"/>
          <c:max val="1"/>
        </c:scaling>
        <c:delete val="0"/>
        <c:axPos val="l"/>
        <c:numFmt formatCode="#,##0.00" sourceLinked="0"/>
        <c:majorTickMark val="out"/>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06400"/>
        <c:crosses val="autoZero"/>
        <c:crossBetween val="between"/>
        <c:majorUnit val="0.25"/>
      </c:valAx>
      <c:spPr>
        <a:noFill/>
        <a:ln>
          <a:noFill/>
        </a:ln>
        <a:effectLst/>
      </c:spPr>
    </c:plotArea>
    <c:legend>
      <c:legendPos val="b"/>
      <c:layout>
        <c:manualLayout>
          <c:xMode val="edge"/>
          <c:yMode val="edge"/>
          <c:x val="0.75800086900482522"/>
          <c:y val="0.28247832248902749"/>
          <c:w val="0.14937190962053679"/>
          <c:h val="0.394355783652043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6.5455763806906472E-2"/>
          <c:y val="0.11433047431571054"/>
          <c:w val="0.69226121151845932"/>
          <c:h val="0.654904386951631"/>
        </c:manualLayout>
      </c:layout>
      <c:barChart>
        <c:barDir val="col"/>
        <c:grouping val="stacked"/>
        <c:varyColors val="0"/>
        <c:ser>
          <c:idx val="0"/>
          <c:order val="0"/>
          <c:tx>
            <c:strRef>
              <c:f>'Sheet2 (2)'!$B$3</c:f>
              <c:strCache>
                <c:ptCount val="1"/>
                <c:pt idx="0">
                  <c:v>Residual</c:v>
                </c:pt>
              </c:strCache>
            </c:strRef>
          </c:tx>
          <c:spPr>
            <a:solidFill>
              <a:schemeClr val="tx1"/>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(2)'!$C$3:$J$3</c:f>
              <c:numCache>
                <c:formatCode>General</c:formatCode>
                <c:ptCount val="8"/>
                <c:pt idx="0">
                  <c:v>0.36136740000000001</c:v>
                </c:pt>
                <c:pt idx="1">
                  <c:v>0.31240405999999998</c:v>
                </c:pt>
                <c:pt idx="2">
                  <c:v>0.31119079999999999</c:v>
                </c:pt>
                <c:pt idx="3">
                  <c:v>0.14348866969999999</c:v>
                </c:pt>
                <c:pt idx="4">
                  <c:v>0.38519300000000001</c:v>
                </c:pt>
                <c:pt idx="5">
                  <c:v>0.361318321</c:v>
                </c:pt>
                <c:pt idx="6">
                  <c:v>0.28792230000000002</c:v>
                </c:pt>
                <c:pt idx="7" formatCode="0.00E+00">
                  <c:v>0.29049979999999997</c:v>
                </c:pt>
              </c:numCache>
            </c:numRef>
          </c:val>
          <c:extLst>
            <c:ext xmlns:c16="http://schemas.microsoft.com/office/drawing/2014/chart" uri="{C3380CC4-5D6E-409C-BE32-E72D297353CC}">
              <c16:uniqueId val="{00000000-79A2-4157-A4B9-2E3814E8451D}"/>
            </c:ext>
          </c:extLst>
        </c:ser>
        <c:ser>
          <c:idx val="1"/>
          <c:order val="1"/>
          <c:tx>
            <c:strRef>
              <c:f>'Sheet2 (2)'!$B$4</c:f>
              <c:strCache>
                <c:ptCount val="1"/>
                <c:pt idx="0">
                  <c:v>Covariates</c:v>
                </c:pt>
              </c:strCache>
            </c:strRef>
          </c:tx>
          <c:spPr>
            <a:solidFill>
              <a:schemeClr val="bg1">
                <a:lumMod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(2)'!$C$4:$J$4</c:f>
              <c:numCache>
                <c:formatCode>General</c:formatCode>
                <c:ptCount val="8"/>
                <c:pt idx="0">
                  <c:v>0.2831651</c:v>
                </c:pt>
                <c:pt idx="1">
                  <c:v>0.27523513999999999</c:v>
                </c:pt>
                <c:pt idx="2">
                  <c:v>0.3565875</c:v>
                </c:pt>
                <c:pt idx="3">
                  <c:v>0.33758886230000001</c:v>
                </c:pt>
                <c:pt idx="4">
                  <c:v>0.15285319999999999</c:v>
                </c:pt>
                <c:pt idx="5">
                  <c:v>0.12746170500000001</c:v>
                </c:pt>
                <c:pt idx="6">
                  <c:v>0.28085640000000001</c:v>
                </c:pt>
                <c:pt idx="7" formatCode="0.00E+00">
                  <c:v>0.24652750000000001</c:v>
                </c:pt>
              </c:numCache>
            </c:numRef>
          </c:val>
          <c:extLst>
            <c:ext xmlns:c16="http://schemas.microsoft.com/office/drawing/2014/chart" uri="{C3380CC4-5D6E-409C-BE32-E72D297353CC}">
              <c16:uniqueId val="{00000001-79A2-4157-A4B9-2E3814E8451D}"/>
            </c:ext>
          </c:extLst>
        </c:ser>
        <c:ser>
          <c:idx val="2"/>
          <c:order val="2"/>
          <c:tx>
            <c:strRef>
              <c:f>'Sheet2 (2)'!$B$5</c:f>
              <c:strCache>
                <c:ptCount val="1"/>
                <c:pt idx="0">
                  <c:v>Location </c:v>
                </c:pt>
              </c:strCache>
            </c:strRef>
          </c:tx>
          <c:spPr>
            <a:solidFill>
              <a:schemeClr val="accent1">
                <a:lumMod val="40000"/>
                <a:lumOff val="6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(2)'!$C$5:$J$5</c:f>
              <c:numCache>
                <c:formatCode>General</c:formatCode>
                <c:ptCount val="8"/>
                <c:pt idx="0">
                  <c:v>0.35546739999999999</c:v>
                </c:pt>
                <c:pt idx="1">
                  <c:v>2.709085E-2</c:v>
                </c:pt>
                <c:pt idx="2">
                  <c:v>0.33222170000000001</c:v>
                </c:pt>
                <c:pt idx="3">
                  <c:v>5.1621849999999999E-4</c:v>
                </c:pt>
                <c:pt idx="4">
                  <c:v>0.46195380000000003</c:v>
                </c:pt>
                <c:pt idx="5">
                  <c:v>7.9452596E-2</c:v>
                </c:pt>
                <c:pt idx="6">
                  <c:v>0.43122120000000003</c:v>
                </c:pt>
                <c:pt idx="7" formatCode="0.00E+00">
                  <c:v>4.2875190000000001E-3</c:v>
                </c:pt>
              </c:numCache>
            </c:numRef>
          </c:val>
          <c:extLst>
            <c:ext xmlns:c16="http://schemas.microsoft.com/office/drawing/2014/chart" uri="{C3380CC4-5D6E-409C-BE32-E72D297353CC}">
              <c16:uniqueId val="{00000002-79A2-4157-A4B9-2E3814E8451D}"/>
            </c:ext>
          </c:extLst>
        </c:ser>
        <c:ser>
          <c:idx val="3"/>
          <c:order val="3"/>
          <c:tx>
            <c:strRef>
              <c:f>'Sheet2 (2)'!$B$6</c:f>
              <c:strCache>
                <c:ptCount val="1"/>
                <c:pt idx="0">
                  <c:v>Euclidean</c:v>
                </c:pt>
              </c:strCache>
            </c:strRef>
          </c:tx>
          <c:spPr>
            <a:solidFill>
              <a:schemeClr val="accent3">
                <a:tint val="9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(2)'!$C$6:$J$6</c:f>
              <c:numCache>
                <c:formatCode>General</c:formatCode>
                <c:ptCount val="8"/>
                <c:pt idx="1">
                  <c:v>0.1674649</c:v>
                </c:pt>
                <c:pt idx="3">
                  <c:v>0.33141811710000002</c:v>
                </c:pt>
                <c:pt idx="5">
                  <c:v>0.19007971000000001</c:v>
                </c:pt>
                <c:pt idx="7" formatCode="0.00E+00">
                  <c:v>0.30806</c:v>
                </c:pt>
              </c:numCache>
            </c:numRef>
          </c:val>
          <c:extLst>
            <c:ext xmlns:c16="http://schemas.microsoft.com/office/drawing/2014/chart" uri="{C3380CC4-5D6E-409C-BE32-E72D297353CC}">
              <c16:uniqueId val="{00000003-79A2-4157-A4B9-2E3814E8451D}"/>
            </c:ext>
          </c:extLst>
        </c:ser>
        <c:ser>
          <c:idx val="4"/>
          <c:order val="4"/>
          <c:tx>
            <c:strRef>
              <c:f>'Sheet2 (2)'!$B$7</c:f>
              <c:strCache>
                <c:ptCount val="1"/>
                <c:pt idx="0">
                  <c:v>Tail Up</c:v>
                </c:pt>
              </c:strCache>
            </c:strRef>
          </c:tx>
          <c:spPr>
            <a:solidFill>
              <a:schemeClr val="accent3">
                <a:tint val="7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(2)'!$C$7:$J$7</c:f>
              <c:numCache>
                <c:formatCode>General</c:formatCode>
                <c:ptCount val="8"/>
                <c:pt idx="1">
                  <c:v>0.15219451000000001</c:v>
                </c:pt>
                <c:pt idx="3">
                  <c:v>0.1689289366</c:v>
                </c:pt>
                <c:pt idx="5">
                  <c:v>0.23446692299999999</c:v>
                </c:pt>
                <c:pt idx="7" formatCode="0.00E+00">
                  <c:v>0.15059230000000001</c:v>
                </c:pt>
              </c:numCache>
            </c:numRef>
          </c:val>
          <c:extLst>
            <c:ext xmlns:c16="http://schemas.microsoft.com/office/drawing/2014/chart" uri="{C3380CC4-5D6E-409C-BE32-E72D297353CC}">
              <c16:uniqueId val="{00000004-79A2-4157-A4B9-2E3814E8451D}"/>
            </c:ext>
          </c:extLst>
        </c:ser>
        <c:ser>
          <c:idx val="5"/>
          <c:order val="5"/>
          <c:tx>
            <c:strRef>
              <c:f>'Sheet2 (2)'!$B$8</c:f>
              <c:strCache>
                <c:ptCount val="1"/>
                <c:pt idx="0">
                  <c:v>Tail Down</c:v>
                </c:pt>
              </c:strCache>
            </c:strRef>
          </c:tx>
          <c:spPr>
            <a:solidFill>
              <a:schemeClr val="accent3">
                <a:tint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(2)'!$C$8:$J$8</c:f>
              <c:numCache>
                <c:formatCode>General</c:formatCode>
                <c:ptCount val="8"/>
                <c:pt idx="1">
                  <c:v>6.5610539999999995E-2</c:v>
                </c:pt>
                <c:pt idx="3">
                  <c:v>1.80591958E-2</c:v>
                </c:pt>
                <c:pt idx="5">
                  <c:v>7.2207449999999998E-3</c:v>
                </c:pt>
                <c:pt idx="7" formatCode="0.00E+00">
                  <c:v>3.2856940000000003E-5</c:v>
                </c:pt>
              </c:numCache>
            </c:numRef>
          </c:val>
          <c:extLst>
            <c:ext xmlns:c16="http://schemas.microsoft.com/office/drawing/2014/chart" uri="{C3380CC4-5D6E-409C-BE32-E72D297353CC}">
              <c16:uniqueId val="{00000005-79A2-4157-A4B9-2E3814E8451D}"/>
            </c:ext>
          </c:extLst>
        </c:ser>
        <c:dLbls>
          <c:showLegendKey val="0"/>
          <c:showVal val="0"/>
          <c:showCatName val="0"/>
          <c:showSerName val="0"/>
          <c:showPercent val="0"/>
          <c:showBubbleSize val="0"/>
        </c:dLbls>
        <c:gapWidth val="57"/>
        <c:overlap val="100"/>
        <c:axId val="515606400"/>
        <c:axId val="515610992"/>
      </c:barChart>
      <c:catAx>
        <c:axId val="515606400"/>
        <c:scaling>
          <c:orientation val="minMax"/>
        </c:scaling>
        <c:delete val="0"/>
        <c:axPos val="b"/>
        <c:numFmt formatCode="General" sourceLinked="1"/>
        <c:majorTickMark val="none"/>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10992"/>
        <c:crosses val="autoZero"/>
        <c:auto val="1"/>
        <c:lblAlgn val="ctr"/>
        <c:lblOffset val="100"/>
        <c:noMultiLvlLbl val="0"/>
      </c:catAx>
      <c:valAx>
        <c:axId val="515610992"/>
        <c:scaling>
          <c:orientation val="minMax"/>
          <c:max val="1"/>
        </c:scaling>
        <c:delete val="0"/>
        <c:axPos val="l"/>
        <c:numFmt formatCode="#,##0.00" sourceLinked="0"/>
        <c:majorTickMark val="out"/>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06400"/>
        <c:crosses val="autoZero"/>
        <c:crossBetween val="between"/>
        <c:majorUnit val="0.25"/>
      </c:valAx>
      <c:spPr>
        <a:noFill/>
        <a:ln>
          <a:noFill/>
        </a:ln>
        <a:effectLst/>
      </c:spPr>
    </c:plotArea>
    <c:legend>
      <c:legendPos val="b"/>
      <c:layout>
        <c:manualLayout>
          <c:xMode val="edge"/>
          <c:yMode val="edge"/>
          <c:x val="0.75800086900482522"/>
          <c:y val="0.28247832248902749"/>
          <c:w val="0.14937190962053679"/>
          <c:h val="0.394355783652043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6.5455763806906472E-2"/>
          <c:y val="0.11433047431571054"/>
          <c:w val="0.69226121151845932"/>
          <c:h val="0.654904386951631"/>
        </c:manualLayout>
      </c:layout>
      <c:barChart>
        <c:barDir val="col"/>
        <c:grouping val="stacked"/>
        <c:varyColors val="0"/>
        <c:ser>
          <c:idx val="0"/>
          <c:order val="0"/>
          <c:tx>
            <c:strRef>
              <c:f>'Sheet2 (2)'!$B$3</c:f>
              <c:strCache>
                <c:ptCount val="1"/>
                <c:pt idx="0">
                  <c:v>Residual</c:v>
                </c:pt>
              </c:strCache>
            </c:strRef>
          </c:tx>
          <c:spPr>
            <a:solidFill>
              <a:schemeClr val="tx1"/>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(2)'!$C$3:$J$3</c:f>
              <c:numCache>
                <c:formatCode>General</c:formatCode>
                <c:ptCount val="8"/>
                <c:pt idx="0">
                  <c:v>0.36136740000000001</c:v>
                </c:pt>
                <c:pt idx="1">
                  <c:v>0.31240405999999998</c:v>
                </c:pt>
                <c:pt idx="2">
                  <c:v>0.31119079999999999</c:v>
                </c:pt>
                <c:pt idx="3">
                  <c:v>0.14348866969999999</c:v>
                </c:pt>
                <c:pt idx="4">
                  <c:v>0.38519300000000001</c:v>
                </c:pt>
                <c:pt idx="5">
                  <c:v>0.361318321</c:v>
                </c:pt>
                <c:pt idx="6">
                  <c:v>0.28792230000000002</c:v>
                </c:pt>
                <c:pt idx="7" formatCode="0.00E+00">
                  <c:v>0.29049979999999997</c:v>
                </c:pt>
              </c:numCache>
            </c:numRef>
          </c:val>
          <c:extLst>
            <c:ext xmlns:c16="http://schemas.microsoft.com/office/drawing/2014/chart" uri="{C3380CC4-5D6E-409C-BE32-E72D297353CC}">
              <c16:uniqueId val="{00000000-79A2-4157-A4B9-2E3814E8451D}"/>
            </c:ext>
          </c:extLst>
        </c:ser>
        <c:ser>
          <c:idx val="1"/>
          <c:order val="1"/>
          <c:tx>
            <c:strRef>
              <c:f>'Sheet2 (2)'!$B$4</c:f>
              <c:strCache>
                <c:ptCount val="1"/>
                <c:pt idx="0">
                  <c:v>Covariates</c:v>
                </c:pt>
              </c:strCache>
            </c:strRef>
          </c:tx>
          <c:spPr>
            <a:solidFill>
              <a:schemeClr val="bg1">
                <a:lumMod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(2)'!$C$4:$J$4</c:f>
              <c:numCache>
                <c:formatCode>General</c:formatCode>
                <c:ptCount val="8"/>
                <c:pt idx="0">
                  <c:v>0.2831651</c:v>
                </c:pt>
                <c:pt idx="1">
                  <c:v>0.27523513999999999</c:v>
                </c:pt>
                <c:pt idx="2">
                  <c:v>0.3565875</c:v>
                </c:pt>
                <c:pt idx="3">
                  <c:v>0.33758886230000001</c:v>
                </c:pt>
                <c:pt idx="4">
                  <c:v>0.15285319999999999</c:v>
                </c:pt>
                <c:pt idx="5">
                  <c:v>0.12746170500000001</c:v>
                </c:pt>
                <c:pt idx="6">
                  <c:v>0.28085640000000001</c:v>
                </c:pt>
                <c:pt idx="7" formatCode="0.00E+00">
                  <c:v>0.24652750000000001</c:v>
                </c:pt>
              </c:numCache>
            </c:numRef>
          </c:val>
          <c:extLst>
            <c:ext xmlns:c16="http://schemas.microsoft.com/office/drawing/2014/chart" uri="{C3380CC4-5D6E-409C-BE32-E72D297353CC}">
              <c16:uniqueId val="{00000001-79A2-4157-A4B9-2E3814E8451D}"/>
            </c:ext>
          </c:extLst>
        </c:ser>
        <c:ser>
          <c:idx val="2"/>
          <c:order val="2"/>
          <c:tx>
            <c:strRef>
              <c:f>'Sheet2 (2)'!$B$5</c:f>
              <c:strCache>
                <c:ptCount val="1"/>
                <c:pt idx="0">
                  <c:v>Location </c:v>
                </c:pt>
              </c:strCache>
            </c:strRef>
          </c:tx>
          <c:spPr>
            <a:solidFill>
              <a:schemeClr val="accent1">
                <a:lumMod val="40000"/>
                <a:lumOff val="6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(2)'!$C$5:$J$5</c:f>
              <c:numCache>
                <c:formatCode>General</c:formatCode>
                <c:ptCount val="8"/>
                <c:pt idx="0">
                  <c:v>0.35546739999999999</c:v>
                </c:pt>
                <c:pt idx="1">
                  <c:v>2.709085E-2</c:v>
                </c:pt>
                <c:pt idx="2">
                  <c:v>0.33222170000000001</c:v>
                </c:pt>
                <c:pt idx="3">
                  <c:v>5.1621849999999999E-4</c:v>
                </c:pt>
                <c:pt idx="4">
                  <c:v>0.46195380000000003</c:v>
                </c:pt>
                <c:pt idx="5">
                  <c:v>7.9452596E-2</c:v>
                </c:pt>
                <c:pt idx="6">
                  <c:v>0.43122120000000003</c:v>
                </c:pt>
                <c:pt idx="7" formatCode="0.00E+00">
                  <c:v>4.2875190000000001E-3</c:v>
                </c:pt>
              </c:numCache>
            </c:numRef>
          </c:val>
          <c:extLst>
            <c:ext xmlns:c16="http://schemas.microsoft.com/office/drawing/2014/chart" uri="{C3380CC4-5D6E-409C-BE32-E72D297353CC}">
              <c16:uniqueId val="{00000002-79A2-4157-A4B9-2E3814E8451D}"/>
            </c:ext>
          </c:extLst>
        </c:ser>
        <c:ser>
          <c:idx val="3"/>
          <c:order val="3"/>
          <c:tx>
            <c:strRef>
              <c:f>'Sheet2 (2)'!$B$6</c:f>
              <c:strCache>
                <c:ptCount val="1"/>
                <c:pt idx="0">
                  <c:v>Euclidean</c:v>
                </c:pt>
              </c:strCache>
            </c:strRef>
          </c:tx>
          <c:spPr>
            <a:solidFill>
              <a:schemeClr val="accent3">
                <a:tint val="9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(2)'!$C$6:$J$6</c:f>
              <c:numCache>
                <c:formatCode>General</c:formatCode>
                <c:ptCount val="8"/>
                <c:pt idx="1">
                  <c:v>0.1674649</c:v>
                </c:pt>
                <c:pt idx="3">
                  <c:v>0.33141811710000002</c:v>
                </c:pt>
                <c:pt idx="5">
                  <c:v>0.19007971000000001</c:v>
                </c:pt>
                <c:pt idx="7" formatCode="0.00E+00">
                  <c:v>0.30806</c:v>
                </c:pt>
              </c:numCache>
            </c:numRef>
          </c:val>
          <c:extLst>
            <c:ext xmlns:c16="http://schemas.microsoft.com/office/drawing/2014/chart" uri="{C3380CC4-5D6E-409C-BE32-E72D297353CC}">
              <c16:uniqueId val="{00000003-79A2-4157-A4B9-2E3814E8451D}"/>
            </c:ext>
          </c:extLst>
        </c:ser>
        <c:ser>
          <c:idx val="4"/>
          <c:order val="4"/>
          <c:tx>
            <c:strRef>
              <c:f>'Sheet2 (2)'!$B$7</c:f>
              <c:strCache>
                <c:ptCount val="1"/>
                <c:pt idx="0">
                  <c:v>Tail Up</c:v>
                </c:pt>
              </c:strCache>
            </c:strRef>
          </c:tx>
          <c:spPr>
            <a:solidFill>
              <a:schemeClr val="accent3">
                <a:tint val="7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(2)'!$C$7:$J$7</c:f>
              <c:numCache>
                <c:formatCode>General</c:formatCode>
                <c:ptCount val="8"/>
                <c:pt idx="1">
                  <c:v>0.15219451000000001</c:v>
                </c:pt>
                <c:pt idx="3">
                  <c:v>0.1689289366</c:v>
                </c:pt>
                <c:pt idx="5">
                  <c:v>0.23446692299999999</c:v>
                </c:pt>
                <c:pt idx="7" formatCode="0.00E+00">
                  <c:v>0.15059230000000001</c:v>
                </c:pt>
              </c:numCache>
            </c:numRef>
          </c:val>
          <c:extLst>
            <c:ext xmlns:c16="http://schemas.microsoft.com/office/drawing/2014/chart" uri="{C3380CC4-5D6E-409C-BE32-E72D297353CC}">
              <c16:uniqueId val="{00000004-79A2-4157-A4B9-2E3814E8451D}"/>
            </c:ext>
          </c:extLst>
        </c:ser>
        <c:ser>
          <c:idx val="5"/>
          <c:order val="5"/>
          <c:tx>
            <c:strRef>
              <c:f>'Sheet2 (2)'!$B$8</c:f>
              <c:strCache>
                <c:ptCount val="1"/>
                <c:pt idx="0">
                  <c:v>Tail Down</c:v>
                </c:pt>
              </c:strCache>
            </c:strRef>
          </c:tx>
          <c:spPr>
            <a:solidFill>
              <a:schemeClr val="accent3">
                <a:tint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(2)'!$C$8:$J$8</c:f>
              <c:numCache>
                <c:formatCode>General</c:formatCode>
                <c:ptCount val="8"/>
                <c:pt idx="1">
                  <c:v>6.5610539999999995E-2</c:v>
                </c:pt>
                <c:pt idx="3">
                  <c:v>1.80591958E-2</c:v>
                </c:pt>
                <c:pt idx="5">
                  <c:v>7.2207449999999998E-3</c:v>
                </c:pt>
                <c:pt idx="7" formatCode="0.00E+00">
                  <c:v>3.2856940000000003E-5</c:v>
                </c:pt>
              </c:numCache>
            </c:numRef>
          </c:val>
          <c:extLst>
            <c:ext xmlns:c16="http://schemas.microsoft.com/office/drawing/2014/chart" uri="{C3380CC4-5D6E-409C-BE32-E72D297353CC}">
              <c16:uniqueId val="{00000005-79A2-4157-A4B9-2E3814E8451D}"/>
            </c:ext>
          </c:extLst>
        </c:ser>
        <c:dLbls>
          <c:showLegendKey val="0"/>
          <c:showVal val="0"/>
          <c:showCatName val="0"/>
          <c:showSerName val="0"/>
          <c:showPercent val="0"/>
          <c:showBubbleSize val="0"/>
        </c:dLbls>
        <c:gapWidth val="57"/>
        <c:overlap val="100"/>
        <c:axId val="515606400"/>
        <c:axId val="515610992"/>
      </c:barChart>
      <c:catAx>
        <c:axId val="515606400"/>
        <c:scaling>
          <c:orientation val="minMax"/>
        </c:scaling>
        <c:delete val="0"/>
        <c:axPos val="b"/>
        <c:numFmt formatCode="General" sourceLinked="1"/>
        <c:majorTickMark val="none"/>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10992"/>
        <c:crosses val="autoZero"/>
        <c:auto val="1"/>
        <c:lblAlgn val="ctr"/>
        <c:lblOffset val="100"/>
        <c:noMultiLvlLbl val="0"/>
      </c:catAx>
      <c:valAx>
        <c:axId val="515610992"/>
        <c:scaling>
          <c:orientation val="minMax"/>
          <c:max val="1"/>
        </c:scaling>
        <c:delete val="0"/>
        <c:axPos val="l"/>
        <c:numFmt formatCode="#,##0.00" sourceLinked="0"/>
        <c:majorTickMark val="out"/>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06400"/>
        <c:crosses val="autoZero"/>
        <c:crossBetween val="between"/>
        <c:majorUnit val="0.25"/>
      </c:valAx>
      <c:spPr>
        <a:noFill/>
        <a:ln>
          <a:noFill/>
        </a:ln>
        <a:effectLst/>
      </c:spPr>
    </c:plotArea>
    <c:legend>
      <c:legendPos val="b"/>
      <c:layout>
        <c:manualLayout>
          <c:xMode val="edge"/>
          <c:yMode val="edge"/>
          <c:x val="0.75800086900482522"/>
          <c:y val="0.28247832248902749"/>
          <c:w val="0.14937190962053679"/>
          <c:h val="0.394355783652043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6.5455763806906472E-2"/>
          <c:y val="0.11433047431571054"/>
          <c:w val="0.69226121151845932"/>
          <c:h val="0.654904386951631"/>
        </c:manualLayout>
      </c:layout>
      <c:barChart>
        <c:barDir val="col"/>
        <c:grouping val="stacked"/>
        <c:varyColors val="0"/>
        <c:ser>
          <c:idx val="0"/>
          <c:order val="0"/>
          <c:tx>
            <c:strRef>
              <c:f>'Sheet2 (2)'!$B$3</c:f>
              <c:strCache>
                <c:ptCount val="1"/>
                <c:pt idx="0">
                  <c:v>Residual</c:v>
                </c:pt>
              </c:strCache>
            </c:strRef>
          </c:tx>
          <c:spPr>
            <a:solidFill>
              <a:schemeClr val="tx1"/>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(2)'!$C$3:$J$3</c:f>
              <c:numCache>
                <c:formatCode>General</c:formatCode>
                <c:ptCount val="8"/>
                <c:pt idx="0">
                  <c:v>0.36136740000000001</c:v>
                </c:pt>
                <c:pt idx="1">
                  <c:v>0.31240405999999998</c:v>
                </c:pt>
                <c:pt idx="2">
                  <c:v>0.31119079999999999</c:v>
                </c:pt>
                <c:pt idx="3">
                  <c:v>0.14348866969999999</c:v>
                </c:pt>
                <c:pt idx="4">
                  <c:v>0.38519300000000001</c:v>
                </c:pt>
                <c:pt idx="5">
                  <c:v>0.361318321</c:v>
                </c:pt>
                <c:pt idx="6">
                  <c:v>0.28792230000000002</c:v>
                </c:pt>
                <c:pt idx="7" formatCode="0.00E+00">
                  <c:v>0.29049979999999997</c:v>
                </c:pt>
              </c:numCache>
            </c:numRef>
          </c:val>
          <c:extLst>
            <c:ext xmlns:c16="http://schemas.microsoft.com/office/drawing/2014/chart" uri="{C3380CC4-5D6E-409C-BE32-E72D297353CC}">
              <c16:uniqueId val="{00000000-79A2-4157-A4B9-2E3814E8451D}"/>
            </c:ext>
          </c:extLst>
        </c:ser>
        <c:ser>
          <c:idx val="1"/>
          <c:order val="1"/>
          <c:tx>
            <c:strRef>
              <c:f>'Sheet2 (2)'!$B$4</c:f>
              <c:strCache>
                <c:ptCount val="1"/>
                <c:pt idx="0">
                  <c:v>Covariates</c:v>
                </c:pt>
              </c:strCache>
            </c:strRef>
          </c:tx>
          <c:spPr>
            <a:solidFill>
              <a:schemeClr val="bg1">
                <a:lumMod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(2)'!$C$4:$J$4</c:f>
              <c:numCache>
                <c:formatCode>General</c:formatCode>
                <c:ptCount val="8"/>
                <c:pt idx="0">
                  <c:v>0.2831651</c:v>
                </c:pt>
                <c:pt idx="1">
                  <c:v>0.27523513999999999</c:v>
                </c:pt>
                <c:pt idx="2">
                  <c:v>0.3565875</c:v>
                </c:pt>
                <c:pt idx="3">
                  <c:v>0.33758886230000001</c:v>
                </c:pt>
                <c:pt idx="4">
                  <c:v>0.15285319999999999</c:v>
                </c:pt>
                <c:pt idx="5">
                  <c:v>0.12746170500000001</c:v>
                </c:pt>
                <c:pt idx="6">
                  <c:v>0.28085640000000001</c:v>
                </c:pt>
                <c:pt idx="7" formatCode="0.00E+00">
                  <c:v>0.24652750000000001</c:v>
                </c:pt>
              </c:numCache>
            </c:numRef>
          </c:val>
          <c:extLst>
            <c:ext xmlns:c16="http://schemas.microsoft.com/office/drawing/2014/chart" uri="{C3380CC4-5D6E-409C-BE32-E72D297353CC}">
              <c16:uniqueId val="{00000001-79A2-4157-A4B9-2E3814E8451D}"/>
            </c:ext>
          </c:extLst>
        </c:ser>
        <c:ser>
          <c:idx val="2"/>
          <c:order val="2"/>
          <c:tx>
            <c:strRef>
              <c:f>'Sheet2 (2)'!$B$5</c:f>
              <c:strCache>
                <c:ptCount val="1"/>
                <c:pt idx="0">
                  <c:v>Location </c:v>
                </c:pt>
              </c:strCache>
            </c:strRef>
          </c:tx>
          <c:spPr>
            <a:solidFill>
              <a:schemeClr val="accent1">
                <a:lumMod val="40000"/>
                <a:lumOff val="6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(2)'!$C$5:$J$5</c:f>
              <c:numCache>
                <c:formatCode>General</c:formatCode>
                <c:ptCount val="8"/>
                <c:pt idx="0">
                  <c:v>0.35546739999999999</c:v>
                </c:pt>
                <c:pt idx="1">
                  <c:v>2.709085E-2</c:v>
                </c:pt>
                <c:pt idx="2">
                  <c:v>0.33222170000000001</c:v>
                </c:pt>
                <c:pt idx="3">
                  <c:v>5.1621849999999999E-4</c:v>
                </c:pt>
                <c:pt idx="4">
                  <c:v>0.46195380000000003</c:v>
                </c:pt>
                <c:pt idx="5">
                  <c:v>7.9452596E-2</c:v>
                </c:pt>
                <c:pt idx="6">
                  <c:v>0.43122120000000003</c:v>
                </c:pt>
                <c:pt idx="7" formatCode="0.00E+00">
                  <c:v>4.2875190000000001E-3</c:v>
                </c:pt>
              </c:numCache>
            </c:numRef>
          </c:val>
          <c:extLst>
            <c:ext xmlns:c16="http://schemas.microsoft.com/office/drawing/2014/chart" uri="{C3380CC4-5D6E-409C-BE32-E72D297353CC}">
              <c16:uniqueId val="{00000002-79A2-4157-A4B9-2E3814E8451D}"/>
            </c:ext>
          </c:extLst>
        </c:ser>
        <c:ser>
          <c:idx val="3"/>
          <c:order val="3"/>
          <c:tx>
            <c:strRef>
              <c:f>'Sheet2 (2)'!$B$6</c:f>
              <c:strCache>
                <c:ptCount val="1"/>
                <c:pt idx="0">
                  <c:v>Euclidean</c:v>
                </c:pt>
              </c:strCache>
            </c:strRef>
          </c:tx>
          <c:spPr>
            <a:solidFill>
              <a:schemeClr val="accent3">
                <a:tint val="9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(2)'!$C$6:$J$6</c:f>
              <c:numCache>
                <c:formatCode>General</c:formatCode>
                <c:ptCount val="8"/>
                <c:pt idx="1">
                  <c:v>0.1674649</c:v>
                </c:pt>
                <c:pt idx="3">
                  <c:v>0.33141811710000002</c:v>
                </c:pt>
                <c:pt idx="5">
                  <c:v>0.19007971000000001</c:v>
                </c:pt>
                <c:pt idx="7" formatCode="0.00E+00">
                  <c:v>0.30806</c:v>
                </c:pt>
              </c:numCache>
            </c:numRef>
          </c:val>
          <c:extLst>
            <c:ext xmlns:c16="http://schemas.microsoft.com/office/drawing/2014/chart" uri="{C3380CC4-5D6E-409C-BE32-E72D297353CC}">
              <c16:uniqueId val="{00000003-79A2-4157-A4B9-2E3814E8451D}"/>
            </c:ext>
          </c:extLst>
        </c:ser>
        <c:ser>
          <c:idx val="4"/>
          <c:order val="4"/>
          <c:tx>
            <c:strRef>
              <c:f>'Sheet2 (2)'!$B$7</c:f>
              <c:strCache>
                <c:ptCount val="1"/>
                <c:pt idx="0">
                  <c:v>Tail Up</c:v>
                </c:pt>
              </c:strCache>
            </c:strRef>
          </c:tx>
          <c:spPr>
            <a:solidFill>
              <a:schemeClr val="accent3">
                <a:tint val="7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(2)'!$C$7:$J$7</c:f>
              <c:numCache>
                <c:formatCode>General</c:formatCode>
                <c:ptCount val="8"/>
                <c:pt idx="1">
                  <c:v>0.15219451000000001</c:v>
                </c:pt>
                <c:pt idx="3">
                  <c:v>0.1689289366</c:v>
                </c:pt>
                <c:pt idx="5">
                  <c:v>0.23446692299999999</c:v>
                </c:pt>
                <c:pt idx="7" formatCode="0.00E+00">
                  <c:v>0.15059230000000001</c:v>
                </c:pt>
              </c:numCache>
            </c:numRef>
          </c:val>
          <c:extLst>
            <c:ext xmlns:c16="http://schemas.microsoft.com/office/drawing/2014/chart" uri="{C3380CC4-5D6E-409C-BE32-E72D297353CC}">
              <c16:uniqueId val="{00000004-79A2-4157-A4B9-2E3814E8451D}"/>
            </c:ext>
          </c:extLst>
        </c:ser>
        <c:ser>
          <c:idx val="5"/>
          <c:order val="5"/>
          <c:tx>
            <c:strRef>
              <c:f>'Sheet2 (2)'!$B$8</c:f>
              <c:strCache>
                <c:ptCount val="1"/>
                <c:pt idx="0">
                  <c:v>Tail Down</c:v>
                </c:pt>
              </c:strCache>
            </c:strRef>
          </c:tx>
          <c:spPr>
            <a:solidFill>
              <a:schemeClr val="accent3">
                <a:tint val="50000"/>
              </a:schemeClr>
            </a:solidFill>
            <a:ln>
              <a:noFill/>
            </a:ln>
            <a:effectLst/>
          </c:spPr>
          <c:invertIfNegative val="0"/>
          <c:cat>
            <c:multiLvlStrRef>
              <c:f>'Sheet2 (2)'!$C$1:$J$2</c:f>
              <c:multiLvlStrCache>
                <c:ptCount val="8"/>
                <c:lvl>
                  <c:pt idx="0">
                    <c:v>Non-spatial</c:v>
                  </c:pt>
                  <c:pt idx="1">
                    <c:v>Spatial</c:v>
                  </c:pt>
                  <c:pt idx="2">
                    <c:v>Non-spatial</c:v>
                  </c:pt>
                  <c:pt idx="3">
                    <c:v>Spatial</c:v>
                  </c:pt>
                  <c:pt idx="4">
                    <c:v>Non-spatial</c:v>
                  </c:pt>
                  <c:pt idx="5">
                    <c:v>Spatial</c:v>
                  </c:pt>
                  <c:pt idx="6">
                    <c:v>Non-spatial</c:v>
                  </c:pt>
                  <c:pt idx="7">
                    <c:v>Spatial</c:v>
                  </c:pt>
                </c:lvl>
                <c:lvl>
                  <c:pt idx="0">
                    <c:v>General</c:v>
                  </c:pt>
                  <c:pt idx="2">
                    <c:v>Spring</c:v>
                  </c:pt>
                  <c:pt idx="4">
                    <c:v>Summer</c:v>
                  </c:pt>
                  <c:pt idx="6">
                    <c:v>Fall</c:v>
                  </c:pt>
                </c:lvl>
              </c:multiLvlStrCache>
            </c:multiLvlStrRef>
          </c:cat>
          <c:val>
            <c:numRef>
              <c:f>'Sheet2 (2)'!$C$8:$J$8</c:f>
              <c:numCache>
                <c:formatCode>General</c:formatCode>
                <c:ptCount val="8"/>
                <c:pt idx="1">
                  <c:v>6.5610539999999995E-2</c:v>
                </c:pt>
                <c:pt idx="3">
                  <c:v>1.80591958E-2</c:v>
                </c:pt>
                <c:pt idx="5">
                  <c:v>7.2207449999999998E-3</c:v>
                </c:pt>
                <c:pt idx="7" formatCode="0.00E+00">
                  <c:v>3.2856940000000003E-5</c:v>
                </c:pt>
              </c:numCache>
            </c:numRef>
          </c:val>
          <c:extLst>
            <c:ext xmlns:c16="http://schemas.microsoft.com/office/drawing/2014/chart" uri="{C3380CC4-5D6E-409C-BE32-E72D297353CC}">
              <c16:uniqueId val="{00000005-79A2-4157-A4B9-2E3814E8451D}"/>
            </c:ext>
          </c:extLst>
        </c:ser>
        <c:dLbls>
          <c:showLegendKey val="0"/>
          <c:showVal val="0"/>
          <c:showCatName val="0"/>
          <c:showSerName val="0"/>
          <c:showPercent val="0"/>
          <c:showBubbleSize val="0"/>
        </c:dLbls>
        <c:gapWidth val="57"/>
        <c:overlap val="100"/>
        <c:axId val="515606400"/>
        <c:axId val="515610992"/>
      </c:barChart>
      <c:catAx>
        <c:axId val="515606400"/>
        <c:scaling>
          <c:orientation val="minMax"/>
        </c:scaling>
        <c:delete val="0"/>
        <c:axPos val="b"/>
        <c:numFmt formatCode="General" sourceLinked="1"/>
        <c:majorTickMark val="none"/>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10992"/>
        <c:crosses val="autoZero"/>
        <c:auto val="1"/>
        <c:lblAlgn val="ctr"/>
        <c:lblOffset val="100"/>
        <c:noMultiLvlLbl val="0"/>
      </c:catAx>
      <c:valAx>
        <c:axId val="515610992"/>
        <c:scaling>
          <c:orientation val="minMax"/>
          <c:max val="1"/>
        </c:scaling>
        <c:delete val="0"/>
        <c:axPos val="l"/>
        <c:numFmt formatCode="#,##0.00" sourceLinked="0"/>
        <c:majorTickMark val="out"/>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5606400"/>
        <c:crosses val="autoZero"/>
        <c:crossBetween val="between"/>
        <c:majorUnit val="0.25"/>
      </c:valAx>
      <c:spPr>
        <a:noFill/>
        <a:ln>
          <a:noFill/>
        </a:ln>
        <a:effectLst/>
      </c:spPr>
    </c:plotArea>
    <c:legend>
      <c:legendPos val="b"/>
      <c:layout>
        <c:manualLayout>
          <c:xMode val="edge"/>
          <c:yMode val="edge"/>
          <c:x val="0.75800086900482522"/>
          <c:y val="0.28247832248902749"/>
          <c:w val="0.14937190962053679"/>
          <c:h val="0.394355783652043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en-US" sz="2400" b="1" dirty="0"/>
              <a:t>Variance</a:t>
            </a:r>
            <a:r>
              <a:rPr lang="en-US" sz="2400" b="1" baseline="0" dirty="0"/>
              <a:t> Components</a:t>
            </a:r>
            <a:endParaRPr lang="en-US" sz="2400" b="1" dirty="0"/>
          </a:p>
        </c:rich>
      </c:tx>
      <c:layout>
        <c:manualLayout>
          <c:xMode val="edge"/>
          <c:yMode val="edge"/>
          <c:x val="0.31162130952192912"/>
          <c:y val="9.1342657956269158E-3"/>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Comparison!$K$11</c:f>
              <c:strCache>
                <c:ptCount val="1"/>
                <c:pt idx="0">
                  <c:v>Nugget</c:v>
                </c:pt>
              </c:strCache>
            </c:strRef>
          </c:tx>
          <c:spPr>
            <a:solidFill>
              <a:schemeClr val="tx1"/>
            </a:solidFill>
            <a:ln>
              <a:noFill/>
            </a:ln>
            <a:effectLst/>
          </c:spPr>
          <c:invertIfNegative val="0"/>
          <c:cat>
            <c:strRef>
              <c:f>Comparison!$J$12:$J$19</c:f>
              <c:strCache>
                <c:ptCount val="8"/>
                <c:pt idx="0">
                  <c:v>Non-Spatial</c:v>
                </c:pt>
                <c:pt idx="1">
                  <c:v>General</c:v>
                </c:pt>
                <c:pt idx="2">
                  <c:v>Summer-NS</c:v>
                </c:pt>
                <c:pt idx="3">
                  <c:v>Summer</c:v>
                </c:pt>
                <c:pt idx="4">
                  <c:v>Spring-NS</c:v>
                </c:pt>
                <c:pt idx="5">
                  <c:v>Spring</c:v>
                </c:pt>
                <c:pt idx="6">
                  <c:v>Fall-NS</c:v>
                </c:pt>
                <c:pt idx="7">
                  <c:v>Fall</c:v>
                </c:pt>
              </c:strCache>
            </c:strRef>
          </c:cat>
          <c:val>
            <c:numRef>
              <c:f>Comparison!$K$12:$K$19</c:f>
              <c:numCache>
                <c:formatCode>General</c:formatCode>
                <c:ptCount val="8"/>
                <c:pt idx="0">
                  <c:v>0.17599999999999999</c:v>
                </c:pt>
                <c:pt idx="1">
                  <c:v>0.1757</c:v>
                </c:pt>
                <c:pt idx="2">
                  <c:v>0.156</c:v>
                </c:pt>
                <c:pt idx="3">
                  <c:v>0.15698999999999999</c:v>
                </c:pt>
                <c:pt idx="4">
                  <c:v>0.14699999999999999</c:v>
                </c:pt>
                <c:pt idx="5">
                  <c:v>0.14440800000000001</c:v>
                </c:pt>
                <c:pt idx="6">
                  <c:v>0.13</c:v>
                </c:pt>
                <c:pt idx="7">
                  <c:v>0.1316399</c:v>
                </c:pt>
              </c:numCache>
            </c:numRef>
          </c:val>
          <c:extLst>
            <c:ext xmlns:c16="http://schemas.microsoft.com/office/drawing/2014/chart" uri="{C3380CC4-5D6E-409C-BE32-E72D297353CC}">
              <c16:uniqueId val="{00000000-EC89-446B-A82E-F43E94D299B1}"/>
            </c:ext>
          </c:extLst>
        </c:ser>
        <c:ser>
          <c:idx val="1"/>
          <c:order val="1"/>
          <c:tx>
            <c:strRef>
              <c:f>Comparison!$L$11</c:f>
              <c:strCache>
                <c:ptCount val="1"/>
                <c:pt idx="0">
                  <c:v>Location</c:v>
                </c:pt>
              </c:strCache>
            </c:strRef>
          </c:tx>
          <c:spPr>
            <a:solidFill>
              <a:schemeClr val="bg1">
                <a:lumMod val="95000"/>
              </a:schemeClr>
            </a:solidFill>
            <a:ln>
              <a:noFill/>
            </a:ln>
            <a:effectLst/>
          </c:spPr>
          <c:invertIfNegative val="0"/>
          <c:cat>
            <c:strRef>
              <c:f>Comparison!$J$12:$J$19</c:f>
              <c:strCache>
                <c:ptCount val="8"/>
                <c:pt idx="0">
                  <c:v>Non-Spatial</c:v>
                </c:pt>
                <c:pt idx="1">
                  <c:v>General</c:v>
                </c:pt>
                <c:pt idx="2">
                  <c:v>Summer-NS</c:v>
                </c:pt>
                <c:pt idx="3">
                  <c:v>Summer</c:v>
                </c:pt>
                <c:pt idx="4">
                  <c:v>Spring-NS</c:v>
                </c:pt>
                <c:pt idx="5">
                  <c:v>Spring</c:v>
                </c:pt>
                <c:pt idx="6">
                  <c:v>Fall-NS</c:v>
                </c:pt>
                <c:pt idx="7">
                  <c:v>Fall</c:v>
                </c:pt>
              </c:strCache>
            </c:strRef>
          </c:cat>
          <c:val>
            <c:numRef>
              <c:f>Comparison!$L$12:$L$19</c:f>
              <c:numCache>
                <c:formatCode>General</c:formatCode>
                <c:ptCount val="8"/>
                <c:pt idx="0">
                  <c:v>0.17299999999999999</c:v>
                </c:pt>
                <c:pt idx="1">
                  <c:v>1.52E-2</c:v>
                </c:pt>
                <c:pt idx="2">
                  <c:v>0.187</c:v>
                </c:pt>
                <c:pt idx="3">
                  <c:v>3.4520000000000002E-2</c:v>
                </c:pt>
                <c:pt idx="4">
                  <c:v>0.157</c:v>
                </c:pt>
                <c:pt idx="5">
                  <c:v>5.1999999999999995E-4</c:v>
                </c:pt>
                <c:pt idx="6">
                  <c:v>0.19500000000000001</c:v>
                </c:pt>
                <c:pt idx="7">
                  <c:v>1.9429E-3</c:v>
                </c:pt>
              </c:numCache>
            </c:numRef>
          </c:val>
          <c:extLst>
            <c:ext xmlns:c16="http://schemas.microsoft.com/office/drawing/2014/chart" uri="{C3380CC4-5D6E-409C-BE32-E72D297353CC}">
              <c16:uniqueId val="{00000001-EC89-446B-A82E-F43E94D299B1}"/>
            </c:ext>
          </c:extLst>
        </c:ser>
        <c:ser>
          <c:idx val="2"/>
          <c:order val="2"/>
          <c:tx>
            <c:strRef>
              <c:f>Comparison!$M$11</c:f>
              <c:strCache>
                <c:ptCount val="1"/>
                <c:pt idx="0">
                  <c:v>Tail Up</c:v>
                </c:pt>
              </c:strCache>
            </c:strRef>
          </c:tx>
          <c:spPr>
            <a:solidFill>
              <a:schemeClr val="bg1">
                <a:lumMod val="75000"/>
              </a:schemeClr>
            </a:solidFill>
            <a:ln>
              <a:noFill/>
            </a:ln>
            <a:effectLst/>
          </c:spPr>
          <c:invertIfNegative val="0"/>
          <c:cat>
            <c:strRef>
              <c:f>Comparison!$J$12:$J$19</c:f>
              <c:strCache>
                <c:ptCount val="8"/>
                <c:pt idx="0">
                  <c:v>Non-Spatial</c:v>
                </c:pt>
                <c:pt idx="1">
                  <c:v>General</c:v>
                </c:pt>
                <c:pt idx="2">
                  <c:v>Summer-NS</c:v>
                </c:pt>
                <c:pt idx="3">
                  <c:v>Summer</c:v>
                </c:pt>
                <c:pt idx="4">
                  <c:v>Spring-NS</c:v>
                </c:pt>
                <c:pt idx="5">
                  <c:v>Spring</c:v>
                </c:pt>
                <c:pt idx="6">
                  <c:v>Fall-NS</c:v>
                </c:pt>
                <c:pt idx="7">
                  <c:v>Fall</c:v>
                </c:pt>
              </c:strCache>
            </c:strRef>
          </c:cat>
          <c:val>
            <c:numRef>
              <c:f>Comparison!$M$12:$M$19</c:f>
              <c:numCache>
                <c:formatCode>General</c:formatCode>
                <c:ptCount val="8"/>
                <c:pt idx="1">
                  <c:v>8.5599999999999996E-2</c:v>
                </c:pt>
                <c:pt idx="3">
                  <c:v>0.10188</c:v>
                </c:pt>
                <c:pt idx="5">
                  <c:v>0.170012</c:v>
                </c:pt>
                <c:pt idx="7">
                  <c:v>6.8240899999999993E-2</c:v>
                </c:pt>
              </c:numCache>
            </c:numRef>
          </c:val>
          <c:extLst>
            <c:ext xmlns:c16="http://schemas.microsoft.com/office/drawing/2014/chart" uri="{C3380CC4-5D6E-409C-BE32-E72D297353CC}">
              <c16:uniqueId val="{00000002-EC89-446B-A82E-F43E94D299B1}"/>
            </c:ext>
          </c:extLst>
        </c:ser>
        <c:ser>
          <c:idx val="3"/>
          <c:order val="3"/>
          <c:tx>
            <c:strRef>
              <c:f>Comparison!$N$11</c:f>
              <c:strCache>
                <c:ptCount val="1"/>
                <c:pt idx="0">
                  <c:v>Tail Down</c:v>
                </c:pt>
              </c:strCache>
            </c:strRef>
          </c:tx>
          <c:spPr>
            <a:solidFill>
              <a:schemeClr val="bg1">
                <a:lumMod val="85000"/>
              </a:schemeClr>
            </a:solidFill>
            <a:ln>
              <a:noFill/>
            </a:ln>
            <a:effectLst/>
          </c:spPr>
          <c:invertIfNegative val="0"/>
          <c:cat>
            <c:strRef>
              <c:f>Comparison!$J$12:$J$19</c:f>
              <c:strCache>
                <c:ptCount val="8"/>
                <c:pt idx="0">
                  <c:v>Non-Spatial</c:v>
                </c:pt>
                <c:pt idx="1">
                  <c:v>General</c:v>
                </c:pt>
                <c:pt idx="2">
                  <c:v>Summer-NS</c:v>
                </c:pt>
                <c:pt idx="3">
                  <c:v>Summer</c:v>
                </c:pt>
                <c:pt idx="4">
                  <c:v>Spring-NS</c:v>
                </c:pt>
                <c:pt idx="5">
                  <c:v>Spring</c:v>
                </c:pt>
                <c:pt idx="6">
                  <c:v>Fall-NS</c:v>
                </c:pt>
                <c:pt idx="7">
                  <c:v>Fall</c:v>
                </c:pt>
              </c:strCache>
            </c:strRef>
          </c:cat>
          <c:val>
            <c:numRef>
              <c:f>Comparison!$N$12:$N$19</c:f>
              <c:numCache>
                <c:formatCode>General</c:formatCode>
                <c:ptCount val="8"/>
                <c:pt idx="1">
                  <c:v>3.6900000000000002E-2</c:v>
                </c:pt>
                <c:pt idx="3">
                  <c:v>3.14E-3</c:v>
                </c:pt>
                <c:pt idx="5">
                  <c:v>1.8175E-2</c:v>
                </c:pt>
                <c:pt idx="7">
                  <c:v>1.49E-5</c:v>
                </c:pt>
              </c:numCache>
            </c:numRef>
          </c:val>
          <c:extLst>
            <c:ext xmlns:c16="http://schemas.microsoft.com/office/drawing/2014/chart" uri="{C3380CC4-5D6E-409C-BE32-E72D297353CC}">
              <c16:uniqueId val="{00000003-EC89-446B-A82E-F43E94D299B1}"/>
            </c:ext>
          </c:extLst>
        </c:ser>
        <c:ser>
          <c:idx val="4"/>
          <c:order val="4"/>
          <c:tx>
            <c:strRef>
              <c:f>Comparison!$O$11</c:f>
              <c:strCache>
                <c:ptCount val="1"/>
                <c:pt idx="0">
                  <c:v>Euclidean</c:v>
                </c:pt>
              </c:strCache>
            </c:strRef>
          </c:tx>
          <c:spPr>
            <a:solidFill>
              <a:schemeClr val="accent1">
                <a:lumMod val="20000"/>
                <a:lumOff val="80000"/>
              </a:schemeClr>
            </a:solidFill>
            <a:ln>
              <a:noFill/>
            </a:ln>
            <a:effectLst/>
          </c:spPr>
          <c:invertIfNegative val="0"/>
          <c:cat>
            <c:strRef>
              <c:f>Comparison!$J$12:$J$19</c:f>
              <c:strCache>
                <c:ptCount val="8"/>
                <c:pt idx="0">
                  <c:v>Non-Spatial</c:v>
                </c:pt>
                <c:pt idx="1">
                  <c:v>General</c:v>
                </c:pt>
                <c:pt idx="2">
                  <c:v>Summer-NS</c:v>
                </c:pt>
                <c:pt idx="3">
                  <c:v>Summer</c:v>
                </c:pt>
                <c:pt idx="4">
                  <c:v>Spring-NS</c:v>
                </c:pt>
                <c:pt idx="5">
                  <c:v>Spring</c:v>
                </c:pt>
                <c:pt idx="6">
                  <c:v>Fall-NS</c:v>
                </c:pt>
                <c:pt idx="7">
                  <c:v>Fall</c:v>
                </c:pt>
              </c:strCache>
            </c:strRef>
          </c:cat>
          <c:val>
            <c:numRef>
              <c:f>Comparison!$O$12:$O$19</c:f>
              <c:numCache>
                <c:formatCode>General</c:formatCode>
                <c:ptCount val="8"/>
                <c:pt idx="1">
                  <c:v>9.4200000000000006E-2</c:v>
                </c:pt>
                <c:pt idx="3">
                  <c:v>8.2589999999999997E-2</c:v>
                </c:pt>
                <c:pt idx="5">
                  <c:v>0.33354200000000001</c:v>
                </c:pt>
                <c:pt idx="7">
                  <c:v>0.13959730000000001</c:v>
                </c:pt>
              </c:numCache>
            </c:numRef>
          </c:val>
          <c:extLst>
            <c:ext xmlns:c16="http://schemas.microsoft.com/office/drawing/2014/chart" uri="{C3380CC4-5D6E-409C-BE32-E72D297353CC}">
              <c16:uniqueId val="{00000004-EC89-446B-A82E-F43E94D299B1}"/>
            </c:ext>
          </c:extLst>
        </c:ser>
        <c:dLbls>
          <c:showLegendKey val="0"/>
          <c:showVal val="0"/>
          <c:showCatName val="0"/>
          <c:showSerName val="0"/>
          <c:showPercent val="0"/>
          <c:showBubbleSize val="0"/>
        </c:dLbls>
        <c:gapWidth val="55"/>
        <c:overlap val="100"/>
        <c:axId val="394278808"/>
        <c:axId val="394279136"/>
      </c:barChart>
      <c:catAx>
        <c:axId val="394278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394279136"/>
        <c:crosses val="autoZero"/>
        <c:auto val="1"/>
        <c:lblAlgn val="ctr"/>
        <c:lblOffset val="100"/>
        <c:noMultiLvlLbl val="0"/>
      </c:catAx>
      <c:valAx>
        <c:axId val="394279136"/>
        <c:scaling>
          <c:orientation val="minMax"/>
        </c:scaling>
        <c:delete val="0"/>
        <c:axPos val="l"/>
        <c:numFmt formatCode="#,##0.0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94278808"/>
        <c:crosses val="autoZero"/>
        <c:crossBetween val="between"/>
        <c:majorUnit val="0.25"/>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76675738609596877"/>
          <c:h val="0.84596635255110875"/>
        </c:manualLayout>
      </c:layout>
      <c:barChart>
        <c:barDir val="bar"/>
        <c:grouping val="stacked"/>
        <c:varyColors val="0"/>
        <c:ser>
          <c:idx val="0"/>
          <c:order val="0"/>
          <c:tx>
            <c:strRef>
              <c:f>VarComp_ML!$D$2</c:f>
              <c:strCache>
                <c:ptCount val="1"/>
                <c:pt idx="0">
                  <c:v>Residual</c:v>
                </c:pt>
              </c:strCache>
            </c:strRef>
          </c:tx>
          <c:spPr>
            <a:solidFill>
              <a:srgbClr val="3E1B59"/>
            </a:solidFill>
            <a:ln>
              <a:noFill/>
            </a:ln>
            <a:effectLst/>
          </c:spPr>
          <c:invertIfNegative val="0"/>
          <c:cat>
            <c:strRef>
              <c:f>VarComp_ML!$B$3:$C$6</c:f>
              <c:strCache>
                <c:ptCount val="4"/>
                <c:pt idx="0">
                  <c:v>Spring</c:v>
                </c:pt>
                <c:pt idx="1">
                  <c:v>Fall</c:v>
                </c:pt>
                <c:pt idx="2">
                  <c:v>Summer</c:v>
                </c:pt>
                <c:pt idx="3">
                  <c:v>General</c:v>
                </c:pt>
              </c:strCache>
            </c:strRef>
          </c:cat>
          <c:val>
            <c:numRef>
              <c:f>VarComp_ML!$D$3:$D$6</c:f>
              <c:numCache>
                <c:formatCode>General</c:formatCode>
                <c:ptCount val="4"/>
                <c:pt idx="0">
                  <c:v>0.26835499460000001</c:v>
                </c:pt>
                <c:pt idx="1">
                  <c:v>0.3074424</c:v>
                </c:pt>
                <c:pt idx="2">
                  <c:v>0.40053544860000001</c:v>
                </c:pt>
                <c:pt idx="3">
                  <c:v>0.37045630800000001</c:v>
                </c:pt>
              </c:numCache>
            </c:numRef>
          </c:val>
          <c:extLst>
            <c:ext xmlns:c16="http://schemas.microsoft.com/office/drawing/2014/chart" uri="{C3380CC4-5D6E-409C-BE32-E72D297353CC}">
              <c16:uniqueId val="{00000000-4CED-4BA8-B36D-714EFD042AB6}"/>
            </c:ext>
          </c:extLst>
        </c:ser>
        <c:ser>
          <c:idx val="1"/>
          <c:order val="1"/>
          <c:tx>
            <c:strRef>
              <c:f>VarComp_ML!$E$2</c:f>
              <c:strCache>
                <c:ptCount val="1"/>
                <c:pt idx="0">
                  <c:v>Covariates</c:v>
                </c:pt>
              </c:strCache>
            </c:strRef>
          </c:tx>
          <c:spPr>
            <a:solidFill>
              <a:srgbClr val="00B050"/>
            </a:solidFill>
            <a:ln>
              <a:noFill/>
            </a:ln>
            <a:effectLst/>
          </c:spPr>
          <c:invertIfNegative val="0"/>
          <c:cat>
            <c:strRef>
              <c:f>VarComp_ML!$B$3:$C$6</c:f>
              <c:strCache>
                <c:ptCount val="4"/>
                <c:pt idx="0">
                  <c:v>Spring</c:v>
                </c:pt>
                <c:pt idx="1">
                  <c:v>Fall</c:v>
                </c:pt>
                <c:pt idx="2">
                  <c:v>Summer</c:v>
                </c:pt>
                <c:pt idx="3">
                  <c:v>General</c:v>
                </c:pt>
              </c:strCache>
            </c:strRef>
          </c:cat>
          <c:val>
            <c:numRef>
              <c:f>VarComp_ML!$E$3:$E$6</c:f>
              <c:numCache>
                <c:formatCode>General</c:formatCode>
                <c:ptCount val="4"/>
                <c:pt idx="0">
                  <c:v>0.3360238284</c:v>
                </c:pt>
                <c:pt idx="1">
                  <c:v>0.25725029999999999</c:v>
                </c:pt>
                <c:pt idx="2">
                  <c:v>0.13032856970000001</c:v>
                </c:pt>
                <c:pt idx="3">
                  <c:v>0.27621405199999999</c:v>
                </c:pt>
              </c:numCache>
            </c:numRef>
          </c:val>
          <c:extLst>
            <c:ext xmlns:c16="http://schemas.microsoft.com/office/drawing/2014/chart" uri="{C3380CC4-5D6E-409C-BE32-E72D297353CC}">
              <c16:uniqueId val="{00000001-4CED-4BA8-B36D-714EFD042AB6}"/>
            </c:ext>
          </c:extLst>
        </c:ser>
        <c:ser>
          <c:idx val="2"/>
          <c:order val="2"/>
          <c:tx>
            <c:strRef>
              <c:f>VarComp_ML!$F$2</c:f>
              <c:strCache>
                <c:ptCount val="1"/>
                <c:pt idx="0">
                  <c:v>Location </c:v>
                </c:pt>
              </c:strCache>
            </c:strRef>
          </c:tx>
          <c:spPr>
            <a:solidFill>
              <a:schemeClr val="bg1">
                <a:lumMod val="85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VarComp_ML!$F$3:$F$6</c:f>
              <c:numCache>
                <c:formatCode>General</c:formatCode>
                <c:ptCount val="4"/>
                <c:pt idx="0">
                  <c:v>9.5680560000000001E-4</c:v>
                </c:pt>
                <c:pt idx="1">
                  <c:v>1.720003E-5</c:v>
                </c:pt>
                <c:pt idx="2">
                  <c:v>9.0445344499999997E-2</c:v>
                </c:pt>
                <c:pt idx="3">
                  <c:v>4.2617449999999999E-3</c:v>
                </c:pt>
              </c:numCache>
            </c:numRef>
          </c:val>
          <c:extLst>
            <c:ext xmlns:c16="http://schemas.microsoft.com/office/drawing/2014/chart" uri="{C3380CC4-5D6E-409C-BE32-E72D297353CC}">
              <c16:uniqueId val="{00000002-4CED-4BA8-B36D-714EFD042AB6}"/>
            </c:ext>
          </c:extLst>
        </c:ser>
        <c:ser>
          <c:idx val="3"/>
          <c:order val="3"/>
          <c:tx>
            <c:strRef>
              <c:f>VarComp_ML!$G$2</c:f>
              <c:strCache>
                <c:ptCount val="1"/>
                <c:pt idx="0">
                  <c:v>Euclidean</c:v>
                </c:pt>
              </c:strCache>
            </c:strRef>
          </c:tx>
          <c:spPr>
            <a:solidFill>
              <a:srgbClr val="FFFF53"/>
            </a:solidFill>
            <a:ln>
              <a:noFill/>
            </a:ln>
            <a:effectLst/>
          </c:spPr>
          <c:invertIfNegative val="0"/>
          <c:cat>
            <c:strRef>
              <c:f>VarComp_ML!$B$3:$C$6</c:f>
              <c:strCache>
                <c:ptCount val="4"/>
                <c:pt idx="0">
                  <c:v>Spring</c:v>
                </c:pt>
                <c:pt idx="1">
                  <c:v>Fall</c:v>
                </c:pt>
                <c:pt idx="2">
                  <c:v>Summer</c:v>
                </c:pt>
                <c:pt idx="3">
                  <c:v>General</c:v>
                </c:pt>
              </c:strCache>
            </c:strRef>
          </c:cat>
          <c:val>
            <c:numRef>
              <c:f>VarComp_ML!$G$3:$G$6</c:f>
              <c:numCache>
                <c:formatCode>General</c:formatCode>
                <c:ptCount val="4"/>
                <c:pt idx="0">
                  <c:v>1.38843279E-2</c:v>
                </c:pt>
                <c:pt idx="1">
                  <c:v>6.5966209999999997E-2</c:v>
                </c:pt>
                <c:pt idx="2">
                  <c:v>0.1328320345</c:v>
                </c:pt>
                <c:pt idx="3">
                  <c:v>0.157409258</c:v>
                </c:pt>
              </c:numCache>
            </c:numRef>
          </c:val>
          <c:extLst>
            <c:ext xmlns:c16="http://schemas.microsoft.com/office/drawing/2014/chart" uri="{C3380CC4-5D6E-409C-BE32-E72D297353CC}">
              <c16:uniqueId val="{00000003-4CED-4BA8-B36D-714EFD042AB6}"/>
            </c:ext>
          </c:extLst>
        </c:ser>
        <c:ser>
          <c:idx val="4"/>
          <c:order val="4"/>
          <c:tx>
            <c:strRef>
              <c:f>VarComp_ML!$H$2</c:f>
              <c:strCache>
                <c:ptCount val="1"/>
                <c:pt idx="0">
                  <c:v>Tail Up</c:v>
                </c:pt>
              </c:strCache>
            </c:strRef>
          </c:tx>
          <c:spPr>
            <a:solidFill>
              <a:srgbClr val="00B0AD"/>
            </a:solidFill>
            <a:ln>
              <a:noFill/>
            </a:ln>
            <a:effectLst/>
          </c:spPr>
          <c:invertIfNegative val="0"/>
          <c:cat>
            <c:strRef>
              <c:f>VarComp_ML!$B$3:$C$6</c:f>
              <c:strCache>
                <c:ptCount val="4"/>
                <c:pt idx="0">
                  <c:v>Spring</c:v>
                </c:pt>
                <c:pt idx="1">
                  <c:v>Fall</c:v>
                </c:pt>
                <c:pt idx="2">
                  <c:v>Summer</c:v>
                </c:pt>
                <c:pt idx="3">
                  <c:v>General</c:v>
                </c:pt>
              </c:strCache>
            </c:strRef>
          </c:cat>
          <c:val>
            <c:numRef>
              <c:f>VarComp_ML!$H$3:$H$6</c:f>
              <c:numCache>
                <c:formatCode>General</c:formatCode>
                <c:ptCount val="4"/>
                <c:pt idx="0">
                  <c:v>0.29171321760000002</c:v>
                </c:pt>
                <c:pt idx="1">
                  <c:v>0.16396269999999999</c:v>
                </c:pt>
                <c:pt idx="2">
                  <c:v>0.24560683159999999</c:v>
                </c:pt>
                <c:pt idx="3">
                  <c:v>0.16189816100000001</c:v>
                </c:pt>
              </c:numCache>
            </c:numRef>
          </c:val>
          <c:extLst>
            <c:ext xmlns:c16="http://schemas.microsoft.com/office/drawing/2014/chart" uri="{C3380CC4-5D6E-409C-BE32-E72D297353CC}">
              <c16:uniqueId val="{00000004-4CED-4BA8-B36D-714EFD042AB6}"/>
            </c:ext>
          </c:extLst>
        </c:ser>
        <c:ser>
          <c:idx val="5"/>
          <c:order val="5"/>
          <c:tx>
            <c:strRef>
              <c:f>VarComp_ML!$I$2</c:f>
              <c:strCache>
                <c:ptCount val="1"/>
                <c:pt idx="0">
                  <c:v>Tail Down</c:v>
                </c:pt>
              </c:strCache>
            </c:strRef>
          </c:tx>
          <c:spPr>
            <a:solidFill>
              <a:schemeClr val="accent5">
                <a:lumMod val="75000"/>
              </a:schemeClr>
            </a:solidFill>
            <a:ln>
              <a:noFill/>
            </a:ln>
            <a:effectLst/>
          </c:spPr>
          <c:invertIfNegative val="0"/>
          <c:cat>
            <c:strRef>
              <c:f>VarComp_ML!$B$3:$C$6</c:f>
              <c:strCache>
                <c:ptCount val="4"/>
                <c:pt idx="0">
                  <c:v>Spring</c:v>
                </c:pt>
                <c:pt idx="1">
                  <c:v>Fall</c:v>
                </c:pt>
                <c:pt idx="2">
                  <c:v>Summer</c:v>
                </c:pt>
                <c:pt idx="3">
                  <c:v>General</c:v>
                </c:pt>
              </c:strCache>
            </c:strRef>
          </c:cat>
          <c:val>
            <c:numRef>
              <c:f>VarComp_ML!$I$3:$I$6</c:f>
              <c:numCache>
                <c:formatCode>General</c:formatCode>
                <c:ptCount val="4"/>
                <c:pt idx="0">
                  <c:v>8.9066825799999999E-2</c:v>
                </c:pt>
                <c:pt idx="1">
                  <c:v>0.20536119999999999</c:v>
                </c:pt>
                <c:pt idx="2">
                  <c:v>2.5177110000000001E-4</c:v>
                </c:pt>
                <c:pt idx="3">
                  <c:v>2.9760476000000001E-2</c:v>
                </c:pt>
              </c:numCache>
            </c:numRef>
          </c:val>
          <c:extLst>
            <c:ext xmlns:c16="http://schemas.microsoft.com/office/drawing/2014/chart" uri="{C3380CC4-5D6E-409C-BE32-E72D297353CC}">
              <c16:uniqueId val="{00000005-4CED-4BA8-B36D-714EFD042AB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t"/>
        <c:numFmt formatCode="General" sourceLinked="1"/>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autoZero"/>
        <c:crossBetween val="between"/>
      </c:valAx>
      <c:spPr>
        <a:noFill/>
        <a:ln>
          <a:noFill/>
        </a:ln>
        <a:effectLst/>
      </c:spPr>
    </c:plotArea>
    <c:legend>
      <c:legendPos val="b"/>
      <c:layout>
        <c:manualLayout>
          <c:xMode val="edge"/>
          <c:yMode val="edge"/>
          <c:x val="0.20110774614711621"/>
          <c:y val="0.90779619445382442"/>
          <c:w val="0.73589743589743595"/>
          <c:h val="6.859045306808726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4090450232183"/>
          <c:y val="4.6971930485790188E-2"/>
          <c:w val="0.76675738609596877"/>
          <c:h val="0.84596635255110875"/>
        </c:manualLayout>
      </c:layout>
      <c:barChart>
        <c:barDir val="bar"/>
        <c:grouping val="stacked"/>
        <c:varyColors val="0"/>
        <c:ser>
          <c:idx val="0"/>
          <c:order val="0"/>
          <c:tx>
            <c:strRef>
              <c:f>VarComp_REML!$D$2</c:f>
              <c:strCache>
                <c:ptCount val="1"/>
                <c:pt idx="0">
                  <c:v>Residual</c:v>
                </c:pt>
              </c:strCache>
            </c:strRef>
          </c:tx>
          <c:spPr>
            <a:solidFill>
              <a:srgbClr val="3E1B59"/>
            </a:solidFill>
            <a:ln>
              <a:noFill/>
            </a:ln>
            <a:effectLst/>
          </c:spPr>
          <c:invertIfNegative val="0"/>
          <c:cat>
            <c:strRef>
              <c:f>VarComp_REML!$B$3:$C$6</c:f>
              <c:strCache>
                <c:ptCount val="4"/>
                <c:pt idx="0">
                  <c:v>Spring</c:v>
                </c:pt>
                <c:pt idx="1">
                  <c:v>Fall</c:v>
                </c:pt>
                <c:pt idx="2">
                  <c:v>Summer</c:v>
                </c:pt>
                <c:pt idx="3">
                  <c:v>General</c:v>
                </c:pt>
              </c:strCache>
            </c:strRef>
          </c:cat>
          <c:val>
            <c:numRef>
              <c:f>VarComp_REML!$D$3:$D$6</c:f>
              <c:numCache>
                <c:formatCode>General</c:formatCode>
                <c:ptCount val="4"/>
                <c:pt idx="0">
                  <c:v>0.14348866969999999</c:v>
                </c:pt>
                <c:pt idx="1">
                  <c:v>0.29049979999999997</c:v>
                </c:pt>
                <c:pt idx="2">
                  <c:v>0.361318321</c:v>
                </c:pt>
                <c:pt idx="3">
                  <c:v>0.31240405999999998</c:v>
                </c:pt>
              </c:numCache>
            </c:numRef>
          </c:val>
          <c:extLst>
            <c:ext xmlns:c16="http://schemas.microsoft.com/office/drawing/2014/chart" uri="{C3380CC4-5D6E-409C-BE32-E72D297353CC}">
              <c16:uniqueId val="{00000000-62C4-424D-B9D6-A64A3A2252C6}"/>
            </c:ext>
          </c:extLst>
        </c:ser>
        <c:ser>
          <c:idx val="1"/>
          <c:order val="1"/>
          <c:tx>
            <c:strRef>
              <c:f>VarComp_REML!$E$2</c:f>
              <c:strCache>
                <c:ptCount val="1"/>
                <c:pt idx="0">
                  <c:v>Covariates</c:v>
                </c:pt>
              </c:strCache>
            </c:strRef>
          </c:tx>
          <c:spPr>
            <a:solidFill>
              <a:srgbClr val="00B050"/>
            </a:solidFill>
            <a:ln>
              <a:noFill/>
            </a:ln>
            <a:effectLst/>
          </c:spPr>
          <c:invertIfNegative val="0"/>
          <c:cat>
            <c:strRef>
              <c:f>VarComp_REML!$B$3:$C$6</c:f>
              <c:strCache>
                <c:ptCount val="4"/>
                <c:pt idx="0">
                  <c:v>Spring</c:v>
                </c:pt>
                <c:pt idx="1">
                  <c:v>Fall</c:v>
                </c:pt>
                <c:pt idx="2">
                  <c:v>Summer</c:v>
                </c:pt>
                <c:pt idx="3">
                  <c:v>General</c:v>
                </c:pt>
              </c:strCache>
            </c:strRef>
          </c:cat>
          <c:val>
            <c:numRef>
              <c:f>VarComp_REML!$E$3:$E$6</c:f>
              <c:numCache>
                <c:formatCode>General</c:formatCode>
                <c:ptCount val="4"/>
                <c:pt idx="0">
                  <c:v>0.33758886230000001</c:v>
                </c:pt>
                <c:pt idx="1">
                  <c:v>0.24652750000000001</c:v>
                </c:pt>
                <c:pt idx="2">
                  <c:v>0.12746170500000001</c:v>
                </c:pt>
                <c:pt idx="3">
                  <c:v>0.27523513999999999</c:v>
                </c:pt>
              </c:numCache>
            </c:numRef>
          </c:val>
          <c:extLst>
            <c:ext xmlns:c16="http://schemas.microsoft.com/office/drawing/2014/chart" uri="{C3380CC4-5D6E-409C-BE32-E72D297353CC}">
              <c16:uniqueId val="{00000001-62C4-424D-B9D6-A64A3A2252C6}"/>
            </c:ext>
          </c:extLst>
        </c:ser>
        <c:ser>
          <c:idx val="2"/>
          <c:order val="2"/>
          <c:tx>
            <c:strRef>
              <c:f>VarComp_REML!$F$2</c:f>
              <c:strCache>
                <c:ptCount val="1"/>
                <c:pt idx="0">
                  <c:v>Location </c:v>
                </c:pt>
              </c:strCache>
            </c:strRef>
          </c:tx>
          <c:spPr>
            <a:solidFill>
              <a:schemeClr val="bg1">
                <a:lumMod val="85000"/>
              </a:schemeClr>
            </a:solidFill>
            <a:ln>
              <a:noFill/>
            </a:ln>
            <a:effectLst/>
          </c:spPr>
          <c:invertIfNegative val="0"/>
          <c:cat>
            <c:strRef>
              <c:f>VarComp_REML!$B$3:$C$6</c:f>
              <c:strCache>
                <c:ptCount val="4"/>
                <c:pt idx="0">
                  <c:v>Spring</c:v>
                </c:pt>
                <c:pt idx="1">
                  <c:v>Fall</c:v>
                </c:pt>
                <c:pt idx="2">
                  <c:v>Summer</c:v>
                </c:pt>
                <c:pt idx="3">
                  <c:v>General</c:v>
                </c:pt>
              </c:strCache>
            </c:strRef>
          </c:cat>
          <c:val>
            <c:numRef>
              <c:f>VarComp_REML!$F$3:$F$6</c:f>
              <c:numCache>
                <c:formatCode>General</c:formatCode>
                <c:ptCount val="4"/>
                <c:pt idx="0">
                  <c:v>5.1621849999999999E-4</c:v>
                </c:pt>
                <c:pt idx="1">
                  <c:v>4.2875190000000001E-3</c:v>
                </c:pt>
                <c:pt idx="2">
                  <c:v>7.9452596E-2</c:v>
                </c:pt>
                <c:pt idx="3">
                  <c:v>2.709085E-2</c:v>
                </c:pt>
              </c:numCache>
            </c:numRef>
          </c:val>
          <c:extLst>
            <c:ext xmlns:c16="http://schemas.microsoft.com/office/drawing/2014/chart" uri="{C3380CC4-5D6E-409C-BE32-E72D297353CC}">
              <c16:uniqueId val="{00000002-62C4-424D-B9D6-A64A3A2252C6}"/>
            </c:ext>
          </c:extLst>
        </c:ser>
        <c:ser>
          <c:idx val="3"/>
          <c:order val="3"/>
          <c:tx>
            <c:strRef>
              <c:f>VarComp_REML!$G$2</c:f>
              <c:strCache>
                <c:ptCount val="1"/>
                <c:pt idx="0">
                  <c:v>Euclidean</c:v>
                </c:pt>
              </c:strCache>
            </c:strRef>
          </c:tx>
          <c:spPr>
            <a:solidFill>
              <a:srgbClr val="FFFF53"/>
            </a:solidFill>
            <a:ln>
              <a:noFill/>
            </a:ln>
            <a:effectLst/>
          </c:spPr>
          <c:invertIfNegative val="0"/>
          <c:cat>
            <c:strRef>
              <c:f>VarComp_REML!$B$3:$C$6</c:f>
              <c:strCache>
                <c:ptCount val="4"/>
                <c:pt idx="0">
                  <c:v>Spring</c:v>
                </c:pt>
                <c:pt idx="1">
                  <c:v>Fall</c:v>
                </c:pt>
                <c:pt idx="2">
                  <c:v>Summer</c:v>
                </c:pt>
                <c:pt idx="3">
                  <c:v>General</c:v>
                </c:pt>
              </c:strCache>
            </c:strRef>
          </c:cat>
          <c:val>
            <c:numRef>
              <c:f>VarComp_REML!$G$3:$G$6</c:f>
              <c:numCache>
                <c:formatCode>General</c:formatCode>
                <c:ptCount val="4"/>
                <c:pt idx="0">
                  <c:v>0.33141811710000002</c:v>
                </c:pt>
                <c:pt idx="1">
                  <c:v>0.30806</c:v>
                </c:pt>
                <c:pt idx="2">
                  <c:v>0.19007971000000001</c:v>
                </c:pt>
                <c:pt idx="3">
                  <c:v>0.1674649</c:v>
                </c:pt>
              </c:numCache>
            </c:numRef>
          </c:val>
          <c:extLst>
            <c:ext xmlns:c16="http://schemas.microsoft.com/office/drawing/2014/chart" uri="{C3380CC4-5D6E-409C-BE32-E72D297353CC}">
              <c16:uniqueId val="{00000003-62C4-424D-B9D6-A64A3A2252C6}"/>
            </c:ext>
          </c:extLst>
        </c:ser>
        <c:ser>
          <c:idx val="4"/>
          <c:order val="4"/>
          <c:tx>
            <c:strRef>
              <c:f>VarComp_REML!$H$2</c:f>
              <c:strCache>
                <c:ptCount val="1"/>
                <c:pt idx="0">
                  <c:v>Tail Up</c:v>
                </c:pt>
              </c:strCache>
            </c:strRef>
          </c:tx>
          <c:spPr>
            <a:solidFill>
              <a:srgbClr val="00B0AD"/>
            </a:solidFill>
            <a:ln>
              <a:noFill/>
            </a:ln>
            <a:effectLst/>
          </c:spPr>
          <c:invertIfNegative val="0"/>
          <c:cat>
            <c:strRef>
              <c:f>VarComp_REML!$B$3:$C$6</c:f>
              <c:strCache>
                <c:ptCount val="4"/>
                <c:pt idx="0">
                  <c:v>Spring</c:v>
                </c:pt>
                <c:pt idx="1">
                  <c:v>Fall</c:v>
                </c:pt>
                <c:pt idx="2">
                  <c:v>Summer</c:v>
                </c:pt>
                <c:pt idx="3">
                  <c:v>General</c:v>
                </c:pt>
              </c:strCache>
            </c:strRef>
          </c:cat>
          <c:val>
            <c:numRef>
              <c:f>VarComp_REML!$H$3:$H$6</c:f>
              <c:numCache>
                <c:formatCode>General</c:formatCode>
                <c:ptCount val="4"/>
                <c:pt idx="0">
                  <c:v>0.1689289366</c:v>
                </c:pt>
                <c:pt idx="1">
                  <c:v>0.15059230000000001</c:v>
                </c:pt>
                <c:pt idx="2">
                  <c:v>0.23446692299999999</c:v>
                </c:pt>
                <c:pt idx="3">
                  <c:v>0.15219451000000001</c:v>
                </c:pt>
              </c:numCache>
            </c:numRef>
          </c:val>
          <c:extLst>
            <c:ext xmlns:c16="http://schemas.microsoft.com/office/drawing/2014/chart" uri="{C3380CC4-5D6E-409C-BE32-E72D297353CC}">
              <c16:uniqueId val="{00000004-62C4-424D-B9D6-A64A3A2252C6}"/>
            </c:ext>
          </c:extLst>
        </c:ser>
        <c:ser>
          <c:idx val="5"/>
          <c:order val="5"/>
          <c:tx>
            <c:strRef>
              <c:f>VarComp_REML!$I$2</c:f>
              <c:strCache>
                <c:ptCount val="1"/>
                <c:pt idx="0">
                  <c:v>Tail Down</c:v>
                </c:pt>
              </c:strCache>
            </c:strRef>
          </c:tx>
          <c:spPr>
            <a:solidFill>
              <a:srgbClr val="0070C0"/>
            </a:solidFill>
            <a:ln>
              <a:noFill/>
            </a:ln>
            <a:effectLst/>
          </c:spPr>
          <c:invertIfNegative val="0"/>
          <c:cat>
            <c:strRef>
              <c:f>VarComp_REML!$B$3:$C$6</c:f>
              <c:strCache>
                <c:ptCount val="4"/>
                <c:pt idx="0">
                  <c:v>Spring</c:v>
                </c:pt>
                <c:pt idx="1">
                  <c:v>Fall</c:v>
                </c:pt>
                <c:pt idx="2">
                  <c:v>Summer</c:v>
                </c:pt>
                <c:pt idx="3">
                  <c:v>General</c:v>
                </c:pt>
              </c:strCache>
            </c:strRef>
          </c:cat>
          <c:val>
            <c:numRef>
              <c:f>VarComp_REML!$I$3:$I$6</c:f>
              <c:numCache>
                <c:formatCode>General</c:formatCode>
                <c:ptCount val="4"/>
                <c:pt idx="0">
                  <c:v>1.80591958E-2</c:v>
                </c:pt>
                <c:pt idx="1">
                  <c:v>3.2856940000000003E-5</c:v>
                </c:pt>
                <c:pt idx="2">
                  <c:v>7.2207449999999998E-3</c:v>
                </c:pt>
                <c:pt idx="3">
                  <c:v>6.5610539999999995E-2</c:v>
                </c:pt>
              </c:numCache>
            </c:numRef>
          </c:val>
          <c:extLst>
            <c:ext xmlns:c16="http://schemas.microsoft.com/office/drawing/2014/chart" uri="{C3380CC4-5D6E-409C-BE32-E72D297353CC}">
              <c16:uniqueId val="{00000005-62C4-424D-B9D6-A64A3A2252C6}"/>
            </c:ext>
          </c:extLst>
        </c:ser>
        <c:dLbls>
          <c:showLegendKey val="0"/>
          <c:showVal val="0"/>
          <c:showCatName val="0"/>
          <c:showSerName val="0"/>
          <c:showPercent val="0"/>
          <c:showBubbleSize val="0"/>
        </c:dLbls>
        <c:gapWidth val="70"/>
        <c:overlap val="100"/>
        <c:axId val="202879136"/>
        <c:axId val="202878808"/>
      </c:barChart>
      <c:catAx>
        <c:axId val="20287913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2878808"/>
        <c:crosses val="autoZero"/>
        <c:auto val="1"/>
        <c:lblAlgn val="ctr"/>
        <c:lblOffset val="100"/>
        <c:noMultiLvlLbl val="0"/>
      </c:catAx>
      <c:valAx>
        <c:axId val="202878808"/>
        <c:scaling>
          <c:orientation val="minMax"/>
          <c:max val="1"/>
        </c:scaling>
        <c:delete val="0"/>
        <c:axPos val="t"/>
        <c:numFmt formatCode="General" sourceLinked="1"/>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879136"/>
        <c:crosses val="autoZero"/>
        <c:crossBetween val="between"/>
      </c:valAx>
      <c:spPr>
        <a:noFill/>
        <a:ln>
          <a:noFill/>
        </a:ln>
        <a:effectLst/>
      </c:spPr>
    </c:plotArea>
    <c:legend>
      <c:legendPos val="b"/>
      <c:layout>
        <c:manualLayout>
          <c:xMode val="edge"/>
          <c:yMode val="edge"/>
          <c:x val="0.20110774614711621"/>
          <c:y val="0.90779619445382442"/>
          <c:w val="0.73589743589743595"/>
          <c:h val="6.859045306808726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 (2)'!$B$2:$B$1002</cx:f>
        <cx:lvl ptCount="1001" formatCode="General">
          <cx:pt idx="0">0.29750103905677483</cx:pt>
          <cx:pt idx="1">0.5506434010533402</cx:pt>
          <cx:pt idx="2">0.4019729965866593</cx:pt>
          <cx:pt idx="3">0.84272982719856959</cx:pt>
          <cx:pt idx="4">0.89580112443360804</cx:pt>
          <cx:pt idx="5">0.39070664517156461</cx:pt>
          <cx:pt idx="6">0.21256394142825608</cx:pt>
          <cx:pt idx="7">0.53834846437908557</cx:pt>
          <cx:pt idx="8">0.35384336641208847</cx:pt>
          <cx:pt idx="9">0.15393794865421884</cx:pt>
          <cx:pt idx="10">0.6641950364634035</cx:pt>
          <cx:pt idx="11">0.40794853189329028</cx:pt>
          <cx:pt idx="12">0.57887791736886907</cx:pt>
          <cx:pt idx="13">0.71543963627324081</cx:pt>
          <cx:pt idx="14">0.62581952823848408</cx:pt>
          <cx:pt idx="15">0.080214935638170393</cx:pt>
          <cx:pt idx="16">0.2412451881460671</cx:pt>
          <cx:pt idx="17">0.15499296256439565</cx:pt>
          <cx:pt idx="18">0.53080268220762639</cx:pt>
          <cx:pt idx="19">0.56007068007816863</cx:pt>
          <cx:pt idx="20">0.85666763073226826</cx:pt>
          <cx:pt idx="21">0.0034970102850474527</cx:pt>
          <cx:pt idx="22">0.39705373183251236</cx:pt>
          <cx:pt idx="23">0.18325545452928294</cx:pt>
          <cx:pt idx="24">0.47997747636594479</cx:pt>
          <cx:pt idx="25">0.016737016525042003</cx:pt>
          <cx:pt idx="26">0.44088685220540513</cx:pt>
          <cx:pt idx="27">0.94382989692341535</cx:pt>
          <cx:pt idx="28">0.6988283545619105</cx:pt>
          <cx:pt idx="29">0.57305990895617509</cx:pt>
          <cx:pt idx="30">0.96461078070533013</cx:pt>
          <cx:pt idx="31">0.60104604044208909</cx:pt>
          <cx:pt idx="32">0.61140721577278567</cx:pt>
          <cx:pt idx="33">0.024349596332326584</cx:pt>
          <cx:pt idx="34">0.19858877791252416</cx:pt>
          <cx:pt idx="35">0.34964989898529431</cx:pt>
          <cx:pt idx="36">0.48456136860952326</cx:pt>
          <cx:pt idx="37">0.53570208796082419</cx:pt>
          <cx:pt idx="38">0.99253359974283129</cx:pt>
          <cx:pt idx="39">0.95209609761108716</cx:pt>
          <cx:pt idx="40">0.9581697429475754</cx:pt>
          <cx:pt idx="41">0.97268891950139813</cx:pt>
          <cx:pt idx="42">0.88204789521684579</cx:pt>
          <cx:pt idx="43">0.52341694139897377</cx:pt>
          <cx:pt idx="44">0.81546580967609938</cx:pt>
          <cx:pt idx="45">0.092178528712218211</cx:pt>
          <cx:pt idx="46">0.33719052364480784</cx:pt>
          <cx:pt idx="47">0.77523883795556092</cx:pt>
          <cx:pt idx="48">0.25380090148537915</cx:pt>
          <cx:pt idx="49">0.68173535168026611</cx:pt>
          <cx:pt idx="50">0.86688839361340975</cx:pt>
          <cx:pt idx="51">0.083225549936158161</cx:pt>
          <cx:pt idx="52">0.50798086934256959</cx:pt>
          <cx:pt idx="53">0.24388343772598431</cx:pt>
          <cx:pt idx="54">0.030271981801690551</cx:pt>
          <cx:pt idx="55">0.62190883389160079</cx:pt>
          <cx:pt idx="56">0.19225719960292043</cx:pt>
          <cx:pt idx="57">0.50976707758940576</cx:pt>
          <cx:pt idx="58">0.28294793826771725</cx:pt>
          <cx:pt idx="59">0.85862948980920262</cx:pt>
          <cx:pt idx="60">0.13270459914300547</cx:pt>
          <cx:pt idx="61">0.8834177257443574</cx:pt>
          <cx:pt idx="62">0.65372996158676178</cx:pt>
          <cx:pt idx="63">0.86612250757538345</cx:pt>
          <cx:pt idx="64">0.12652275987789718</cx:pt>
          <cx:pt idx="65">0.44872624229126101</cx:pt>
          <cx:pt idx="66">0.30420422478581044</cx:pt>
          <cx:pt idx="67">0.45344141472334587</cx:pt>
          <cx:pt idx="68">0.9622835267963864</cx:pt>
          <cx:pt idx="69">0.48596321577070412</cx:pt>
          <cx:pt idx="70">0.67009350613879659</cx:pt>
          <cx:pt idx="71">0.70695027833684865</cx:pt>
          <cx:pt idx="72">0.48470414604548928</cx:pt>
          <cx:pt idx="73">0.24956421785559468</cx:pt>
          <cx:pt idx="74">0.40074483173481323</cx:pt>
          <cx:pt idx="75">0.67512016825679222</cx:pt>
          <cx:pt idx="76">0.57388772021002421</cx:pt>
          <cx:pt idx="77">0.86628544673405794</cx:pt>
          <cx:pt idx="78">0.58221975927828085</cx:pt>
          <cx:pt idx="79">0.089046909149779085</cx:pt>
          <cx:pt idx="80">0.57557865620677218</cx:pt>
          <cx:pt idx="81">0.9999700327811073</cx:pt>
          <cx:pt idx="82">0.89124357336155413</cx:pt>
          <cx:pt idx="83">0.88462713681858174</cx:pt>
          <cx:pt idx="84">0.46052288217182236</cx:pt>
          <cx:pt idx="85">0.25523020906175886</cx:pt>
          <cx:pt idx="86">0.7088881696845093</cx:pt>
          <cx:pt idx="87">0.90921015461688459</cx:pt>
          <cx:pt idx="88">0.32093154783620181</cx:pt>
          <cx:pt idx="89">0.7756026507301842</cx:pt>
          <cx:pt idx="90">0.68464118930011941</cx:pt>
          <cx:pt idx="91">0.88107858235735825</cx:pt>
          <cx:pt idx="92">0.26764060541238321</cx:pt>
          <cx:pt idx="93">0.028868865210687655</cx:pt>
          <cx:pt idx="94">0.37351743862183329</cx:pt>
          <cx:pt idx="95">0.84607945127742579</cx:pt>
          <cx:pt idx="96">0.61514536811831833</cx:pt>
          <cx:pt idx="97">0.050167930553208007</cx:pt>
          <cx:pt idx="98">0.31389568235471077</cx:pt>
          <cx:pt idx="99">0.20053337857611142</cx:pt>
          <cx:pt idx="100">0.93868967420633864</cx:pt>
          <cx:pt idx="101">0.65598131611765653</cx:pt>
          <cx:pt idx="102">0.068125568693270355</cx:pt>
          <cx:pt idx="103">0.54409207127774961</cx:pt>
          <cx:pt idx="104">0.43320967000570676</cx:pt>
          <cx:pt idx="105">0.35044753389614347</cx:pt>
          <cx:pt idx="106">0.80450709577923107</cx:pt>
          <cx:pt idx="107">0.69387093254241283</cx:pt>
          <cx:pt idx="108">0.35404183564394165</cx:pt>
          <cx:pt idx="109">0.50798152068586144</cx:pt>
          <cx:pt idx="110">0.15289416048927718</cx:pt>
          <cx:pt idx="111">0.47269941356471323</cx:pt>
          <cx:pt idx="112">0.46726785719336428</cx:pt>
          <cx:pt idx="113">0.40135733293219189</cx:pt>
          <cx:pt idx="114">0.34854738038451039</cx:pt>
          <cx:pt idx="115">0.26207036048824939</cx:pt>
          <cx:pt idx="116">0.90988736465176834</cx:pt>
          <cx:pt idx="117">0.97129010763202417</cx:pt>
          <cx:pt idx="118">0.95050248686625161</cx:pt>
          <cx:pt idx="119">0.90686301915820555</cx:pt>
          <cx:pt idx="120">0.67023043404069471</cx:pt>
          <cx:pt idx="121">0.241835521386081</cx:pt>
          <cx:pt idx="122">0.15821013705582154</cx:pt>
          <cx:pt idx="123">0.06950745812588377</cx:pt>
          <cx:pt idx="124">0.354700140873484</cx:pt>
          <cx:pt idx="125">0.20373970699745325</cx:pt>
          <cx:pt idx="126">0.68267737774909487</cx:pt>
          <cx:pt idx="127">0.43453371129815432</cx:pt>
          <cx:pt idx="128">0.30897952136347995</cx:pt>
          <cx:pt idx="129">0.55634954386432078</cx:pt>
          <cx:pt idx="130">0.1107338294015876</cx:pt>
          <cx:pt idx="131">0.9398363339335688</cx:pt>
          <cx:pt idx="132">0.23847602857233474</cx:pt>
          <cx:pt idx="133">0.25904184229890437</cx:pt>
          <cx:pt idx="134">0.83161065577420401</cx:pt>
          <cx:pt idx="135">0.25119953083087354</cx:pt>
          <cx:pt idx="136">0.14790176596126914</cx:pt>
          <cx:pt idx="137">0.22146544003003077</cx:pt>
          <cx:pt idx="138">0.01691516395010062</cx:pt>
          <cx:pt idx="139">0.73910053203314896</cx:pt>
          <cx:pt idx="140">0.91053658727288789</cx:pt>
          <cx:pt idx="141">0.42128607554762032</cx:pt>
          <cx:pt idx="142">0.82578738325818712</cx:pt>
          <cx:pt idx="143">0.97107580993680664</cx:pt>
          <cx:pt idx="144">0.065030237847913397</cx:pt>
          <cx:pt idx="145">0.52167500452482585</cx:pt>
          <cx:pt idx="146">0.79228519295453048</cx:pt>
          <cx:pt idx="147">0.84293544704151568</cx:pt>
          <cx:pt idx="148">0.22069105035354797</cx:pt>
          <cx:pt idx="149">0.67513774001583149</cx:pt>
          <cx:pt idx="150">0.27811351533081641</cx:pt>
          <cx:pt idx="151">0.095463451819451928</cx:pt>
          <cx:pt idx="152">0.60934458964255167</cx:pt>
          <cx:pt idx="153">0.87432078171347805</cx:pt>
          <cx:pt idx="154">0.023633396863692924</cx:pt>
          <cx:pt idx="155">0.55429937798603146</cx:pt>
          <cx:pt idx="156">0.43794491237708977</cx:pt>
          <cx:pt idx="157">0.21256493721353298</cx:pt>
          <cx:pt idx="158">0.3132216670121144</cx:pt>
          <cx:pt idx="159">0.19679296875921337</cx:pt>
          <cx:pt idx="160">0.29494320891787307</cx:pt>
          <cx:pt idx="161">0.74985853305433592</cx:pt>
          <cx:pt idx="162">0.48020644437891158</cx:pt>
          <cx:pt idx="163">0.89200695536220098</cx:pt>
          <cx:pt idx="164">0.43984107758203694</cx:pt>
          <cx:pt idx="165">0.20937530553276307</cx:pt>
          <cx:pt idx="166">0.13415839157275922</cx:pt>
          <cx:pt idx="167">0.2037427220478305</cx:pt>
          <cx:pt idx="168">0.7941354284458696</cx:pt>
          <cx:pt idx="169">0.63713966354278639</cx:pt>
          <cx:pt idx="170">0.24909201532244296</cx:pt>
          <cx:pt idx="171">0.16156565019659486</cx:pt>
          <cx:pt idx="172">0.4330103301509427</cx:pt>
          <cx:pt idx="173">0.85054951473613716</cx:pt>
          <cx:pt idx="174">0.29792962317210081</cx:pt>
          <cx:pt idx="175">0.1422448903812048</cx:pt>
          <cx:pt idx="176">0.79020317993738498</cx:pt>
          <cx:pt idx="177">0.1082506040692669</cx:pt>
          <cx:pt idx="178">0.99066256057272617</cx:pt>
          <cx:pt idx="179">0.85945812977984137</cx:pt>
          <cx:pt idx="180">0.1979985615291594</cx:pt>
          <cx:pt idx="181">0.61583638405655927</cx:pt>
          <cx:pt idx="182">0.7158999240926639</cx:pt>
          <cx:pt idx="183">0.40138952844042775</cx:pt>
          <cx:pt idx="184">0.94001249399868392</cx:pt>
          <cx:pt idx="185">0.81864709157861493</cx:pt>
          <cx:pt idx="186">0.97504434255678618</cx:pt>
          <cx:pt idx="187">0.99060166923898796</cx:pt>
          <cx:pt idx="188">0.83486168512335213</cx:pt>
          <cx:pt idx="189">0.60731569930903895</cx:pt>
          <cx:pt idx="190">0.57584134277115973</cx:pt>
          <cx:pt idx="191">0.26671235387151015</cx:pt>
          <cx:pt idx="192">0.6529577951104395</cx:pt>
          <cx:pt idx="193">0.54315448498091001</cx:pt>
          <cx:pt idx="194">0.70677568173675509</cx:pt>
          <cx:pt idx="195">0.58396480212432667</cx:pt>
          <cx:pt idx="196">0.85205072586229003</cx:pt>
          <cx:pt idx="197">0.012392873175783969</cx:pt>
          <cx:pt idx="198">0.37146991173687172</cx:pt>
          <cx:pt idx="199">0.830804532302714</cx:pt>
          <cx:pt idx="200">0.44163697152300363</cx:pt>
          <cx:pt idx="201">0.8056294936463928</cx:pt>
          <cx:pt idx="202">0.71253460086654219</cx:pt>
          <cx:pt idx="203">0.11657128526249261</cx:pt>
          <cx:pt idx="204">0.89060541380957714</cx:pt>
          <cx:pt idx="205">0.37267157112277216</cx:pt>
          <cx:pt idx="206">0.18289687185065417</cx:pt>
          <cx:pt idx="207">0.35083430711886288</cx:pt>
          <cx:pt idx="208">0.15767886849498036</cx:pt>
          <cx:pt idx="209">0.018234470748419995</cx:pt>
          <cx:pt idx="210">0.24561470169549982</cx:pt>
          <cx:pt idx="211">0.27132992776045228</cx:pt>
          <cx:pt idx="212">0.29175053141808371</cx:pt>
          <cx:pt idx="213">0.93209055183601919</cx:pt>
          <cx:pt idx="214">0.05720450956097789</cx:pt>
          <cx:pt idx="215">0.4779180494728984</cx:pt>
          <cx:pt idx="216">0.96717001987148221</cx:pt>
          <cx:pt idx="217">0.91538023480373609</cx:pt>
          <cx:pt idx="218">0.99703730299848403</cx:pt>
          <cx:pt idx="219">0.38872394647799857</cx:pt>
          <cx:pt idx="220">0.66826156679931892</cx:pt>
          <cx:pt idx="221">0.62272717372711939</cx:pt>
          <cx:pt idx="222">0.74480812114757577</cx:pt>
          <cx:pt idx="223">0.31560364812388497</cx:pt>
          <cx:pt idx="224">0.55140510352712857</cx:pt>
          <cx:pt idx="225">0.54677138614071086</cx:pt>
          <cx:pt idx="226">0.30356305788577187</cx:pt>
          <cx:pt idx="227">0.90561208409647453</cx:pt>
          <cx:pt idx="228">0.45726499950609123</cx:pt>
          <cx:pt idx="229">0.82382552073898963</cx:pt>
          <cx:pt idx="230">0.75377356745974888</cx:pt>
          <cx:pt idx="231">0.46964809526820162</cx:pt>
          <cx:pt idx="232">0.25440339718228966</cx:pt>
          <cx:pt idx="233">0.63763678842689531</cx:pt>
          <cx:pt idx="234">0.44648274908821239</cx:pt>
          <cx:pt idx="235">0.16250559284052246</cx:pt>
          <cx:pt idx="236">0.65102586810531671</cx:pt>
          <cx:pt idx="237">0.51300014798934312</cx:pt>
          <cx:pt idx="238">0.93542422866667785</cx:pt>
          <cx:pt idx="239">0.6726547678111533</cx:pt>
          <cx:pt idx="240">0.39118416005480428</cx:pt>
          <cx:pt idx="241">0.57081647307387284</cx:pt>
          <cx:pt idx="242">0.89974200591160614</cx:pt>
          <cx:pt idx="243">0.29273519185746488</cx:pt>
          <cx:pt idx="244">0.94428768768754623</cx:pt>
          <cx:pt idx="245">0.60927222400326797</cx:pt>
          <cx:pt idx="246">0.77823908692702604</cx:pt>
          <cx:pt idx="247">0.60153391206587203</cx:pt>
          <cx:pt idx="248">0.8502945602570553</cx:pt>
          <cx:pt idx="249">0.81572477292231094</cx:pt>
          <cx:pt idx="250">0.33403396400419461</cx:pt>
          <cx:pt idx="251">0.41386466853061143</cx:pt>
          <cx:pt idx="252">0.64215980779213278</cx:pt>
          <cx:pt idx="253">0.31311316384045795</cx:pt>
          <cx:pt idx="254">0.97754574336376521</cx:pt>
          <cx:pt idx="255">0.14778055671436818</cx:pt>
          <cx:pt idx="256">0.59920751812966122</cx:pt>
          <cx:pt idx="257">0.33768163611796498</cx:pt>
          <cx:pt idx="258">0.10562279712890887</cx:pt>
          <cx:pt idx="259">0.54896062797052692</cx:pt>
          <cx:pt idx="260">0.16268146953981955</cx:pt>
          <cx:pt idx="261">0.37631690637910986</cx:pt>
          <cx:pt idx="262">0.26097800007924954</cx:pt>
          <cx:pt idx="263">0.39026620234691112</cx:pt>
          <cx:pt idx="264">0.37501189044945682</cx:pt>
          <cx:pt idx="265">0.79262160043659169</cx:pt>
          <cx:pt idx="266">0.20262325678585358</cx:pt>
          <cx:pt idx="267">0.40891788578901389</cx:pt>
          <cx:pt idx="268">0.19181311090034614</cx:pt>
          <cx:pt idx="269">0.24642580488323107</cx:pt>
          <cx:pt idx="270">0.68860396529475221</cx:pt>
          <cx:pt idx="271">0.55010369695708183</cx:pt>
          <cx:pt idx="272">0.82171205177531315</cx:pt>
          <cx:pt idx="273">0.56286291276663958</cx:pt>
          <cx:pt idx="274">0.96985250373732379</cx:pt>
          <cx:pt idx="275">0.05236311397438842</cx:pt>
          <cx:pt idx="276">0.69539027281177268</cx:pt>
          <cx:pt idx="277">0.40582238130572934</cx:pt>
          <cx:pt idx="278">0.10923280575703931</cx:pt>
          <cx:pt idx="279">0.36815604263513801</cx:pt>
          <cx:pt idx="280">0.1098297645436439</cx:pt>
          <cx:pt idx="281">0.84924173174648354</cx:pt>
          <cx:pt idx="282">0.67775998869201004</cx:pt>
          <cx:pt idx="283">0.22946269276291886</cx:pt>
          <cx:pt idx="284">0.5438171493594941</cx:pt>
          <cx:pt idx="285">0.92919227478480393</cx:pt>
          <cx:pt idx="286">0.39379549035045658</cx:pt>
          <cx:pt idx="287">0.25172837776699963</cx:pt>
          <cx:pt idx="288">0.33213728552365163</cx:pt>
          <cx:pt idx="289">0.54848005350190376</cx:pt>
          <cx:pt idx="290">0.38515644676718053</cx:pt>
          <cx:pt idx="291">0.39737417761958183</cx:pt>
          <cx:pt idx="292">0.86823342263650161</cx:pt>
          <cx:pt idx="293">0.054585497435495789</cx:pt>
          <cx:pt idx="294">0.22654579325597379</cx:pt>
          <cx:pt idx="295">0.7675442473762043</cx:pt>
          <cx:pt idx="296">0.29849430687032319</cx:pt>
          <cx:pt idx="297">0.05958862665120146</cx:pt>
          <cx:pt idx="298">0.011318937687694319</cx:pt>
          <cx:pt idx="299">0.23512125121259841</cx:pt>
          <cx:pt idx="300">0.022819543735752679</cx:pt>
          <cx:pt idx="301">0.19864244553952282</cx:pt>
          <cx:pt idx="302">0.34046832866386567</cx:pt>
          <cx:pt idx="303">0.5438417899660466</cx:pt>
          <cx:pt idx="304">0.052829986557493713</cx:pt>
          <cx:pt idx="305">0.64778901589895799</cx:pt>
          <cx:pt idx="306">0.024747265048340239</cx:pt>
          <cx:pt idx="307">0.50216618810275837</cx:pt>
          <cx:pt idx="308">0.86688662453528165</cx:pt>
          <cx:pt idx="309">0.7194743612360065</cx:pt>
          <cx:pt idx="310">0.36999722736891083</cx:pt>
          <cx:pt idx="311">0.50908097877042147</cx:pt>
          <cx:pt idx="312">0.96500298014149999</cx:pt>
          <cx:pt idx="313">0.4146538837801973</cx:pt>
          <cx:pt idx="314">0.4487121007904129</cx:pt>
          <cx:pt idx="315">0.23868863943514151</cx:pt>
          <cx:pt idx="316">0.30096257499945189</cx:pt>
          <cx:pt idx="317">0.096278870470154709</cx:pt>
          <cx:pt idx="318">0.8167262290702646</cx:pt>
          <cx:pt idx="319">0.089036149379721929</cx:pt>
          <cx:pt idx="320">0.84556286443638995</cx:pt>
          <cx:pt idx="321">0.0067501970954723101</cx:pt>
          <cx:pt idx="322">0.060955646891426962</cx:pt>
          <cx:pt idx="323">0.34535941917028434</cx:pt>
          <cx:pt idx="324">0.61250317070629445</cx:pt>
          <cx:pt idx="325">0.74022499294570676</cx:pt>
          <cx:pt idx="326">0.32318995279924834</cx:pt>
          <cx:pt idx="327">0.29464204312299924</cx:pt>
          <cx:pt idx="328">0.59640243989145647</cx:pt>
          <cx:pt idx="329">0.075486670122111521</cx:pt>
          <cx:pt idx="330">0.024151538978907761</cx:pt>
          <cx:pt idx="331">0.56040661843561324</cx:pt>
          <cx:pt idx="332">0.70268400543136011</cx:pt>
          <cx:pt idx="333">0.34488168070008429</cx:pt>
          <cx:pt idx="334">0.41952979808293789</cx:pt>
          <cx:pt idx="335">0.86593327213453664</cx:pt>
          <cx:pt idx="336">0.7478852931728952</cx:pt>
          <cx:pt idx="337">0.2801422542378883</cx:pt>
          <cx:pt idx="338">0.88148935630211722</cx:pt>
          <cx:pt idx="339">0.25347181667643126</cx:pt>
          <cx:pt idx="340">0.13294993848229408</cx:pt>
          <cx:pt idx="341">0.26070421161242485</cx:pt>
          <cx:pt idx="342">0.20617041751313447</cx:pt>
          <cx:pt idx="343">0.94571984949138743</cx:pt>
          <cx:pt idx="344">0.49081280525904103</cx:pt>
          <cx:pt idx="345">0.3808581580138457</cx:pt>
          <cx:pt idx="346">0.24302293368472949</cx:pt>
          <cx:pt idx="347">0.85952424383874404</cx:pt>
          <cx:pt idx="348">0.092078914507267906</cx:pt>
          <cx:pt idx="349">0.64105349617418739</cx:pt>
          <cx:pt idx="350">0.031235054041888199</cx:pt>
          <cx:pt idx="351">0.14330836965237992</cx:pt>
          <cx:pt idx="352">0.50003512858773047</cx:pt>
          <cx:pt idx="353">0.42103328728378697</cx:pt>
          <cx:pt idx="354">0.11042682516532454</cx:pt>
          <cx:pt idx="355">0.44000113772851346</cx:pt>
          <cx:pt idx="356">0.84663690108861012</cx:pt>
          <cx:pt idx="357">0.79409891725597703</cx:pt>
          <cx:pt idx="358">0.22001349780218726</cx:pt>
          <cx:pt idx="359">0.96941650895629339</cx:pt>
          <cx:pt idx="360">0.45613055259833435</cx:pt>
          <cx:pt idx="361">0.10627461122075199</cx:pt>
          <cx:pt idx="362">0.21958732771688627</cx:pt>
          <cx:pt idx="363">0.074153515394538405</cx:pt>
          <cx:pt idx="364">0.61386578878220621</cx:pt>
          <cx:pt idx="365">0.28106171911716527</cx:pt>
          <cx:pt idx="366">0.27529488071355379</cx:pt>
          <cx:pt idx="367">0.26691510594533985</cx:pt>
          <cx:pt idx="368">0.82591791058043018</cx:pt>
          <cx:pt idx="369">0.041729693161752124</cx:pt>
          <cx:pt idx="370">0.41229684913197051</cx:pt>
          <cx:pt idx="371">0.50646061241394635</cx:pt>
          <cx:pt idx="372">0.97191205367107258</cx:pt>
          <cx:pt idx="373">0.13033311011167092</cx:pt>
          <cx:pt idx="374">0.55239056960694932</cx:pt>
          <cx:pt idx="375">0.63089985073645516</cx:pt>
          <cx:pt idx="376">0.10746252690440428</cx:pt>
          <cx:pt idx="377">0.44801677668822792</cx:pt>
          <cx:pt idx="378">0.11177943124902157</cx:pt>
          <cx:pt idx="379">0.71605911360016283</cx:pt>
          <cx:pt idx="380">0.42804188287012057</cx:pt>
          <cx:pt idx="381">0.16300971481647086</cx:pt>
          <cx:pt idx="382">0.35615458406696898</cx:pt>
          <cx:pt idx="383">0.32109556332275846</cx:pt>
          <cx:pt idx="384">0.038242755556493813</cx:pt>
          <cx:pt idx="385">0.45845791462608354</cx:pt>
          <cx:pt idx="386">0.45632526265458528</cx:pt>
          <cx:pt idx="387">0.34871611967955707</cx:pt>
          <cx:pt idx="388">0.84500407970360192</cx:pt>
          <cx:pt idx="389">0.67259449002537208</cx:pt>
          <cx:pt idx="390">0.18410826607037423</cx:pt>
          <cx:pt idx="391">0.73431064328758366</cx:pt>
          <cx:pt idx="392">0.95041064509174822</cx:pt>
          <cx:pt idx="393">0.51255910281518191</cx:pt>
          <cx:pt idx="394">0.70479975590057509</cx:pt>
          <cx:pt idx="395">0.38032363921014833</cx:pt>
          <cx:pt idx="396">0.20147659142785723</cx:pt>
          <cx:pt idx="397">0.45079662092245609</cx:pt>
          <cx:pt idx="398">0.72440592001834958</cx:pt>
          <cx:pt idx="399">0.43695914714797313</cx:pt>
          <cx:pt idx="400">0.27623352620452779</cx:pt>
          <cx:pt idx="401">0.18009933701151204</cx:pt>
          <cx:pt idx="402">0.28939374696359055</cx:pt>
          <cx:pt idx="403">0.53318557578745829</cx:pt>
          <cx:pt idx="404">0.73573706881605705</cx:pt>
          <cx:pt idx="405">0.0099812397270850894</cx:pt>
          <cx:pt idx="406">0.59566153264217681</cx:pt>
          <cx:pt idx="407">0.14274058045146343</cx:pt>
          <cx:pt idx="408">0.75773723486160272</cx:pt>
          <cx:pt idx="409">0.63454907113371251</cx:pt>
          <cx:pt idx="410">0.5843508919858923</cx:pt>
          <cx:pt idx="411">0.20234232789511297</cx:pt>
          <cx:pt idx="412">0.67887994424944709</cx:pt>
          <cx:pt idx="413">0.71152904008728257</cx:pt>
          <cx:pt idx="414">0.30518239161384564</cx:pt>
          <cx:pt idx="415">0.92601926802137213</cx:pt>
          <cx:pt idx="416">0.046483891414074496</cx:pt>
          <cx:pt idx="417">0.23462483980890336</cx:pt>
          <cx:pt idx="418">0.06842890700051385</cx:pt>
          <cx:pt idx="419">0.012767968944942809</cx:pt>
          <cx:pt idx="420">0.098354339198584495</cx:pt>
          <cx:pt idx="421">0.4940071735329008</cx:pt>
          <cx:pt idx="422">0.75349832518371163</cx:pt>
          <cx:pt idx="423">0.51256150130509304</cx:pt>
          <cx:pt idx="424">0.81748688515711887</cx:pt>
          <cx:pt idx="425">0.73968915469264562</cx:pt>
          <cx:pt idx="426">0.91672159938543785</cx:pt>
          <cx:pt idx="427">0.95713528485552823</cx:pt>
          <cx:pt idx="428">0.45731969577863496</cx:pt>
          <cx:pt idx="429">0.36482208272720085</cx:pt>
          <cx:pt idx="430">0.2779742446727087</cx:pt>
          <cx:pt idx="431">0.93602868286481855</cx:pt>
          <cx:pt idx="432">0.31916546748224406</cx:pt>
          <cx:pt idx="433">0.1645701124379314</cx:pt>
          <cx:pt idx="434">0.28080708620011507</cx:pt>
          <cx:pt idx="435">0.29401571764222678</cx:pt>
          <cx:pt idx="436">0.15761820722800435</cx:pt>
          <cx:pt idx="437">0.94950643270214607</cx:pt>
          <cx:pt idx="438">0.95771709094440649</cx:pt>
          <cx:pt idx="439">0.021346363599385465</cx:pt>
          <cx:pt idx="440">0.25456581852077043</cx:pt>
          <cx:pt idx="441">0.69874134885931471</cx:pt>
          <cx:pt idx="442">0.58240554046151316</cx:pt>
          <cx:pt idx="443">0.75084192346569689</cx:pt>
          <cx:pt idx="444">0.54536642044281081</cx:pt>
          <cx:pt idx="445">0.66567986702022564</cx:pt>
          <cx:pt idx="446">0.84773221531399756</cx:pt>
          <cx:pt idx="447">0.32153046271232433</cx:pt>
          <cx:pt idx="448">0.40973196062572492</cx:pt>
          <cx:pt idx="449">0.84913968632029846</cx:pt>
          <cx:pt idx="450">0.49944793303360713</cx:pt>
          <cx:pt idx="451">0.487638057305668</cx:pt>
          <cx:pt idx="452">0.14330987263554062</cx:pt>
          <cx:pt idx="453">0.78761141842532079</cx:pt>
          <cx:pt idx="454">0.8956635841270757</cx:pt>
          <cx:pt idx="455">0.54579030832851694</cx:pt>
          <cx:pt idx="456">0.41412025767248928</cx:pt>
          <cx:pt idx="457">0.59887016207094035</cx:pt>
          <cx:pt idx="458">0.17282587748206035</cx:pt>
          <cx:pt idx="459">0.58192757284995467</cx:pt>
          <cx:pt idx="460">0.60991524308853562</cx:pt>
          <cx:pt idx="461">0.83256716033907185</cx:pt>
          <cx:pt idx="462">0.75299860546916897</cx:pt>
          <cx:pt idx="463">0.0027808135561270264</cx:pt>
          <cx:pt idx="464">0.76207915890622169</cx:pt>
          <cx:pt idx="465">0.36710322718688893</cx:pt>
          <cx:pt idx="466">0.50969323150197299</cx:pt>
          <cx:pt idx="467">0.24358448774200658</cx:pt>
          <cx:pt idx="468">0.8906946225879675</cx:pt>
          <cx:pt idx="469">0.88865082976599175</cx:pt>
          <cx:pt idx="470">0.022862993717736257</cx:pt>
          <cx:pt idx="471">0.48866428144477114</cx:pt>
          <cx:pt idx="472">0.85772286711678147</cx:pt>
          <cx:pt idx="473">0.14756739238574212</cx:pt>
          <cx:pt idx="474">0.47255931605646484</cx:pt>
          <cx:pt idx="475">0.38414764600876661</cx:pt>
          <cx:pt idx="476">0.037634657176421116</cx:pt>
          <cx:pt idx="477">0.73675568373336664</cx:pt>
          <cx:pt idx="478">0.56566888710406782</cx:pt>
          <cx:pt idx="479">0.55937707310968665</cx:pt>
          <cx:pt idx="480">0.21874458064026314</cx:pt>
          <cx:pt idx="481">0.86189294111150405</cx:pt>
          <cx:pt idx="482">0.16756281736581702</cx:pt>
          <cx:pt idx="483">0.77745148059810454</cx:pt>
          <cx:pt idx="484">0.43528702991285584</cx:pt>
          <cx:pt idx="485">0.794325918989088</cx:pt>
          <cx:pt idx="486">0.67588619131166627</cx:pt>
          <cx:pt idx="487">0.69318192544568125</cx:pt>
          <cx:pt idx="488">0.55191213043463028</cx:pt>
          <cx:pt idx="489">0.003350667258917972</cx:pt>
          <cx:pt idx="490">0.20888488727134058</cx:pt>
          <cx:pt idx="491">0.72834992760255568</cx:pt>
          <cx:pt idx="492">0.84955420723157937</cx:pt>
          <cx:pt idx="493">0.087754390398469662</cx:pt>
          <cx:pt idx="494">0.96679984384359818</cx:pt>
          <cx:pt idx="495">0.56731480493093467</cx:pt>
          <cx:pt idx="496">0.56083310590815838</cx:pt>
          <cx:pt idx="497">0.78718449573725247</cx:pt>
          <cx:pt idx="498">0.60001916751096473</cx:pt>
          <cx:pt idx="499">0.5306745121736568</cx:pt>
          <cx:pt idx="500">0.55425104812863424</cx:pt>
          <cx:pt idx="501">0.56360754840627536</cx:pt>
          <cx:pt idx="502">0.80373017722674656</cx:pt>
          <cx:pt idx="503">0.80583952305464723</cx:pt>
          <cx:pt idx="504">0.32883583892955459</cx:pt>
          <cx:pt idx="505">0.024970462921621417</cx:pt>
          <cx:pt idx="506">0.90311940673155688</cx:pt>
          <cx:pt idx="507">0.90516475712742628</cx:pt>
          <cx:pt idx="508">0.16560294545054288</cx:pt>
          <cx:pt idx="509">0.13284168840576638</cx:pt>
          <cx:pt idx="510">0.26410169607525535</cx:pt>
          <cx:pt idx="511">0.5685930035820419</cx:pt>
          <cx:pt idx="512">0.73432956196433652</cx:pt>
          <cx:pt idx="513">0.41835682765089865</cx:pt>
          <cx:pt idx="514">0.84495278530673834</cx:pt>
          <cx:pt idx="515">0.54778566056661171</cx:pt>
          <cx:pt idx="516">0.59199476652402139</cx:pt>
          <cx:pt idx="517">0.64781608365268883</cx:pt>
          <cx:pt idx="518">0.28752512003259234</cx:pt>
          <cx:pt idx="519">0.63862028335570287</cx:pt>
          <cx:pt idx="520">0.11754181885272508</cx:pt>
          <cx:pt idx="521">0.10005162237387621</cx:pt>
          <cx:pt idx="522">0.83864896049404247</cx:pt>
          <cx:pt idx="523">0.30438389331235716</cx:pt>
          <cx:pt idx="524">0.90368024874532571</cx:pt>
          <cx:pt idx="525">0.97203350796410626</cx:pt>
          <cx:pt idx="526">0.99368558619611524</cx:pt>
          <cx:pt idx="527">0.54133269294526143</cx:pt>
          <cx:pt idx="528">0.28194819865884491</cx:pt>
          <cx:pt idx="529">0.69641189401253922</cx:pt>
          <cx:pt idx="530">0.88989124069332171</cx:pt>
          <cx:pt idx="531">0.077670885470812689</cx:pt>
          <cx:pt idx="532">0.89128231986071627</cx:pt>
          <cx:pt idx="533">0.95047643154952555</cx:pt>
          <cx:pt idx="534">0.82593859458311869</cx:pt>
          <cx:pt idx="535">0.70383596267141124</cx:pt>
          <cx:pt idx="536">0.22592801596795309</cx:pt>
          <cx:pt idx="537">0.79180916403248813</cx:pt>
          <cx:pt idx="538">0.28650850940125738</cx:pt>
          <cx:pt idx="539">0.38752804253546502</cx:pt>
          <cx:pt idx="540">0.29287850807636584</cx:pt>
          <cx:pt idx="541">0.48781133855780345</cx:pt>
          <cx:pt idx="542">0.97068614837382061</cx:pt>
          <cx:pt idx="543">0.78216322810231509</cx:pt>
          <cx:pt idx="544">0.55439338208920896</cx:pt>
          <cx:pt idx="545">0.21569564307573486</cx:pt>
          <cx:pt idx="546">0.25834472841324896</cx:pt>
          <cx:pt idx="547">0.7918912198765683</cx:pt>
          <cx:pt idx="548">0.76651999373882485</cx:pt>
          <cx:pt idx="549">0.25579441132314162</cx:pt>
          <cx:pt idx="550">0.493050354293877</cx:pt>
          <cx:pt idx="551">0.7088289553059246</cx:pt>
          <cx:pt idx="552">0.65379567646285142</cx:pt>
          <cx:pt idx="553">0.39357546057453385</cx:pt>
          <cx:pt idx="554">0.19827319728712156</cx:pt>
          <cx:pt idx="555">0.90360891656616038</cx:pt>
          <cx:pt idx="556">0.23081859346827338</cx:pt>
          <cx:pt idx="557">0.39986140015009541</cx:pt>
          <cx:pt idx="558">0.55969454770997684</cx:pt>
          <cx:pt idx="559">0.64345644073660102</cx:pt>
          <cx:pt idx="560">0.24498736228863138</cx:pt>
          <cx:pt idx="561">0.4427231620277825</cx:pt>
          <cx:pt idx="562">0.20517517202389313</cx:pt>
          <cx:pt idx="563">0.90222250769304113</cx:pt>
          <cx:pt idx="564">0.30263019019876902</cx:pt>
          <cx:pt idx="565">0.036985918020526531</cx:pt>
          <cx:pt idx="566">0.2474666293634773</cx:pt>
          <cx:pt idx="567">0.57228178496093507</cx:pt>
          <cx:pt idx="568">0.25599390276184353</cx:pt>
          <cx:pt idx="569">0.97429793707857992</cx:pt>
          <cx:pt idx="570">0.31976057194473073</cx:pt>
          <cx:pt idx="571">0.47400395475142831</cx:pt>
          <cx:pt idx="572">0.65279499257924389</cx:pt>
          <cx:pt idx="573">0.88416389674591145</cx:pt>
          <cx:pt idx="574">0.18602592506860083</cx:pt>
          <cx:pt idx="575">0.46527846124963967</cx:pt>
          <cx:pt idx="576">0.22137894479748554</cx:pt>
          <cx:pt idx="577">0.2575310177057718</cx:pt>
          <cx:pt idx="578">0.18369279743004907</cx:pt>
          <cx:pt idx="579">0.98378355736289569</cx:pt>
          <cx:pt idx="580">0.71441781760722944</cx:pt>
          <cx:pt idx="581">0.87436041899568229</cx:pt>
          <cx:pt idx="582">0.20380431937388088</cx:pt>
          <cx:pt idx="583">0.94221996365421457</cx:pt>
          <cx:pt idx="584">0.65293075301107351</cx:pt>
          <cx:pt idx="585">0.71641355677908813</cx:pt>
          <cx:pt idx="586">0.21765312973418549</cx:pt>
          <cx:pt idx="587">0.15250423034884253</cx:pt>
          <cx:pt idx="588">0.44793801302850322</cx:pt>
          <cx:pt idx="589">0.16275048365498501</cx:pt>
          <cx:pt idx="590">0.76601557917208984</cx:pt>
          <cx:pt idx="591">0.086803922112535181</cx:pt>
          <cx:pt idx="592">0.46206016650775528</cx:pt>
          <cx:pt idx="593">0.97146157442477887</cx:pt>
          <cx:pt idx="594">0.94754890276513637</cx:pt>
          <cx:pt idx="595">0.57338433714965364</cx:pt>
          <cx:pt idx="596">0.33312998573458619</cx:pt>
          <cx:pt idx="597">0.020003504913430947</cx:pt>
          <cx:pt idx="598">0.51665649833640437</cx:pt>
          <cx:pt idx="599">0.55762393782432107</cx:pt>
          <cx:pt idx="600">0.22081370249110832</cx:pt>
          <cx:pt idx="601">0.98588247117112648</cx:pt>
          <cx:pt idx="602">0.96437217328062974</cx:pt>
          <cx:pt idx="603">0.24095373223037209</cx:pt>
          <cx:pt idx="604">0.79822062017586781</cx:pt>
          <cx:pt idx="605">0.91491075323052118</cx:pt>
          <cx:pt idx="606">0.016448833256204165</cx:pt>
          <cx:pt idx="607">0.0060249352706466253</cx:pt>
          <cx:pt idx="608">0.20240545995575743</cx:pt>
          <cx:pt idx="609">0.78662325445697945</cx:pt>
          <cx:pt idx="610">0.11034217916617373</cx:pt>
          <cx:pt idx="611">0.1869890690019419</cx:pt>
          <cx:pt idx="612">0.92200481128248701</cx:pt>
          <cx:pt idx="613">0.37118474906639953</cx:pt>
          <cx:pt idx="614">0.60026244148000907</cx:pt>
          <cx:pt idx="615">0.12416931020392641</cx:pt>
          <cx:pt idx="616">0.85993397531074234</cx:pt>
          <cx:pt idx="617">0.38155571262206622</cx:pt>
          <cx:pt idx="618">0.24725909775466182</cx:pt>
          <cx:pt idx="619">0.11814011069007857</cx:pt>
          <cx:pt idx="620">0.41466920591879453</cx:pt>
          <cx:pt idx="621">0.7362148611200986</cx:pt>
          <cx:pt idx="622">0.75031776294763408</cx:pt>
          <cx:pt idx="623">0.282245470476848</cx:pt>
          <cx:pt idx="624">0.66033669493712088</cx:pt>
          <cx:pt idx="625">0.84673994469277525</cx:pt>
          <cx:pt idx="626">0.068841097258806716</cx:pt>
          <cx:pt idx="627">0.36505642991373444</cx:pt>
          <cx:pt idx="628">0.91871451952565975</cx:pt>
          <cx:pt idx="629">0.37313608543878696</cx:pt>
          <cx:pt idx="630">0.33747624437777124</cx:pt>
          <cx:pt idx="631">0.43712961639353465</cx:pt>
          <cx:pt idx="632">0.82603251259186228</cx:pt>
          <cx:pt idx="633">0.20195468026427943</cx:pt>
          <cx:pt idx="634">0.64491938461420273</cx:pt>
          <cx:pt idx="635">0.2079109207015154</cx:pt>
          <cx:pt idx="636">0.78436559863402988</cx:pt>
          <cx:pt idx="637">0.50193722453064138</cx:pt>
          <cx:pt idx="638">0.71531143929827723</cx:pt>
          <cx:pt idx="639">0.78291196690865539</cx:pt>
          <cx:pt idx="640">0.69500886050207444</cx:pt>
          <cx:pt idx="641">0.85982497423405491</cx:pt>
          <cx:pt idx="642">0.21407131826863257</cx:pt>
          <cx:pt idx="643">0.74458955608378063</cx:pt>
          <cx:pt idx="644">0.43970314148886169</cx:pt>
          <cx:pt idx="645">0.82816986895464317</cx:pt>
          <cx:pt idx="646">0.021880889235639356</cx:pt>
          <cx:pt idx="647">0.63626844707403607</cx:pt>
          <cx:pt idx="648">0.6080083333447911</cx:pt>
          <cx:pt idx="649">0.85126017041105917</cx:pt>
          <cx:pt idx="650">0.37284523914929391</cx:pt>
          <cx:pt idx="651">0.19485121740999489</cx:pt>
          <cx:pt idx="652">0.25674805554350433</cx:pt>
          <cx:pt idx="653">0.52235285022793254</cx:pt>
          <cx:pt idx="654">0.85367335604845418</cx:pt>
          <cx:pt idx="655">0.37440641211413861</cx:pt>
          <cx:pt idx="656">0.98885974323482284</cx:pt>
          <cx:pt idx="657">0.64388141773167196</cx:pt>
          <cx:pt idx="658">0.67453804085951286</cx:pt>
          <cx:pt idx="659">0.47569761784828057</cx:pt>
          <cx:pt idx="660">0.18205516116403853</cx:pt>
          <cx:pt idx="661">0.066869088265009591</cx:pt>
          <cx:pt idx="662">0.8126715401914999</cx:pt>
          <cx:pt idx="663">0.54143449187196457</cx:pt>
          <cx:pt idx="664">0.20402471192543792</cx:pt>
          <cx:pt idx="665">0.40581972451292003</cx:pt>
          <cx:pt idx="666">0.45533392593487299</cx:pt>
          <cx:pt idx="667">0.94125875883729926</cx:pt>
          <cx:pt idx="668">0.58727022035907428</cx:pt>
          <cx:pt idx="669">0.33359661276694408</cx:pt>
          <cx:pt idx="670">0.18235228117652647</cx:pt>
          <cx:pt idx="671">0.0072330484657245897</cx:pt>
          <cx:pt idx="672">0.81623923168895351</cx:pt>
          <cx:pt idx="673">0.63558980156957412</cx:pt>
          <cx:pt idx="674">0.91776329527448708</cx:pt>
          <cx:pt idx="675">0.32430648822589103</cx:pt>
          <cx:pt idx="676">0.58472470276964728</cx:pt>
          <cx:pt idx="677">0.12749115913614351</cx:pt>
          <cx:pt idx="678">0.024199569563427059</cx:pt>
          <cx:pt idx="679">0.96213339226363037</cx:pt>
          <cx:pt idx="680">0.16477483078094635</cx:pt>
          <cx:pt idx="681">0.71786862635798387</cx:pt>
          <cx:pt idx="682">0.036982684880959571</cx:pt>
          <cx:pt idx="683">0.46263023952761217</cx:pt>
          <cx:pt idx="684">0.74390432518558136</cx:pt>
          <cx:pt idx="685">0.94492392624995059</cx:pt>
          <cx:pt idx="686">0.68828009917100141</cx:pt>
          <cx:pt idx="687">0.076551328575107269</cx:pt>
          <cx:pt idx="688">0.38533462382408745</cx:pt>
          <cx:pt idx="689">0.52986760681540268</cx:pt>
          <cx:pt idx="690">0.77176602586561116</cx:pt>
          <cx:pt idx="691">0.34627019281808924</cx:pt>
          <cx:pt idx="692">0.58348916139815965</cx:pt>
          <cx:pt idx="693">0.15218534598772759</cx:pt>
          <cx:pt idx="694">0.60685013779327746</cx:pt>
          <cx:pt idx="695">0.031427199289503993</cx:pt>
          <cx:pt idx="696">0.30348279384319954</cx:pt>
          <cx:pt idx="697">0.59158370256288295</cx:pt>
          <cx:pt idx="698">0.32884212538917501</cx:pt>
          <cx:pt idx="699">0.84436781852222453</cx:pt>
          <cx:pt idx="700">0.4660463123871561</cx:pt>
          <cx:pt idx="701">0.70556395823151286</cx:pt>
          <cx:pt idx="702">0.28090547100242691</cx:pt>
          <cx:pt idx="703">0.29347395257574049</cx:pt>
          <cx:pt idx="704">0.84530943833172534</cx:pt>
          <cx:pt idx="705">0.62660192523714209</cx:pt>
          <cx:pt idx="706">0.17784386775583449</cx:pt>
          <cx:pt idx="707">0.22541969731803235</cx:pt>
          <cx:pt idx="708">0.72459562460722626</cx:pt>
          <cx:pt idx="709">0.45803009290715668</cx:pt>
          <cx:pt idx="710">0.6406785076791196</cx:pt>
          <cx:pt idx="711">0.92269630621604271</cx:pt>
          <cx:pt idx="712">0.87146303356027033</cx:pt>
          <cx:pt idx="713">0.67597307923846894</cx:pt>
          <cx:pt idx="714">0.18245944489941168</cx:pt>
          <cx:pt idx="715">0.83041591963859462</cx:pt>
          <cx:pt idx="716">0.19881288762161498</cx:pt>
          <cx:pt idx="717">0.88821059365688693</cx:pt>
          <cx:pt idx="718">0.18480564060993487</cx:pt>
          <cx:pt idx="719">0.74885463163119115</cx:pt>
          <cx:pt idx="720">0.55832507836318168</cx:pt>
          <cx:pt idx="721">0.84245413509120026</cx:pt>
          <cx:pt idx="722">0.66148974674292615</cx:pt>
          <cx:pt idx="723">0.20935375400319123</cx:pt>
          <cx:pt idx="724">0.27902922984879108</cx:pt>
          <cx:pt idx="725">0.16785360300915098</cx:pt>
          <cx:pt idx="726">0.10236472484859649</cx:pt>
          <cx:pt idx="727">0.50591376738971849</cx:pt>
          <cx:pt idx="728">0.81157820929242419</cx:pt>
          <cx:pt idx="729">0.04536360393320471</cx:pt>
          <cx:pt idx="730">0.25538780231175728</cx:pt>
          <cx:pt idx="731">0.826431745305793</cx:pt>
          <cx:pt idx="732">0.8226515453974419</cx:pt>
          <cx:pt idx="733">0.63303605857451628</cx:pt>
          <cx:pt idx="734">0.60114632454008232</cx:pt>
          <cx:pt idx="735">0.41466170139157166</cx:pt>
          <cx:pt idx="736">0.58423587344658634</cx:pt>
          <cx:pt idx="737">0.38936925668246103</cx:pt>
          <cx:pt idx="738">0.96056292895948192</cx:pt>
          <cx:pt idx="739">0.13903014687661142</cx:pt>
          <cx:pt idx="740">0.55902093687277277</cx:pt>
          <cx:pt idx="741">0.82599222572196296</cx:pt>
          <cx:pt idx="742">0.7625600657727879</cx:pt>
          <cx:pt idx="743">0.39169161479530268</cx:pt>
          <cx:pt idx="744">0.052415132471228865</cx:pt>
          <cx:pt idx="745">0.5561262142122172</cx:pt>
          <cx:pt idx="746">0.41250077641582739</cx:pt>
          <cx:pt idx="747">0.47617057854276845</cx:pt>
          <cx:pt idx="748">0.28017957827723661</cx:pt>
          <cx:pt idx="749">0.36974259737626092</cx:pt>
          <cx:pt idx="750">0.6799581300829648</cx:pt>
          <cx:pt idx="751">0.2637723804470482</cx:pt>
          <cx:pt idx="752">0.83176605126429914</cx:pt>
          <cx:pt idx="753">0.14963501087530595</cx:pt>
          <cx:pt idx="754">0.22810203882467694</cx:pt>
          <cx:pt idx="755">0.54869333246069862</cx:pt>
          <cx:pt idx="756">0.88064453234351936</cx:pt>
          <cx:pt idx="757">0.41011706845703411</cx:pt>
          <cx:pt idx="758">0.68334724977356598</cx:pt>
          <cx:pt idx="759">0.33443875665592904</cx:pt>
          <cx:pt idx="760">0.68000528488097955</cx:pt>
          <cx:pt idx="761">0.79752697098599157</cx:pt>
          <cx:pt idx="762">0.59364933138222742</cx:pt>
          <cx:pt idx="763">0.40075780029346364</cx:pt>
          <cx:pt idx="764">0.077397199914388426</cx:pt>
          <cx:pt idx="765">0.13109739849067414</cx:pt>
          <cx:pt idx="766">0.011321898687904342</cx:pt>
          <cx:pt idx="767">0.82999513151412352</cx:pt>
          <cx:pt idx="768">0.027096584466863582</cx:pt>
          <cx:pt idx="769">0.046598319039386826</cx:pt>
          <cx:pt idx="770">0.71757207276228219</cx:pt>
          <cx:pt idx="771">0.91563827030834655</cx:pt>
          <cx:pt idx="772">0.87406183563593798</cx:pt>
          <cx:pt idx="773">0.034867519849885453</cx:pt>
          <cx:pt idx="774">0.080612012967108848</cx:pt>
          <cx:pt idx="775">0.2693905298178938</cx:pt>
          <cx:pt idx="776">0.22442582390460064</cx:pt>
          <cx:pt idx="777">0.69490416963910384</cx:pt>
          <cx:pt idx="778">0.89114662277767687</cx:pt>
          <cx:pt idx="779">0.16874888688373169</cx:pt>
          <cx:pt idx="780">0.1732931407131354</cx:pt>
          <cx:pt idx="781">0.69026521582142863</cx:pt>
          <cx:pt idx="782">0.98161840721651883</cx:pt>
          <cx:pt idx="783">0.60141989919615702</cx:pt>
          <cx:pt idx="784">0.16633328283833992</cx:pt>
          <cx:pt idx="785">0.88530908197272451</cx:pt>
          <cx:pt idx="786">0.086512421703633602</cx:pt>
          <cx:pt idx="787">0.5577606235980711</cx:pt>
          <cx:pt idx="788">0.30150575069669783</cx:pt>
          <cx:pt idx="789">0.96667035517580913</cx:pt>
          <cx:pt idx="790">0.80043848866934653</cx:pt>
          <cx:pt idx="791">0.42617821136600298</cx:pt>
          <cx:pt idx="792">0.78835885741787215</cx:pt>
          <cx:pt idx="793">0.19589639907861123</cx:pt>
          <cx:pt idx="794">0.66849084931535097</cx:pt>
          <cx:pt idx="795">0.51559442367995167</cx:pt>
          <cx:pt idx="796">0.1549523794943487</cx:pt>
          <cx:pt idx="797">0.22470347753431674</cx:pt>
          <cx:pt idx="798">0.80840783667364458</cx:pt>
          <cx:pt idx="799">0.29598835410852731</cx:pt>
          <cx:pt idx="800">0.31655065779144487</cx:pt>
          <cx:pt idx="801">0.49297286845805455</cx:pt>
          <cx:pt idx="802">0.26319552151271497</cx:pt>
          <cx:pt idx="803">0.0029590705999497091</cx:pt>
          <cx:pt idx="804">0.11481219474277427</cx:pt>
          <cx:pt idx="805">0.78225349264369859</cx:pt>
          <cx:pt idx="806">0.40554034617305323</cx:pt>
          <cx:pt idx="807">0.42953551230245623</cx:pt>
          <cx:pt idx="808">0.45880274611609451</cx:pt>
          <cx:pt idx="809">0.32280973346151509</cx:pt>
          <cx:pt idx="810">0.24164284666343949</cx:pt>
          <cx:pt idx="811">0.6359756192715903</cx:pt>
          <cx:pt idx="812">0.6051825165585154</cx:pt>
          <cx:pt idx="813">0.0057764609664060496</cx:pt>
          <cx:pt idx="814">0.97317048453845456</cx:pt>
          <cx:pt idx="815">0.25408424948279118</cx:pt>
          <cx:pt idx="816">0.27374132539634022</cx:pt>
          <cx:pt idx="817">0.25170073594516418</cx:pt>
          <cx:pt idx="818">0.83826731251098341</cx:pt>
          <cx:pt idx="819">0.33247066606495135</cx:pt>
          <cx:pt idx="820">0.86326996271890699</cx:pt>
          <cx:pt idx="821">0.1401665634268241</cx:pt>
          <cx:pt idx="822">0.011227506958207734</cx:pt>
          <cx:pt idx="823">0.96346013255932605</cx:pt>
          <cx:pt idx="824">0.50088128265165544</cx:pt>
          <cx:pt idx="825">0.2437729753684662</cx:pt>
          <cx:pt idx="826">0.074407755141447818</cx:pt>
          <cx:pt idx="827">0.76264616736562985</cx:pt>
          <cx:pt idx="828">0.27334289952687407</cx:pt>
          <cx:pt idx="829">0.42871846458190244</cx:pt>
          <cx:pt idx="830">0.97756023459608166</cx:pt>
          <cx:pt idx="831">0.7811135874828421</cx:pt>
          <cx:pt idx="832">0.70097632445077751</cx:pt>
          <cx:pt idx="833">0.98043440500732038</cx:pt>
          <cx:pt idx="834">0.37914930489612797</cx:pt>
          <cx:pt idx="835">0.17202730696397828</cx:pt>
          <cx:pt idx="836">0.69171120395726771</cx:pt>
          <cx:pt idx="837">0.48475994278664225</cx:pt>
          <cx:pt idx="838">0.091233614180193157</cx:pt>
          <cx:pt idx="839">0.28477520681288793</cx:pt>
          <cx:pt idx="840">0.72152301073133596</cx:pt>
          <cx:pt idx="841">0.85471883882600541</cx:pt>
          <cx:pt idx="842">0.59133735910293106</cx:pt>
          <cx:pt idx="843">0.42691110087946849</cx:pt>
          <cx:pt idx="844">0.39777134366046119</cx:pt>
          <cx:pt idx="845">0.08455884010705994</cx:pt>
          <cx:pt idx="846">0.23510204157719194</cx:pt>
          <cx:pt idx="847">0.072044090534324257</cx:pt>
          <cx:pt idx="848">0.14831942500503914</cx:pt>
          <cx:pt idx="849">0.54518539570107616</cx:pt>
          <cx:pt idx="850">0.41828259261351552</cx:pt>
          <cx:pt idx="851">0.82758748683948291</cx:pt>
          <cx:pt idx="852">0.10981504798786168</cx:pt>
          <cx:pt idx="853">0.68779366494369765</cx:pt>
          <cx:pt idx="854">0.11082754724298183</cx:pt>
          <cx:pt idx="855">0.10647654747779289</cx:pt>
          <cx:pt idx="856">0.99608308971937287</cx:pt>
          <cx:pt idx="857">0.13444485495861391</cx:pt>
          <cx:pt idx="858">0.96684823038844514</cx:pt>
          <cx:pt idx="859">0.37166146262282362</cx:pt>
          <cx:pt idx="860">0.35942100370142327</cx:pt>
          <cx:pt idx="861">0.63965927898217478</cx:pt>
          <cx:pt idx="862">0.78841685539033424</cx:pt>
          <cx:pt idx="863">0.77758424794752612</cx:pt>
          <cx:pt idx="864">0.47021131604851574</cx:pt>
          <cx:pt idx="865">0.19159656105608236</cx:pt>
          <cx:pt idx="866">0.33574767443215348</cx:pt>
          <cx:pt idx="867">0.50792561199188779</cx:pt>
          <cx:pt idx="868">0.9001378229277166</cx:pt>
          <cx:pt idx="869">0.95968450786725856</cx:pt>
          <cx:pt idx="870">0.29885454041670656</cx:pt>
          <cx:pt idx="871">0.37870718170712137</cx:pt>
          <cx:pt idx="872">0.98696020236281312</cx:pt>
          <cx:pt idx="873">0.22623868340805986</cx:pt>
          <cx:pt idx="874">0.0063438691732979891</cx:pt>
          <cx:pt idx="875">0.361409724455512</cx:pt>
          <cx:pt idx="876">0.41581677529516636</cx:pt>
          <cx:pt idx="877">0.80860437784666694</cx:pt>
          <cx:pt idx="878">0.75775013013332659</cx:pt>
          <cx:pt idx="879">0.32110611881516238</cx:pt>
          <cx:pt idx="880">0.98902904498057564</cx:pt>
          <cx:pt idx="881">0.19493296200363064</cx:pt>
          <cx:pt idx="882">0.30230697912295201</cx:pt>
          <cx:pt idx="883">0.66490439943857582</cx:pt>
          <cx:pt idx="884">0.9283526009920936</cx:pt>
          <cx:pt idx="885">0.33426884986852334</cx:pt>
          <cx:pt idx="886">0.56556915873144509</cx:pt>
          <cx:pt idx="887">0.4633564347554634</cx:pt>
          <cx:pt idx="888">0.68836150135924146</cx:pt>
          <cx:pt idx="889">0.85774229029568261</cx:pt>
          <cx:pt idx="890">0.46668781184111452</cx:pt>
          <cx:pt idx="891">0.44490686118010958</cx:pt>
          <cx:pt idx="892">0.044650665056981231</cx:pt>
          <cx:pt idx="893">0.91815703465512244</cx:pt>
          <cx:pt idx="894">0.32650269238346818</cx:pt>
          <cx:pt idx="895">0.29011196906840431</cx:pt>
          <cx:pt idx="896">0.77085834441517997</cx:pt>
          <cx:pt idx="897">0.64387026061963271</cx:pt>
          <cx:pt idx="898">0.083488554375759305</cx:pt>
          <cx:pt idx="899">0.18450104560375524</cx:pt>
          <cx:pt idx="900">0.9826273970857955</cx:pt>
          <cx:pt idx="901">0.84512471684014767</cx:pt>
          <cx:pt idx="902">0.56435384560700397</cx:pt>
          <cx:pt idx="903">0.095890480888547569</cx:pt>
          <cx:pt idx="904">0.29868702286126581</cx:pt>
          <cx:pt idx="905">0.26109816073574754</cx:pt>
          <cx:pt idx="906">0.9373559832481243</cx:pt>
          <cx:pt idx="907">0.2769113737703579</cx:pt>
          <cx:pt idx="908">0.4629653137621379</cx:pt>
          <cx:pt idx="909">0.15713189819041873</cx:pt>
          <cx:pt idx="910">0.51860998164495953</cx:pt>
          <cx:pt idx="911">0.10703317034127624</cx:pt>
          <cx:pt idx="912">0.49603581614963277</cx:pt>
          <cx:pt idx="913">0.051357067241763699</cx:pt>
          <cx:pt idx="914">0.57804124008984803</cx:pt>
          <cx:pt idx="915">0.96851612125906561</cx:pt>
          <cx:pt idx="916">0.58952095074704491</cx:pt>
          <cx:pt idx="917">0.45471711537779436</cx:pt>
          <cx:pt idx="918">0.51423761887499264</cx:pt>
          <cx:pt idx="919">0.18591847718889987</cx:pt>
          <cx:pt idx="920">0.35012835058641512</cx:pt>
          <cx:pt idx="921">0.52551024186359907</cx:pt>
          <cx:pt idx="922">0.34587777700724032</cx:pt>
          <cx:pt idx="923">0.15539712406204498</cx:pt>
          <cx:pt idx="924">0.67747944467927379</cx:pt>
          <cx:pt idx="925">0.96410034000322598</cx:pt>
          <cx:pt idx="926">0.41786973612200806</cx:pt>
          <cx:pt idx="927">0.049127297642477585</cx:pt>
          <cx:pt idx="928">0.44277157014737711</cx:pt>
          <cx:pt idx="929">0.16803182485875345</cx:pt>
          <cx:pt idx="930">0.19579819037875767</cx:pt>
          <cx:pt idx="931">0.84423987262903721</cx:pt>
          <cx:pt idx="932">0.64883384673498978</cx:pt>
          <cx:pt idx="933">0.86669550197450151</cx:pt>
          <cx:pt idx="934">0.41248441792484958</cx:pt>
          <cx:pt idx="935">0.08815908556336427</cx:pt>
          <cx:pt idx="936">0.68358388922597846</cx:pt>
          <cx:pt idx="937">0.61245622432595614</cx:pt>
          <cx:pt idx="938">0.19315553723885559</cx:pt>
          <cx:pt idx="939">0.20695312450299397</cx:pt>
          <cx:pt idx="940">0.93256994781593405</cx:pt>
          <cx:pt idx="941">0.22124589558551588</cx:pt>
          <cx:pt idx="942">0.31541339554431025</cx:pt>
          <cx:pt idx="943">0.81231044793498841</cx:pt>
          <cx:pt idx="944">0.19888878526527209</cx:pt>
          <cx:pt idx="945">0.29548558892701315</cx:pt>
          <cx:pt idx="946">0.7820872341728845</cx:pt>
          <cx:pt idx="947">0.76735719126488999</cx:pt>
          <cx:pt idx="948">0.11651347700217041</cx:pt>
          <cx:pt idx="949">0.24714791087147303</cx:pt>
          <cx:pt idx="950">0.45131331489119364</cx:pt>
          <cx:pt idx="951">0.84183113376129459</cx:pt>
          <cx:pt idx="952">0.85833833961033001</cx:pt>
          <cx:pt idx="953">0.33189451001345915</cx:pt>
          <cx:pt idx="954">0.1786432310102265</cx:pt>
          <cx:pt idx="955">0.92493323640617042</cx:pt>
          <cx:pt idx="956">0.43868127757103292</cx:pt>
          <cx:pt idx="957">0.28217144589963516</cx:pt>
          <cx:pt idx="958">0.43414873721837455</cx:pt>
          <cx:pt idx="959">0.56776011099766144</cx:pt>
          <cx:pt idx="960">0.59376454103675891</cx:pt>
          <cx:pt idx="961">0.81303463085929739</cx:pt>
          <cx:pt idx="962">0.19095759756622188</cx:pt>
          <cx:pt idx="963">0.30937108618329323</cx:pt>
          <cx:pt idx="964">0.068172960857290743</cx:pt>
          <cx:pt idx="965">0.97960369906051536</cx:pt>
          <cx:pt idx="966">0.93231515183627045</cx:pt>
          <cx:pt idx="967">0.021666879344536705</cx:pt>
          <cx:pt idx="968">0.23230784966441587</cx:pt>
          <cx:pt idx="969">0.52250338243756866</cx:pt>
          <cx:pt idx="970">0.74157155600037916</cx:pt>
          <cx:pt idx="971">0.24901289716788044</cx:pt>
          <cx:pt idx="972">0.48320736356991245</cx:pt>
          <cx:pt idx="973">0.74662472539586133</cx:pt>
          <cx:pt idx="974">0.83928424997352613</cx:pt>
          <cx:pt idx="975">0.53678470760293906</cx:pt>
          <cx:pt idx="976">0.53891747617375785</cx:pt>
          <cx:pt idx="977">0.78701095100163998</cx:pt>
          <cx:pt idx="978">0.64603375032974331</cx:pt>
          <cx:pt idx="979">0.01686080075164742</cx:pt>
          <cx:pt idx="980">0.13954732897495747</cx:pt>
          <cx:pt idx="981">0.44623232753816</cx:pt>
          <cx:pt idx="982">0.62066486088907935</cx:pt>
          <cx:pt idx="983">0.62810603325383862</cx:pt>
          <cx:pt idx="984">0.17554234796704205</cx:pt>
          <cx:pt idx="985">0.6185066144005531</cx:pt>
          <cx:pt idx="986">0.33378845845950422</cx:pt>
          <cx:pt idx="987">0.038476286904637003</cx:pt>
          <cx:pt idx="988">0.44003068157160274</cx:pt>
          <cx:pt idx="989">0.45972257398435135</cx:pt>
          <cx:pt idx="990">0.90307995817921438</cx:pt>
          <cx:pt idx="991">0.60224479973025502</cx:pt>
          <cx:pt idx="992">0.78781081710867451</cx:pt>
          <cx:pt idx="993">0.72462733779153987</cx:pt>
          <cx:pt idx="994">0.53779096479852395</cx:pt>
          <cx:pt idx="995">0.50922428489277571</cx:pt>
          <cx:pt idx="996">0.70989314219447597</cx:pt>
          <cx:pt idx="997">0.40098528691640567</cx:pt>
          <cx:pt idx="998">0.075399288905311224</cx:pt>
          <cx:pt idx="999">0.82081182586362078</cx:pt>
          <cx:pt idx="1000">0.75777503979009753</cx:pt>
        </cx:lvl>
      </cx:numDim>
    </cx:data>
  </cx:chartData>
  <cx:chart>
    <cx:plotArea>
      <cx:plotAreaRegion>
        <cx:plotSurface>
          <cx:spPr>
            <a:ln>
              <a:solidFill>
                <a:schemeClr val="bg2">
                  <a:lumMod val="75000"/>
                </a:schemeClr>
              </a:solidFill>
            </a:ln>
          </cx:spPr>
        </cx:plotSurface>
        <cx:series layoutId="clusteredColumn" uniqueId="{EA05658C-7196-4F3C-BCE7-E2B8992318A5}">
          <cx:tx>
            <cx:txData>
              <cx:f>'Sheet1 (2)'!$B$1</cx:f>
              <cx:v>raw</cx:v>
            </cx:txData>
          </cx:tx>
          <cx:spPr>
            <a:solidFill>
              <a:schemeClr val="tx1">
                <a:lumMod val="65000"/>
                <a:lumOff val="35000"/>
              </a:schemeClr>
            </a:solidFill>
          </cx:spPr>
          <cx:dataId val="0"/>
          <cx:layoutPr>
            <cx:binning intervalClosed="r"/>
          </cx:layoutPr>
        </cx:series>
      </cx:plotAreaRegion>
      <cx:axis id="0" hidden="1">
        <cx:catScaling gapWidth="0"/>
        <cx:tickLabels/>
      </cx:axis>
      <cx:axis id="1">
        <cx:valScaling max="160"/>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 (2)'!$D$2:$D$1002</cx:f>
        <cx:lvl ptCount="1001" formatCode="General">
          <cx:pt idx="0">0.53595129740939473</cx:pt>
          <cx:pt idx="1">0.72681166119726459</cx:pt>
          <cx:pt idx="2">0.56584844513613108</cx:pt>
          <cx:pt idx="3">0.56339034004898969</cx:pt>
          <cx:pt idx="4">0.59559261505956673</cx:pt>
          <cx:pt idx="5">0.40166767133535491</cx:pt>
          <cx:pt idx="6">0.26568547737465231</cx:pt>
          <cx:pt idx="7">0.48915061566041573</cx:pt>
          <cx:pt idx="8">0.42723187030546167</cx:pt>
          <cx:pt idx="9">0.41010157302320344</cx:pt>
          <cx:pt idx="10">0.6515712835767713</cx:pt>
          <cx:pt idx="11">0.57691857084503029</cx:pt>
          <cx:pt idx="12">0.45490273343376064</cx:pt>
          <cx:pt idx="13">0.42823597132463764</cx:pt>
          <cx:pt idx="14">0.34236033072367972</cx:pt>
          <cx:pt idx="15">0.265094683882033</cx:pt>
          <cx:pt idx="16">0.4069249353407251</cx:pt>
          <cx:pt idx="17">0.52090350738342428</cx:pt>
          <cx:pt idx="18">0.44565833597850785</cx:pt>
          <cx:pt idx="19">0.43119820521106339</cx:pt>
          <cx:pt idx="20">0.46211696395304025</cx:pt>
          <cx:pt idx="21">0.24355871525826339</cx:pt>
          <cx:pt idx="22">0.2767397885464033</cx:pt>
          <cx:pt idx="23">0.2690464715914927</cx:pt>
          <cx:pt idx="24">0.58603144555494324</cx:pt>
          <cx:pt idx="25">0.4926715276648812</cx:pt>
          <cx:pt idx="26">0.60806168122486348</cx:pt>
          <cx:pt idx="27">0.86695168056002969</cx:pt>
          <cx:pt idx="28">0.72950913822683228</cx:pt>
          <cx:pt idx="29">0.64993493277707814</cx:pt>
          <cx:pt idx="30">0.56210092822672841</cx:pt>
          <cx:pt idx="31">0.35837034585607469</cx:pt>
          <cx:pt idx="32">0.38576372589051605</cx:pt>
          <cx:pt idx="33">0.26748235282802552</cx:pt>
          <cx:pt idx="34">0.39448731554479405</cx:pt>
          <cx:pt idx="35">0.6266188889718628</cx:pt>
          <cx:pt idx="36">0.7688072974764254</cx:pt>
          <cx:pt idx="37">0.83089083310976219</cx:pt>
          <cx:pt idx="38">1</cx:pt>
          <cx:pt idx="39">0.95914184869645425</cx:pt>
          <cx:pt idx="40">0.82473643013169584</cx:pt>
          <cx:pt idx="41">0.83756123487660905</cx:pt>
          <cx:pt idx="42">0.59055246823219065</cx:pt>
          <cx:pt idx="43">0.41298946519157337</cx:pt>
          <cx:pt idx="44">0.63887068550766035</cx:pt>
          <cx:pt idx="45">0.32505219075414093</cx:pt>
          <cx:pt idx="46">0.48950420249315174</cx:pt>
          <cx:pt idx="47">0.74789503898075238</cx:pt>
          <cx:pt idx="48">0.38605959257099864</cx:pt>
          <cx:pt idx="49">0.53103475101121533</cx:pt>
          <cx:pt idx="50">0.51902064194966524</cx:pt>
          <cx:pt idx="51">0.14997141696736685</cx:pt>
          <cx:pt idx="52">0.42478787187717526</cx:pt>
          <cx:pt idx="53">0.29288855045160983</cx:pt>
          <cx:pt idx="54">0.28990063123371929</cx:pt>
          <cx:pt idx="55">0.45450119822966328</cx:pt>
          <cx:pt idx="56">0.47195529971034328</cx:pt>
          <cx:pt idx="57">0.4505297285848493</cx:pt>
          <cx:pt idx="58">0.51868925785989617</cx:pt>
          <cx:pt idx="59">0.7391827281882144</cx:pt>
          <cx:pt idx="60">0.57521978385097239</cx:pt>
          <cx:pt idx="61">0.62785067195835087</cx:pt>
          <cx:pt idx="62">0.51066227012933751</cx:pt>
          <cx:pt idx="63">0.5303673112491496</cx:pt>
          <cx:pt idx="64">0.31217348032950981</cx:pt>
          <cx:pt idx="65">0.61503287053362066</cx:pt>
          <cx:pt idx="66">0.53325344705970568</cx:pt>
          <cx:pt idx="67">0.59988930716672428</cx:pt>
          <cx:pt idx="68">0.78665794187218552</cx:pt>
          <cx:pt idx="69">0.56712628499454321</cx:pt>
          <cx:pt idx="70">0.51222903211702953</cx:pt>
          <cx:pt idx="71">0.49946059805199139</cx:pt>
          <cx:pt idx="72">0.51590124988583752</cx:pt>
          <cx:pt idx="73">0.47328794063752572</cx:pt>
          <cx:pt idx="74">0.63305125666781537</cx:pt>
          <cx:pt idx="75">0.69307913337993199</cx:pt>
          <cx:pt idx="76">0.46298504519372413</cx:pt>
          <cx:pt idx="77">0.59095092070244171</cx:pt>
          <cx:pt idx="78">0.67959124912537716</cx:pt>
          <cx:pt idx="79">0.60979707314984877</cx:pt>
          <cx:pt idx="80">0.80868349922248806</cx:pt>
          <cx:pt idx="81">0.8109227452519957</cx:pt>
          <cx:pt idx="82">0.60936858989302245</cx:pt>
          <cx:pt idx="83">0.66480920489944761</cx:pt>
          <cx:pt idx="84">0.65263853060293853</cx:pt>
          <cx:pt idx="85">0.47728372293369437</cx:pt>
          <cx:pt idx="86">0.68618775956258649</cx:pt>
          <cx:pt idx="87">0.76490389846902507</cx:pt>
          <cx:pt idx="88">0.64408205656377049</cx:pt>
          <cx:pt idx="89">0.64157184276291335</cx:pt>
          <cx:pt idx="90">0.41617652150977819</cx:pt>
          <cx:pt idx="91">0.48190043708025598</cx:pt>
          <cx:pt idx="92">0.46248506293893682</cx:pt>
          <cx:pt idx="93">0.44061188031630649</cx:pt>
          <cx:pt idx="94">0.38174294478380738</cx:pt>
          <cx:pt idx="95">0.49229894158055881</cx:pt>
          <cx:pt idx="96">0.36614218251380537</cx:pt>
          <cx:pt idx="97">0.40662772669685521</cx:pt>
          <cx:pt idx="98">0.55989058967418537</cx:pt>
          <cx:pt idx="99">0.34342953028055839</cx:pt>
          <cx:pt idx="100">0.61061090693287234</cx:pt>
          <cx:pt idx="101">0.51045297614500507</cx:pt>
          <cx:pt idx="102">0.29565197494189743</cx:pt>
          <cx:pt idx="103">0.58947741698039635</cx:pt>
          <cx:pt idx="104">0.60309382227906738</cx:pt>
          <cx:pt idx="105">0.48626260121568415</cx:pt>
          <cx:pt idx="106">0.61656093974928405</cx:pt>
          <cx:pt idx="107">0.45537265470766147</cx:pt>
          <cx:pt idx="108">0.37515416873441837</cx:pt>
          <cx:pt idx="109">0.46106568667588022</cx:pt>
          <cx:pt idx="110">0.34315253260158396</cx:pt>
          <cx:pt idx="111">0.42785176070991998</cx:pt>
          <cx:pt idx="112">0.37847636098007298</cx:pt>
          <cx:pt idx="113">0.54318157163404013</cx:pt>
          <cx:pt idx="114">0.67702863549648629</cx:pt>
          <cx:pt idx="115">0.72320843881931163</cx:pt>
          <cx:pt idx="116">0.9484212916594581</cx:pt>
          <cx:pt idx="117">0.88098951265971426</cx:pt>
          <cx:pt idx="118">0.67522896162588975</cx:pt>
          <cx:pt idx="119">0.51142774922784517</cx:pt>
          <cx:pt idx="120">0.32995017938320453</cx:pt>
          <cx:pt idx="121">0.2383129577126101</cx:pt>
          <cx:pt idx="122">0.21083067797780053</cx:pt>
          <cx:pt idx="123">0.33446077141655334</cx:pt>
          <cx:pt idx="124">0.44585516535482983</cx:pt>
          <cx:pt idx="125">0.3472054852995401</cx:pt>
          <cx:pt idx="126">0.54944050517188314</cx:pt>
          <cx:pt idx="127">0.35209942005574602</cx:pt>
          <cx:pt idx="128">0.50877235449380476</cx:pt>
          <cx:pt idx="129">0.50141388667097786</cx:pt>
          <cx:pt idx="130">0.28180774363736055</cx:pt>
          <cx:pt idx="131">0.70194790434918508</cx:pt>
          <cx:pt idx="132">0.38161647167222379</cx:pt>
          <cx:pt idx="133">0.29040165128073525</cx:pt>
          <cx:pt idx="134">0.43798326770645657</cx:pt>
          <cx:pt idx="135">0.16260785220970178</cx:pt>
          <cx:pt idx="136">0.32607150219087638</cx:pt>
          <cx:pt idx="137">0.54590134005897939</cx:pt>
          <cx:pt idx="138">0.42665619989666709</cx:pt>
          <cx:pt idx="139">0.73602834978719223</cx:pt>
          <cx:pt idx="140">0.88194132792562241</cx:pt>
          <cx:pt idx="141">0.4801915075794177</cx:pt>
          <cx:pt idx="142">0.59580176863124812</cx:pt>
          <cx:pt idx="143">0.73910872638381442</cx:pt>
          <cx:pt idx="144">0.53346312312075983</cx:pt>
          <cx:pt idx="145">0.53646772850983804</cx:pt>
          <cx:pt idx="146">0.65428429320939729</cx:pt>
          <cx:pt idx="147">0.57340537697417848</cx:pt>
          <cx:pt idx="148">0.24776304837563173</cx:pt>
          <cx:pt idx="149">0.50000654033891578</cx:pt>
          <cx:pt idx="150">0.53482001232319598</cx:pt>
          <cx:pt idx="151">0.30204658103000204</cx:pt>
          <cx:pt idx="152">0.50749432616184653</cx:pt>
          <cx:pt idx="153">0.58938981152315972</cx:pt>
          <cx:pt idx="154">0.23602796637833814</cx:pt>
          <cx:pt idx="155">0.40136617733024599</cx:pt>
          <cx:pt idx="156">0.31767126711576316</cx:pt>
          <cx:pt idx="157">0.25290821941158631</cx:pt>
          <cx:pt idx="158">0.44863668876050367</cx:pt>
          <cx:pt idx="159">0.4278481097378799</cx:pt>
          <cx:pt idx="160">0.59037572395139071</cx:pt>
          <cx:pt idx="161">0.66886278504151087</cx:pt>
          <cx:pt idx="162">0.43985994402987283</cx:pt>
          <cx:pt idx="163">0.46557974083989467</cx:pt>
          <cx:pt idx="164">0.28093148762831971</cx:pt>
          <cx:pt idx="165">0.39823954306803877</cx:pt>
          <cx:pt idx="166">0.45636625483698789</cx:pt>
          <cx:pt idx="167">0.38426094722113696</cx:pt>
          <cx:pt idx="168">0.46917683227220192</cx:pt>
          <cx:pt idx="169">0.43926071129045396</cx:pt>
          <cx:pt idx="170">0.48483418819639473</cx:pt>
          <cx:pt idx="171">0.39213533976300197</cx:pt>
          <cx:pt idx="172">0.3646542364061483</cx:pt>
          <cx:pt idx="173">0.63641861394149268</cx:pt>
          <cx:pt idx="174">0.33430668489716547</cx:pt>
          <cx:pt idx="175">0.48959508770890237</cx:pt>
          <cx:pt idx="176">0.80285901312321362</cx:pt>
          <cx:pt idx="177">0.40290609498468849</cx:pt>
          <cx:pt idx="178">0.70425616171693572</cx:pt>
          <cx:pt idx="179">0.70833079695353429</cx:pt>
          <cx:pt idx="180">0.43010692998640182</cx:pt>
          <cx:pt idx="181">0.70275329101171635</cx:pt>
          <cx:pt idx="182">0.78325781812534678</cx:pt>
          <cx:pt idx="183">0.75211040727772849</cx:pt>
          <cx:pt idx="184">0.97569728623048402</cx:pt>
          <cx:pt idx="185">0.90046217615678115</cx:pt>
          <cx:pt idx="186">0.85018850274715541</cx:pt>
          <cx:pt idx="187">0.77834671837015512</cx:pt>
          <cx:pt idx="188">0.58735991908958229</cx:pt>
          <cx:pt idx="189">0.55992901580892984</cx:pt>
          <cx:pt idx="190">0.5631217160240336</cx:pt>
          <cx:pt idx="191">0.5221179010380963</cx:pt>
          <cx:pt idx="192">0.64707642629303153</cx:pt>
          <cx:pt idx="193">0.68624610463864022</cx:pt>
          <cx:pt idx="194">0.51469936716959241</cx:pt>
          <cx:pt idx="195">0.43296516800039836</cx:pt>
          <cx:pt idx="196">0.66937332656056237</cx:pt>
          <cx:pt idx="197">0.37375690216445745</cx:pt>
          <cx:pt idx="198">0.59034974005102558</cx:pt>
          <cx:pt idx="199">0.76524334735300037</cx:pt>
          <cx:pt idx="200">0.44558099008587831</cx:pt>
          <cx:pt idx="201">0.69301388901768179</cx:pt>
          <cx:pt idx="202">0.59273701789341193</cx:pt>
          <cx:pt idx="203">0.2829274246074574</cx:pt>
          <cx:pt idx="204">0.52332933835685536</cx:pt>
          <cx:pt idx="205">0.28585548317949377</cx:pt>
          <cx:pt idx="206">0.14629569553091262</cx:pt>
          <cx:pt idx="207">0.23094576028917194</cx:pt>
          <cx:pt idx="208">0.203305170289698</cx:pt>
          <cx:pt idx="209">0.18958962517938874</cx:pt>
          <cx:pt idx="210">0.49146168602617701</cx:pt>
          <cx:pt idx="211">0.35535974169201162</cx:pt>
          <cx:pt idx="212">0.37963445358306713</cx:pt>
          <cx:pt idx="213">0.77202414192423519</cx:pt>
          <cx:pt idx="214">0.58813757743423767</cx:pt>
          <cx:pt idx="215">0.81167070197584534</cx:pt>
          <cx:pt idx="216">0.80259139554478809</cx:pt>
          <cx:pt idx="217">0.7510254693228734</cx:pt>
          <cx:pt idx="218">0.7605196341396333</cx:pt>
          <cx:pt idx="219">0.59856163672361329</cx:pt>
          <cx:pt idx="220">0.58127799143056869</cx:pt>
          <cx:pt idx="221">0.56140927430042198</cx:pt>
          <cx:pt idx="222">0.60928572093975319</cx:pt>
          <cx:pt idx="223">0.39666519687618651</cx:pt>
          <cx:pt idx="224">0.6276837393988709</cx:pt>
          <cx:pt idx="225">0.58374755982666282</cx:pt>
          <cx:pt idx="226">0.58312545544626015</cx:pt>
          <cx:pt idx="227">0.81198308716696277</cx:pt>
          <cx:pt idx="228">0.57884154971574475</cx:pt>
          <cx:pt idx="229">0.57200604169134939</cx:pt>
          <cx:pt idx="230">0.5941698629308183</cx:pt>
          <cx:pt idx="231">0.48759146626372252</cx:pt>
          <cx:pt idx="232">0.31513434619376884</cx:pt>
          <cx:pt idx="233">0.53326612467641332</cx:pt>
          <cx:pt idx="234">0.49388229202394152</cx:pt>
          <cx:pt idx="235">0.55250281138490831</cx:pt>
          <cx:pt idx="236">0.72258789945648638</cx:pt>
          <cx:pt idx="237">0.56781929072975801</cx:pt>
          <cx:pt idx="238">0.69110384076173337</cx:pt>
          <cx:pt idx="239">0.71184859056084548</cx:pt>
          <cx:pt idx="240">0.50054749335423454</cx:pt>
          <cx:pt idx="241">0.68398381741688086</cx:pt>
          <cx:pt idx="242">0.77056707853389306</cx:pt>
          <cx:pt idx="243">0.60179932477097831</cx:pt>
          <cx:pt idx="244">0.78262987478726131</cx:pt>
          <cx:pt idx="245">0.72162020498316826</cx:pt>
          <cx:pt idx="246">0.80741834960784975</cx:pt>
          <cx:pt idx="247">0.60351738512269337</cx:pt>
          <cx:pt idx="248">0.61129564527079738</cx:pt>
          <cx:pt idx="249">0.63852212334771652</cx:pt>
          <cx:pt idx="250">0.4124235187014052</cx:pt>
          <cx:pt idx="251">0.61359036471657757</cx:pt>
          <cx:pt idx="252">0.53349169088270376</cx:pt>
          <cx:pt idx="253">0.45238742481810162</cx:pt>
          <cx:pt idx="254">0.61767549562700375</cx:pt>
          <cx:pt idx="255">0.22914271879904299</cx:pt>
          <cx:pt idx="256">0.46104360993914467</cx:pt>
          <cx:pt idx="257">0.30975372440227028</cx:pt>
          <cx:pt idx="258">0.25897348296180994</cx:pt>
          <cx:pt idx="259">0.3879206531704128</cx:pt>
          <cx:pt idx="260">0.28712018718222038</cx:pt>
          <cx:pt idx="261">0.37613583788374472</cx:pt>
          <cx:pt idx="262">0.48247462311366907</cx:pt>
          <cx:pt idx="263">0.42540235978377966</cx:pt>
          <cx:pt idx="264">0.4040332652506789</cx:pt>
          <cx:pt idx="265">0.46596973552786103</cx:pt>
          <cx:pt idx="266">0.24268774897782533</cx:pt>
          <cx:pt idx="267">0.45228805959898083</cx:pt>
          <cx:pt idx="268">0.43027425805387048</cx:pt>
          <cx:pt idx="269">0.55804244793878488</cx:pt>
          <cx:pt idx="270">0.67921920069088138</cx:pt>
          <cx:pt idx="271">0.73564737454690543</cx:pt>
          <cx:pt idx="272">0.59359301757100202</cx:pt>
          <cx:pt idx="273">0.55381948743623943</cx:pt>
          <cx:pt idx="274">0.64799190644846183</cx:pt>
          <cx:pt idx="275">0.22092234478476497</cx:pt>
          <cx:pt idx="276">0.44494194376911861</cx:pt>
          <cx:pt idx="277">0.27793183052260417</cx:pt>
          <cx:pt idx="278">0.38479057216598195</cx:pt>
          <cx:pt idx="279">0.55731821493767952</cx:pt>
          <cx:pt idx="280">0.35835819173624262</cx:pt>
          <cx:pt idx="281">0.61561020416763446</cx:pt>
          <cx:pt idx="282">0.69971527114940746</cx:pt>
          <cx:pt idx="283">0.47811861795774779</cx:pt>
          <cx:pt idx="284">0.47110685771228766</cx:pt>
          <cx:pt idx="285">0.54876310053682564</cx:pt>
          <cx:pt idx="286">0.42596119103458746</cx:pt>
          <cx:pt idx="287">0.37643551649998386</cx:pt>
          <cx:pt idx="288">0.39780765040829213</cx:pt>
          <cx:pt idx="289">0.61714174900286889</cx:pt>
          <cx:pt idx="290">0.39378482053317981</cx:pt>
          <cx:pt idx="291">0.32783282499852512</cx:pt>
          <cx:pt idx="292">0.62720770245513746</cx:pt>
          <cx:pt idx="293">0.31215890056211387</cx:pt>
          <cx:pt idx="294">0.25271738414776485</cx:pt>
          <cx:pt idx="295">0.3309649824888185</cx:pt>
          <cx:pt idx="296">0.19599577065913132</cx:pt>
          <cx:pt idx="297">0.082314803077349188</cx:pt>
          <cx:pt idx="298">0.10054125656600998</cx:pt>
          <cx:pt idx="299">0.24466846918654964</cx:pt>
          <cx:pt idx="300">0.28446228732121848</cx:pt>
          <cx:pt idx="301">0.24725632668657879</cx:pt>
          <cx:pt idx="302">0.40987187316258139</cx:pt>
          <cx:pt idx="303">0.35574209944386292</cx:pt>
          <cx:pt idx="304">0.26167078147922579</cx:pt>
          <cx:pt idx="305">0.63651121938419741</cx:pt>
          <cx:pt idx="306">0.49223520185107095</cx:pt>
          <cx:pt idx="307">0.55961996758571053</cx:pt>
          <cx:pt idx="308">0.6461096912689076</cx:pt>
          <cx:pt idx="309">0.73462940472586591</cx:pt>
          <cx:pt idx="310">0.54056085395799436</cx:pt>
          <cx:pt idx="311">0.53187591826883573</cx:pt>
          <cx:pt idx="312">0.57667408234255901</cx:pt>
          <cx:pt idx="313">0.3530703894281611</cx:pt>
          <cx:pt idx="314">0.28863908814378364</cx:pt>
          <cx:pt idx="315">0.41114341006682054</cx:pt>
          <cx:pt idx="316">0.32985878176047084</cx:pt>
          <cx:pt idx="317">0.4235776639133022</cx:pt>
          <cx:pt idx="318">0.49729073711925548</cx:pt>
          <cx:pt idx="319">0.14719352016241999</cx:pt>
          <cx:pt idx="320">0.43796652519704493</cx:pt>
          <cx:pt idx="321">0.28715774381662201</cx:pt>
          <cx:pt idx="322">0.43916978656873712</cx:pt>
          <cx:pt idx="323">0.46330349878942995</cx:pt>
          <cx:pt idx="324">0.47413227848441686</cx:pt>
          <cx:pt idx="325">0.56834829477606641</cx:pt>
          <cx:pt idx="326">0.30689640840555887</cx:pt>
          <cx:pt idx="327">0.19812874194655172</cx:pt>
          <cx:pt idx="328">0.41704668043320303</cx:pt>
          <cx:pt idx="329">0.38533910818595712</cx:pt>
          <cx:pt idx="330">0.33875123987474903</cx:pt>
          <cx:pt idx="331">0.49687573631780296</cx:pt>
          <cx:pt idx="332">0.67334319344721694</cx:pt>
          <cx:pt idx="333">0.60964153095222073</cx:pt>
          <cx:pt idx="334">0.50583724570248079</cx:pt>
          <cx:pt idx="335">0.75196497613600466</cx:pt>
          <cx:pt idx="336">0.58235490556721858</cx:pt>
          <cx:pt idx="337">0.29918702301734551</cx:pt>
          <cx:pt idx="338">0.46616894726203534</cx:pt>
          <cx:pt idx="339">0.23285188058591141</cx:pt>
          <cx:pt idx="340">0.43467771318911896</cx:pt>
          <cx:pt idx="341">0.48808005607703808</cx:pt>
          <cx:pt idx="342">0.41310349367204052</cx:pt>
          <cx:pt idx="343">0.56448894533473948</cx:pt>
          <cx:pt idx="344">0.558718930879745</cx:pt>
          <cx:pt idx="345">0.38569054862226521</cx:pt>
          <cx:pt idx="346">0.41527660654791365</cx:pt>
          <cx:pt idx="347">0.47641526228151099</cx:pt>
          <cx:pt idx="348">0.15837127158850289</cx:pt>
          <cx:pt idx="349">0.4348350653463659</cx:pt>
          <cx:pt idx="350">0.27604285646725657</cx:pt>
          <cx:pt idx="351">0.23651337216523924</cx:pt>
          <cx:pt idx="352">0.39897690922822587</cx:pt>
          <cx:pt idx="353">0.54247525894783999</cx:pt>
          <cx:pt idx="354">0.53696417875951397</cx:pt>
          <cx:pt idx="355">0.50154721625264298</cx:pt>
          <cx:pt idx="356">0.76575464671390991</cx:pt>
          <cx:pt idx="357">0.67886422059174811</cx:pt>
          <cx:pt idx="358">0.3225834692873199</cx:pt>
          <cx:pt idx="359">0.50124863655529661</cx:pt>
          <cx:pt idx="360">0.25160617411634661</cx:pt>
          <cx:pt idx="361">0.28188622086454096</cx:pt>
          <cx:pt idx="362">0.31633255213083566</cx:pt>
          <cx:pt idx="363">0.24728589259669734</cx:pt>
          <cx:pt idx="364">0.40446808777584964</cx:pt>
          <cx:pt idx="365">0.46440632454119068</cx:pt>
          <cx:pt idx="366">0.32563019766215079</cx:pt>
          <cx:pt idx="367">0.33381004188009744</cx:pt>
          <cx:pt idx="368">0.56501313856018576</cx:pt>
          <cx:pt idx="369">0.49258702441428254</cx:pt>
          <cx:pt idx="370">0.46351084485694988</cx:pt>
          <cx:pt idx="371">0.50335111184172221</cx:pt>
          <cx:pt idx="372">0.70011624860333921</cx:pt>
          <cx:pt idx="373">0.2826867887736868</cx:pt>
          <cx:pt idx="374">0.44323258116241582</cx:pt>
          <cx:pt idx="375">0.37843360947946164</cx:pt>
          <cx:pt idx="376">0.34942052629025772</cx:pt>
          <cx:pt idx="377">0.47514430179842726</cx:pt>
          <cx:pt idx="378">0.26759583617842231</cx:pt>
          <cx:pt idx="379">0.46282715716032496</cx:pt>
          <cx:pt idx="380">0.35903580383564676</cx:pt>
          <cx:pt idx="381">0.18212745721270859</cx:pt>
          <cx:pt idx="382">0.32547045581227174</cx:pt>
          <cx:pt idx="383">0.37322401828697155</cx:pt>
          <cx:pt idx="384">0.27979629371232972</cx:pt>
          <cx:pt idx="385">0.57361108349341283</cx:pt>
          <cx:pt idx="386">0.61326267699790626</cx:pt>
          <cx:pt idx="387">0.42934880587803353</cx:pt>
          <cx:pt idx="388">0.66635053159332136</cx:pt>
          <cx:pt idx="389">0.74172423666192677</cx:pt>
          <cx:pt idx="390">0.52628158329909613</cx:pt>
          <cx:pt idx="391">0.71881999728875534</cx:pt>
          <cx:pt idx="392">0.68512378948213404</cx:pt>
          <cx:pt idx="393">0.41544022973557465</cx:pt>
          <cx:pt idx="394">0.49313084198200402</cx:pt>
          <cx:pt idx="395">0.49962168227847276</cx:pt>
          <cx:pt idx="396">0.42683857889430882</cx:pt>
          <cx:pt idx="397">0.43207287569409653</cx:pt>
          <cx:pt idx="398">0.43369250179610475</cx:pt>
          <cx:pt idx="399">0.3255811949219094</cx:pt>
          <cx:pt idx="400">0.36055424355896132</cx:pt>
          <cx:pt idx="401">0.45776043770295016</cx:pt>
          <cx:pt idx="402">0.32977091932330677</cx:pt>
          <cx:pt idx="403">0.47498562426479346</cx:pt>
          <cx:pt idx="404">0.44881873854758653</cx:pt>
          <cx:pt idx="405">0.35048307162472553</cx:pt>
          <cx:pt idx="406">0.60994311394205791</cx:pt>
          <cx:pt idx="407">0.46791802880440153</cx:pt>
          <cx:pt idx="408">0.54272644531091441</cx:pt>
          <cx:pt idx="409">0.56524117949479014</cx:pt>
          <cx:pt idx="410">0.62040221068056345</cx:pt>
          <cx:pt idx="411">0.40593522444767954</cx:pt>
          <cx:pt idx="412">0.69960652909819743</cx:pt>
          <cx:pt idx="413">0.51329993705763488</cx:pt>
          <cx:pt idx="414">0.30128114059147099</cx:pt>
          <cx:pt idx="415">0.41866664017426214</cx:pt>
          <cx:pt idx="416">0.062093030721061697</cx:pt>
          <cx:pt idx="417">0.12876496971328427</cx:pt>
          <cx:pt idx="418">0.21106163480127627</cx:pt>
          <cx:pt idx="419">0.37267103446969718</cx:pt>
          <cx:pt idx="420">0.42513011218203711</cx:pt>
          <cx:pt idx="421">0.64626788103430111</cx:pt>
          <cx:pt idx="422">0.75627305024943892</cx:pt>
          <cx:pt idx="423">0.74278253951183504</cx:pt>
          <cx:pt idx="424">0.89824535382479653</cx:pt>
          <cx:pt idx="425">0.73321826697051706</cx:pt>
          <cx:pt idx="426">0.66212361024413513</cx:pt>
          <cx:pt idx="427">0.57299258129748409</cx:pt>
          <cx:pt idx="428">0.5776015206038484</cx:pt>
          <cx:pt idx="429">0.47538499139126056</cx:pt>
          <cx:pt idx="430">0.32926531057671671</cx:pt>
          <cx:pt idx="431">0.50696526528044661</cx:pt>
          <cx:pt idx="432">0.29380227627567734</cx:pt>
          <cx:pt idx="433">0.20783629024397543</cx:pt>
          <cx:pt idx="434">0.48310283996436298</cx:pt>
          <cx:pt idx="435">0.64979315430090345</cx:pt>
          <cx:pt idx="436">0.37981238079827478</cx:pt>
          <cx:pt idx="437">0.54196339467387367</cx:pt>
          <cx:pt idx="438">0.63981592403118637</cx:pt>
          <cx:pt idx="439">0.38157665191307993</cx:pt>
          <cx:pt idx="440">0.54586690394150983</cx:pt>
          <cx:pt idx="441">0.66513043227529178</cx:pt>
          <cx:pt idx="442">0.63551395498014085</cx:pt>
          <cx:pt idx="443">0.7611620714869487</cx:pt>
          <cx:pt idx="444">0.56554737179598835</cx:pt>
          <cx:pt idx="445">0.54304016795369547</cx:pt>
          <cx:pt idx="446">0.71624243779270491</cx:pt>
          <cx:pt idx="447">0.51436506386193503</cx:pt>
          <cx:pt idx="448">0.51421108661345827</cx:pt>
          <cx:pt idx="449">0.52063183385896195</cx:pt>
          <cx:pt idx="450">0.527976484655165</cx:pt>
          <cx:pt idx="451">0.66311361744330077</cx:pt>
          <cx:pt idx="452">0.51611171994805671</cx:pt>
          <cx:pt idx="453">0.64376141327093406</cx:pt>
          <cx:pt idx="454">0.67687982500212196</cx:pt>
          <cx:pt idx="455">0.43426739585340768</cx:pt>
          <cx:pt idx="456">0.44757877012448433</cx:pt>
          <cx:pt idx="457">0.5676404978667281</cx:pt>
          <cx:pt idx="458">0.53607189099007435</cx:pt>
          <cx:pt idx="459">0.71180222119377801</cx:pt>
          <cx:pt idx="460">0.48158139870641792</cx:pt>
          <cx:pt idx="461">0.63991809358326734</cx:pt>
          <cx:pt idx="462">0.56495587972508243</cx:pt>
          <cx:pt idx="463">0.33366158827050812</cx:pt>
          <cx:pt idx="464">0.51209827512290096</cx:pt>
          <cx:pt idx="465">0.53794960386975543</cx:pt>
          <cx:pt idx="466">0.70257728678099018</cx:pt>
          <cx:pt idx="467">0.39016536243534256</cx:pt>
          <cx:pt idx="468">0.59036642419519314</cx:pt>
          <cx:pt idx="469">0.71858902595389584</cx:pt>
          <cx:pt idx="470">0.29939943244900663</cx:pt>
          <cx:pt idx="471">0.46173069802119332</cx:pt>
          <cx:pt idx="472">0.56121325475748152</cx:pt>
          <cx:pt idx="473">0.20293133656317963</cx:pt>
          <cx:pt idx="474">0.46672964855617755</cx:pt>
          <cx:pt idx="475">0.49353168374015127</cx:pt>
          <cx:pt idx="476">0.40370474530878347</cx:pt>
          <cx:pt idx="477">0.52738170971678999</cx:pt>
          <cx:pt idx="478">0.60122479099881043</cx:pt>
          <cx:pt idx="479">0.47386849412555776</cx:pt>
          <cx:pt idx="480">0.4682293699960271</cx:pt>
          <cx:pt idx="481">0.64885511713572752</cx:pt>
          <cx:pt idx="482">0.50462588529437702</cx:pt>
          <cx:pt idx="483">0.7304167780743267</cx:pt>
          <cx:pt idx="484">0.62414881838736136</cx:pt>
          <cx:pt idx="485">0.69992040907077169</cx:pt>
          <cx:pt idx="486">0.44640302555229328</cx:pt>
          <cx:pt idx="487">0.38437544338220964</cx:pt>
          <cx:pt idx="488">0.48882934626768271</cx:pt>
          <cx:pt idx="489">0.464589396911819</cx:pt>
          <cx:pt idx="490">0.37240505300911203</cx:pt>
          <cx:pt idx="491">0.69855218951839815</cx:pt>
          <cx:pt idx="492">0.720745856373181</cx:pt>
          <cx:pt idx="493">0.44820966013107361</cx:pt>
          <cx:pt idx="494">0.79969681084668265</cx:pt>
          <cx:pt idx="495">0.64060939746025192</cx:pt>
          <cx:pt idx="496">0.59908976375153156</cx:pt>
          <cx:pt idx="497">0.65399712766397644</cx:pt>
          <cx:pt idx="498">0.58604659819044869</cx:pt>
          <cx:pt idx="499">0.64448657947129984</cx:pt>
          <cx:pt idx="500">0.70765552437872381</cx:pt>
          <cx:pt idx="501">0.58060901031448153</cx:pt>
          <cx:pt idx="502">0.46372154424434858</cx:pt>
          <cx:pt idx="503">0.63488729513872122</cx:pt>
          <cx:pt idx="504">0.62043490659049905</cx:pt>
          <cx:pt idx="505">0.36212331853018387</cx:pt>
          <cx:pt idx="506">0.51075541079972064</cx:pt>
          <cx:pt idx="507">0.46628165651526754</cx:pt>
          <cx:pt idx="508">0.32092915912632397</cx:pt>
          <cx:pt idx="509">0.44498134150948288</cx:pt>
          <cx:pt idx="510">0.45878896137975866</cx:pt>
          <cx:pt idx="511">0.65984014421119719</cx:pt>
          <cx:pt idx="512">0.68162949457122535</cx:pt>
          <cx:pt idx="513">0.56196377898753591</cx:pt>
          <cx:pt idx="514">0.71377351044463411</cx:pt>
          <cx:pt idx="515">0.50315347153157031</cx:pt>
          <cx:pt idx="516">0.56207503826974925</cx:pt>
          <cx:pt idx="517">0.44824645888260101</cx:pt>
          <cx:pt idx="518">0.23444619268559663</cx:pt>
          <cx:pt idx="519">0.54561349889405508</cx:pt>
          <cx:pt idx="520">0.33890324567650293</cx:pt>
          <cx:pt idx="521">0.49389650848334898</cx:pt>
          <cx:pt idx="522">0.8601854270829703</cx:pt>
          <cx:pt idx="523">0.75244160229389034</cx:pt>
          <cx:pt idx="524">0.8351527163061655</cx:pt>
          <cx:pt idx="525">0.67755279984332173</cx:pt>
          <cx:pt idx="526">0.71542468329685016</cx:pt>
          <cx:pt idx="527">0.67607733861190888</cx:pt>
          <cx:pt idx="528">0.40121554199930543</cx:pt>
          <cx:pt idx="529">0.66415477773487175</cx:pt>
          <cx:pt idx="530">0.84420155346508852</cx:pt>
          <cx:pt idx="531">0.60791486836021202</cx:pt>
          <cx:pt idx="532">0.84495291781502613</cx:pt>
          <cx:pt idx="533">0.66846446590521857</cx:pt>
          <cx:pt idx="534">0.69096033976577675</cx:pt>
          <cx:pt idx="535">0.55142612440496641</cx:pt>
          <cx:pt idx="536">0.36069516993526252</cx:pt>
          <cx:pt idx="537">0.50352835032315046</cx:pt>
          <cx:pt idx="538">0.37292654784008417</cx:pt>
          <cx:pt idx="539">0.60168787858444306</cx:pt>
          <cx:pt idx="540">0.63243189725387927</cx:pt>
          <cx:pt idx="541">0.64038087457909076</cx:pt>
          <cx:pt idx="542">0.63482030053716576</cx:pt>
          <cx:pt idx="543">0.48026990040578516</cx:pt>
          <cx:pt idx="544">0.54492195856520953</cx:pt>
          <cx:pt idx="545">0.53443656855083455</cx:pt>
          <cx:pt idx="546">0.43468788139648856</cx:pt>
          <cx:pt idx="547">0.59339508835162014</cx:pt>
          <cx:pt idx="548">0.65129001767007599</cx:pt>
          <cx:pt idx="549">0.51949098567022012</cx:pt>
          <cx:pt idx="550">0.53223482357286933</cx:pt>
          <cx:pt idx="551">0.48362338424060142</cx:pt>
          <cx:pt idx="552">0.6245519743147705</cx:pt>
          <cx:pt idx="553">0.44088928889475509</cx:pt>
          <cx:pt idx="554">0.35467394393325569</cx:pt>
          <cx:pt idx="555">0.62910254831219992</cx:pt>
          <cx:pt idx="556">0.46388558574955763</cx:pt>
          <cx:pt idx="557">0.43039729198922727</cx:pt>
          <cx:pt idx="558">0.47578604062811169</cx:pt>
          <cx:pt idx="559">0.42779949309503557</cx:pt>
          <cx:pt idx="560">0.48118644842713387</cx:pt>
          <cx:pt idx="561">0.48304342022289309</cx:pt>
          <cx:pt idx="562">0.25314690800151135</cx:pt>
          <cx:pt idx="563">0.45370357488505486</cx:pt>
          <cx:pt idx="564">0.358169386881795</cx:pt>
          <cx:pt idx="565">0.251051285031339</cx:pt>
          <cx:pt idx="566">0.53128971591780871</cx:pt>
          <cx:pt idx="567">0.55761480155071863</cx:pt>
          <cx:pt idx="568">0.42761586912021865</cx:pt>
          <cx:pt idx="569">0.71180324298157516</cx:pt>
          <cx:pt idx="570">0.60450641389832349</cx:pt>
          <cx:pt idx="571">0.5012908162815819</cx:pt>
          <cx:pt idx="572">0.53084796219040198</cx:pt>
          <cx:pt idx="573">0.51984165718471775</cx:pt>
          <cx:pt idx="574">0.25296636145706591</cx:pt>
          <cx:pt idx="575">0.31209058900109499</cx:pt>
          <cx:pt idx="576">0.47435095341433481</cx:pt>
          <cx:pt idx="577">0.56657281329046782</cx:pt>
          <cx:pt idx="578">0.62100519722342395</cx:pt>
          <cx:pt idx="579">0.69861096134584788</cx:pt>
          <cx:pt idx="580">0.71358537798623678</cx:pt>
          <cx:pt idx="581">0.76543279685159504</cx:pt>
          <cx:pt idx="582">0.55818571507576087</cx:pt>
          <cx:pt idx="583">0.6464523687635676</cx:pt>
          <cx:pt idx="584">0.41623860698879228</cx:pt>
          <cx:pt idx="585">0.46778947730682802</cx:pt>
          <cx:pt idx="586">0.24872514068046031</cx:pt>
          <cx:pt idx="587">0.39360678922795311</cx:pt>
          <cx:pt idx="588">0.37914677927231277</cx:pt>
          <cx:pt idx="589">0.31537350601257225</cx:pt>
          <cx:pt idx="590">0.71233991378351824</cx:pt>
          <cx:pt idx="591">0.60879695286505331</cx:pt>
          <cx:pt idx="592">0.67366115405119853</cx:pt>
          <cx:pt idx="593">0.69620112275228374</cx:pt>
          <cx:pt idx="594">0.49017886913365477</cx:pt>
          <cx:pt idx="595">0.42159534629970419</cx:pt>
          <cx:pt idx="596">0.42184097568848933</cx:pt>
          <cx:pt idx="597">0.25959729683690591</cx:pt>
          <cx:pt idx="598">0.624422183322627</cx:pt>
          <cx:pt idx="599">0.76354937627298769</cx:pt>
          <cx:pt idx="600">0.48087507987128431</cx:pt>
          <cx:pt idx="601">0.78364567419846154</cx:pt>
          <cx:pt idx="602">0.85725629462175823</cx:pt>
          <cx:pt idx="603">0.38269244182722523</cx:pt>
          <cx:pt idx="604">0.39875090610082481</cx:pt>
          <cx:pt idx="605">0.40521592056781541</cx:pt>
          <cx:pt idx="606">0.31067084318326937</cx:pt>
          <cx:pt idx="607">0.23383989661679147</cx:pt>
          <cx:pt idx="608">0.2466160077650994</cx:pt>
          <cx:pt idx="609">0.64567851031706458</cx:pt>
          <cx:pt idx="610">0.38618806048839133</cx:pt>
          <cx:pt idx="611">0.44953073693843665</cx:pt>
          <cx:pt idx="612">0.55168727882352464</cx:pt>
          <cx:pt idx="613">0.51299750715404668</cx:pt>
          <cx:pt idx="614">0.54860999559369816</cx:pt>
          <cx:pt idx="615">0.30552351634672714</cx:pt>
          <cx:pt idx="616">0.45046337496406358</cx:pt>
          <cx:pt idx="617">0.32978741820715579</cx:pt>
          <cx:pt idx="618">0.43764079144393936</cx:pt>
          <cx:pt idx="619">0.49828242538236184</cx:pt>
          <cx:pt idx="620">0.49102178975361888</cx:pt>
          <cx:pt idx="621">0.63220466258529662</cx:pt>
          <cx:pt idx="622">0.73053723254432779</cx:pt>
          <cx:pt idx="623">0.38495637757691437</cx:pt>
          <cx:pt idx="624">0.47066941983812283</cx:pt>
          <cx:pt idx="625">0.70122052662964418</cx:pt>
          <cx:pt idx="626">0.39047657848981882</cx:pt>
          <cx:pt idx="627">0.42817950463200627</cx:pt>
          <cx:pt idx="628">0.59613967547462876</cx:pt>
          <cx:pt idx="629">0.54245721283730008</cx:pt>
          <cx:pt idx="630">0.42001115714811726</cx:pt>
          <cx:pt idx="631">0.50817210980114191</cx:pt>
          <cx:pt idx="632">0.53534864569868501</cx:pt>
          <cx:pt idx="633">0.44937260067278606</cx:pt>
          <cx:pt idx="634">0.59727502213645456</cx:pt>
          <cx:pt idx="635">0.50876716761207352</cx:pt>
          <cx:pt idx="636">0.75820645110959817</cx:pt>
          <cx:pt idx="637">0.66402647409750715</cx:pt>
          <cx:pt idx="638">0.78469677125937654</cx:pt>
          <cx:pt idx="639">0.62304694022972251</cx:pt>
          <cx:pt idx="640">0.6419423936956139</cx:pt>
          <cx:pt idx="641">0.64744111930056458</cx:pt>
          <cx:pt idx="642">0.53019288064162617</cx:pt>
          <cx:pt idx="643">0.51057476087273512</cx:pt>
          <cx:pt idx="644">0.46689813717746015</cx:pt>
          <cx:pt idx="645">0.6464038303110744</cx:pt>
          <cx:pt idx="646">0.49247143389440046</cx:pt>
          <cx:pt idx="647">0.6102244250138843</cx:pt>
          <cx:pt idx="648">0.46269631184654919</cx:pt>
          <cx:pt idx="649">0.4805223623473705</cx:pt>
          <cx:pt idx="650">0.38683271954177634</cx:pt>
          <cx:pt idx="651">0.49609717874850517</cx:pt>
          <cx:pt idx="652">0.46275644468911659</cx:pt>
          <cx:pt idx="653">0.69381834874205506</cx:pt>
          <cx:pt idx="654">0.78388004642106335</cx:pt>
          <cx:pt idx="655">0.61003738268386831</cx:pt>
          <cx:pt idx="656">0.73845938838683733</cx:pt>
          <cx:pt idx="657">0.47480978528344248</cx:pt>
          <cx:pt idx="658">0.36161564187948331</cx:pt>
          <cx:pt idx="659">0.47712937333358346</cx:pt>
          <cx:pt idx="660">0.43137864250536906</cx:pt>
          <cx:pt idx="661">0.30022290598271772</cx:pt>
          <cx:pt idx="662">0.53610514295878431</cx:pt>
          <cx:pt idx="663">0.46030474590558462</cx:pt>
          <cx:pt idx="664">0.53000263426490735</cx:pt>
          <cx:pt idx="665">0.59949707407608388</cx:pt>
          <cx:pt idx="666">0.50955420051211697</cx:pt>
          <cx:pt idx="667">0.54305419473737782</cx:pt>
          <cx:pt idx="668">0.29440166315912858</cx:pt>
          <cx:pt idx="669">0.41314418915665918</cx:pt>
          <cx:pt idx="670">0.456772485394423</cx:pt>
          <cx:pt idx="671">0.53489245417551301</cx:pt>
          <cx:pt idx="672">0.6778305402518372</cx:pt>
          <cx:pt idx="673">0.59804445793481331</cx:pt>
          <cx:pt idx="674">0.54265736671217757</cx:pt>
          <cx:pt idx="675">0.21916864488881052</cx:pt>
          <cx:pt idx="676">0.55100622862047444</cx:pt>
          <cx:pt idx="677">0.31531367518826775</cx:pt>
          <cx:pt idx="678">0.38768273232277023</cx:pt>
          <cx:pt idx="679">0.5408026106057735</cx:pt>
          <cx:pt idx="680">0.30005385938554002</cx:pt>
          <cx:pt idx="681">0.61428078100533101</cx:pt>
          <cx:pt idx="682">0.53969373553274513</cx:pt>
          <cx:pt idx="683">0.6861714324240118</cx:pt>
          <cx:pt idx="684">0.55314438019053624</cx:pt>
          <cx:pt idx="685">0.56593322280078251</cx:pt>
          <cx:pt idx="686">0.52018885245244251</cx:pt>
          <cx:pt idx="687">0.44151315147932224</cx:pt>
          <cx:pt idx="688">0.4834177326181705</cx:pt>
          <cx:pt idx="689">0.54766661997632859</cx:pt>
          <cx:pt idx="690">0.49943750483271165</cx:pt>
          <cx:pt idx="691">0.42470219522530839</cx:pt>
          <cx:pt idx="692">0.37439809580457356</cx:pt>
          <cx:pt idx="693">0.22951615327962743</cx:pt>
          <cx:pt idx="694">0.48774086955472762</cx:pt>
          <cx:pt idx="695">0.28344681007161965</cx:pt>
          <cx:pt idx="696">0.5271037166235506</cx:pt>
          <cx:pt idx="697">0.5923796999864398</cx:pt>
          <cx:pt idx="698">0.54857849814255999</cx:pt>
          <cx:pt idx="699">0.60851917295324043</cx:pt>
          <cx:pt idx="700">0.40696050141154161</cx:pt>
          <cx:pt idx="701">0.63284163448974817</cx:pt>
          <cx:pt idx="702">0.52779305024750578</cx:pt>
          <cx:pt idx="703">0.39695570880380437</cx:pt>
          <cx:pt idx="704">0.4921685138477761</cx:pt>
          <cx:pt idx="705">0.53778684555362433</cx:pt>
          <cx:pt idx="706">0.40038868260767524</cx:pt>
          <cx:pt idx="707">0.47433921325584349</cx:pt>
          <cx:pt idx="708">0.76116928028341968</cx:pt>
          <cx:pt idx="709">0.72867128369964496</cx:pt>
          <cx:pt idx="710">0.7508714597453251</cx:pt>
          <cx:pt idx="711">0.64282303648536232</cx:pt>
          <cx:pt idx="712">0.70775739859885667</cx:pt>
          <cx:pt idx="713">0.5159978608417839</cx:pt>
          <cx:pt idx="714">0.49487603300271787</cx:pt>
          <cx:pt idx="715">0.58248867963127271</cx:pt>
          <cx:pt idx="716">0.458176951019234</cx:pt>
          <cx:pt idx="717">0.69469251984177594</cx:pt>
          <cx:pt idx="718">0.55073279967463407</cx:pt>
          <cx:pt idx="719">0.73929888712540259</cx:pt>
          <cx:pt idx="720">0.5117762797237142</cx:pt>
          <cx:pt idx="721">0.51957037728273292</cx:pt>
          <cx:pt idx="722">0.38218349017614162</cx:pt>
          <cx:pt idx="723">0.17808529692081235</cx:pt>
          <cx:pt idx="724">0.31010863268809657</cx:pt>
          <cx:pt idx="725">0.45172760136498036</cx:pt>
          <cx:pt idx="726">0.28657413330491183</cx:pt>
          <cx:pt idx="727">0.36886941726312922</cx:pt>
          <cx:pt idx="728">0.63119606044788046</cx:pt>
          <cx:pt idx="729">0.49779483118158252</cx:pt>
          <cx:pt idx="730">0.57417984941750322</cx:pt>
          <cx:pt idx="731">0.7308381926336508</cx:pt>
          <cx:pt idx="732">0.64007906787100088</cx:pt>
          <cx:pt idx="733">0.58200417774368463</cx:pt>
          <cx:pt idx="734">0.52282459122568337</cx:pt>
          <cx:pt idx="735">0.61868072762858028</cx:pt>
          <cx:pt idx="736">0.51402587832742141</cx:pt>
          <cx:pt idx="737">0.46328837794482147</cx:pt>
          <cx:pt idx="738">0.76272292880944104</cx:pt>
          <cx:pt idx="739">0.54559075941437352</cx:pt>
          <cx:pt idx="740">0.59259168028879994</cx:pt>
          <cx:pt idx="741">0.48999689402851743</cx:pt>
          <cx:pt idx="742">0.517514512094148</cx:pt>
          <cx:pt idx="743">0.40767783816159409</cx:pt>
          <cx:pt idx="744">0.3281334558176105</cx:pt>
          <cx:pt idx="745">0.44630654963457983</cx:pt>
          <cx:pt idx="746">0.38711164058209385</cx:pt>
          <cx:pt idx="747">0.51091821430959683</cx:pt>
          <cx:pt idx="748">0.37987111637441884</cx:pt>
          <cx:pt idx="749">0.54263933625501826</cx:pt>
          <cx:pt idx="750">0.51047425252396783</cx:pt>
          <cx:pt idx="751">0.29627256297523391</cx:pt>
          <cx:pt idx="752">0.55244656373515066</cx:pt>
          <cx:pt idx="753">0.49106447119973451</cx:pt>
          <cx:pt idx="754">0.47286404340717975</cx:pt>
          <cx:pt idx="755">0.61351625024739909</cx:pt>
          <cx:pt idx="756">0.62843787749147573</cx:pt>
          <cx:pt idx="757">0.52329025772584603</cx:pt>
          <cx:pt idx="758">0.69982309223643602</cx:pt>
          <cx:pt idx="759">0.56853576970263664</cx:pt>
          <cx:pt idx="760">0.59964977400217256</cx:pt>
          <cx:pt idx="761">0.47122643490901117</cx:pt>
          <cx:pt idx="762">0.3219013022377803</cx:pt>
          <cx:pt idx="763">0.18795237624800318</cx:pt>
          <cx:pt idx="764">0.31904716339711847</cx:pt>
          <cx:pt idx="765">0.2407483057391647</cx:pt>
          <cx:pt idx="766">0.11673766115635913</cx:pt>
          <cx:pt idx="767">0.55411642370965197</cx:pt>
          <cx:pt idx="768">0.47487675336798485</cx:pt>
          <cx:pt idx="769">0.58563963653796225</cx:pt>
          <cx:pt idx="770">0.56737780084356726</cx:pt>
          <cx:pt idx="771">0.46594665891475517</cx:pt>
          <cx:pt idx="772">0.43076691890684909</cx:pt>
          <cx:pt idx="773">0.15490969941864166</cx:pt>
          <cx:pt idx="774">0.33773271780897662</cx:pt>
          <cx:pt idx="775">0.57016737751983959</cx:pt>
          <cx:pt idx="776">0.41028604991268647</cx:pt>
          <cx:pt idx="777">0.44693726630421532</cx:pt>
          <cx:pt idx="778">0.61095673743722212</cx:pt>
          <cx:pt idx="779">0.55648204528056533</cx:pt>
          <cx:pt idx="780">0.55364865312480582</cx:pt>
          <cx:pt idx="781">0.54803417075660565</cx:pt>
          <cx:pt idx="782">0.75449307833063617</cx:pt>
          <cx:pt idx="783">0.46192917865823752</cx:pt>
          <cx:pt idx="784">0.36130609981629419</cx:pt>
          <cx:pt idx="785">0.55608689299224745</cx:pt>
          <cx:pt idx="786">0.47819493692431192</cx:pt>
          <cx:pt idx="787">0.71417277352101927</cx:pt>
          <cx:pt idx="788">0.53338417209479749</cx:pt>
          <cx:pt idx="789">0.79605801594855385</cx:pt>
          <cx:pt idx="790">0.57820161338080001</cx:pt>
          <cx:pt idx="791">0.50645901507815683</cx:pt>
          <cx:pt idx="792">0.62754888000287101</cx:pt>
          <cx:pt idx="793">0.30979010907240545</cx:pt>
          <cx:pt idx="794">0.40988827860774174</cx:pt>
          <cx:pt idx="795">0.52207347347769695</cx:pt>
          <cx:pt idx="796">0.35690058492153692</cx:pt>
          <cx:pt idx="797">0.34074391859775593</cx:pt>
          <cx:pt idx="798">0.56104787477689444</cx:pt>
          <cx:pt idx="799">0.33850780856173918</cx:pt>
          <cx:pt idx="800">0.22907333358636073</cx:pt>
          <cx:pt idx="801">0.24813701217126891</cx:pt>
          <cx:pt idx="802">0.38006401650399013</cx:pt>
          <cx:pt idx="803">0.31949648213670234</cx:pt>
          <cx:pt idx="804">0.35895182188508085</cx:pt>
          <cx:pt idx="805">0.57708207228011599</cx:pt>
          <cx:pt idx="806">0.40323171612270026</cx:pt>
          <cx:pt idx="807">0.35856564663762525</cx:pt>
          <cx:pt idx="808">0.46656285704209688</cx:pt>
          <cx:pt idx="809">0.48435397733089014</cx:pt>
          <cx:pt idx="810">0.2934757061132105</cx:pt>
          <cx:pt idx="811">0.62190194220455663</cx:pt>
          <cx:pt idx="812">0.52024985772706711</cx:pt>
          <cx:pt idx="813">0.25528655168564873</cx:pt>
          <cx:pt idx="814">0.52782829490112126</cx:pt>
          <cx:pt idx="815">0.45507598077844408</cx:pt>
          <cx:pt idx="816">0.42200555530223405</cx:pt>
          <cx:pt idx="817">0.54228140308972106</cx:pt>
          <cx:pt idx="818">0.5798532158259595</cx:pt>
          <cx:pt idx="819">0.25129569138791641</cx:pt>
          <cx:pt idx="820">0.65207285733531073</cx:pt>
          <cx:pt idx="821">0.42969059724050268</cx:pt>
          <cx:pt idx="822">0.3006027901437498</cx:pt>
          <cx:pt idx="823">0.48633421898828028</cx:pt>
          <cx:pt idx="824">0.47830195609117238</cx:pt>
          <cx:pt idx="825">0.3553957085517116</cx:pt>
          <cx:pt idx="826">0.31264756130629545</cx:pt>
          <cx:pt idx="827">0.72629493429940128</cx:pt>
          <cx:pt idx="828">0.61994009162497155</cx:pt>
          <cx:pt idx="829">0.66759899548990298</cx:pt>
          <cx:pt idx="830">0.9217099280562816</cx:pt>
          <cx:pt idx="831">0.70401779499973105</cx:pt>
          <cx:pt idx="832">0.50483002741629102</cx:pt>
          <cx:pt idx="833">0.66701342670408603</cx:pt>
          <cx:pt idx="834">0.46988291879316774</cx:pt>
          <cx:pt idx="835">0.27579667067840913</cx:pt>
          <cx:pt idx="836">0.42081130554636825</cx:pt>
          <cx:pt idx="837">0.48831721686691121</cx:pt>
          <cx:pt idx="838">0.50534538037134602</cx:pt>
          <cx:pt idx="839">0.56671282117732691</cx:pt>
          <cx:pt idx="840">0.62927284102612147</cx:pt>
          <cx:pt idx="841">0.60336096306785403</cx:pt>
          <cx:pt idx="842">0.37902965055368415</cx:pt>
          <cx:pt idx="843">0.29634388761779001</cx:pt>
          <cx:pt idx="844">0.23054554559061796</cx:pt>
          <cx:pt idx="845">0.12160721948081633</cx:pt>
          <cx:pt idx="846">0.30653420991000901</cx:pt>
          <cx:pt idx="847">0.30057181861134991</cx:pt>
          <cx:pt idx="848">0.47926731200713291</cx:pt>
          <cx:pt idx="849">0.46401447414937891</cx:pt>
          <cx:pt idx="850">0.49531608620412926</cx:pt>
          <cx:pt idx="851">0.50319255695928822</cx:pt>
          <cx:pt idx="852">0.17536423725633171</cx:pt>
          <cx:pt idx="853">0.61624053944713097</cx:pt>
          <cx:pt idx="854">0.3157140153014783</cx:pt>
          <cx:pt idx="855">0.49702752313889687</cx:pt>
          <cx:pt idx="856">0.71505663386924045</cx:pt>
          <cx:pt idx="857">0.35586611370469479</cx:pt>
          <cx:pt idx="858">0.68524954344525091</cx:pt>
          <cx:pt idx="859">0.57645869526224025</cx:pt>
          <cx:pt idx="860">0.63192400348449174</cx:pt>
          <cx:pt idx="861">0.64721833557668129</cx:pt>
          <cx:pt idx="862">0.54105344241302222</cx:pt>
          <cx:pt idx="863">0.48956795728535485</cx:pt>
          <cx:pt idx="864">0.43477323244900867</cx:pt>
          <cx:pt idx="865">0.51574431636124496</cx:pt>
          <cx:pt idx="866">0.69339746878521502</cx:pt>
          <cx:pt idx="867">0.59474293056051319</cx:pt>
          <cx:pt idx="868">0.62605907668430316</cx:pt>
          <cx:pt idx="869">0.79341829428219446</cx:pt>
          <cx:pt idx="870">0.44283107305214126</cx:pt>
          <cx:pt idx="871">0.29915801018717847</cx:pt>
          <cx:pt idx="872">0.50720719914323231</cx:pt>
          <cx:pt idx="873">0.300248301188552</cx:pt>
          <cx:pt idx="874">0.40022249378900421</cx:pt>
          <cx:pt idx="875">0.60593806585236687</cx:pt>
          <cx:pt idx="876">0.5138544035079573</cx:pt>
          <cx:pt idx="877">0.77651875322742292</cx:pt>
          <cx:pt idx="878">0.59481341240412455</cx:pt>
          <cx:pt idx="879">0.36901472728154466</cx:pt>
          <cx:pt idx="880">0.66971507916649142</cx:pt>
          <cx:pt idx="881">0.55711701730868357</cx:pt>
          <cx:pt idx="882">0.4983102975019631</cx:pt>
          <cx:pt idx="883">0.60582490106114117</cx:pt>
          <cx:pt idx="884">0.65420773758408257</cx:pt>
          <cx:pt idx="885">0.51364737864152477</cx:pt>
          <cx:pt idx="886">0.69253139906837358</cx:pt>
          <cx:pt idx="887">0.58806616135488421</cx:pt>
          <cx:pt idx="888">0.59597669270685405</cx:pt>
          <cx:pt idx="889">0.47824293802439205</cx:pt>
          <cx:pt idx="890">0.53263696594090748</cx:pt>
          <cx:pt idx="891">0.47757236628227362</cx:pt>
          <cx:pt idx="892">0.28481020117176753</cx:pt>
          <cx:pt idx="893">0.69047402331215268</cx:pt>
          <cx:pt idx="894">0.53345900618130482</cx:pt>
          <cx:pt idx="895">0.36021146497265144</cx:pt>
          <cx:pt idx="896">0.43253446437466991</cx:pt>
          <cx:pt idx="897">0.60985584935970927</cx:pt>
          <cx:pt idx="898">0.54573432956320278</cx:pt>
          <cx:pt idx="899">0.54766030891037076</cx:pt>
          <cx:pt idx="900">0.60879168367343495</cx:pt>
          <cx:pt idx="901">0.49140230657647771</cx:pt>
          <cx:pt idx="902">0.3691872250781878</cx:pt>
          <cx:pt idx="903">0.43459142062578604</cx:pt>
          <cx:pt idx="904">0.43564490966731267</cx:pt>
          <cx:pt idx="905">0.41236101721052276</cx:pt>
          <cx:pt idx="906">0.52762894430805207</cx:pt>
          <cx:pt idx="907">0.35801162185680629</cx:pt>
          <cx:pt idx="908">0.33630419816761686</cx:pt>
          <cx:pt idx="909">0.30176718580180506</cx:pt>
          <cx:pt idx="910">0.32786070353623109</cx:pt>
          <cx:pt idx="911">0.29573022315661335</cx:pt>
          <cx:pt idx="912">0.63402680675927947</cx:pt>
          <cx:pt idx="913">0.4898133247632816</cx:pt>
          <cx:pt idx="914">0.59797084020347624</cx:pt>
          <cx:pt idx="915">0.68939980013080682</cx:pt>
          <cx:pt idx="916">0.44046626367689645</cx:pt>
          <cx:pt idx="917">0.37957154526817166</cx:pt>
          <cx:pt idx="918">0.45924742502032156</cx:pt>
          <cx:pt idx="919">0.33628675305208267</cx:pt>
          <cx:pt idx="920">0.31342144804366473</cx:pt>
          <cx:pt idx="921">0.48827231605066485</cx:pt>
          <cx:pt idx="922">0.61084276189652564</cx:pt>
          <cx:pt idx="923">0.48128696318629716</cx:pt>
          <cx:pt idx="924">0.46239809961410022</cx:pt>
          <cx:pt idx="925">0.55614468855593591</cx:pt>
          <cx:pt idx="926">0.31134484048365352</cx:pt>
          <cx:pt idx="927">0.16822388699402746</cx:pt>
          <cx:pt idx="928">0.5022846992449439</cx:pt>
          <cx:pt idx="929">0.48278293794056426</cx:pt>
          <cx:pt idx="930">0.59314851494436349</cx:pt>
          <cx:pt idx="931">0.70740495091251054</cx:pt>
          <cx:pt idx="932">0.45288012983136422</cx:pt>
          <cx:pt idx="933">0.60786927656769663</cx:pt>
          <cx:pt idx="934">0.51321280383355317</cx:pt>
          <cx:pt idx="935">0.30586504372561507</cx:pt>
          <cx:pt idx="936">0.42861594985694329</cx:pt>
          <cx:pt idx="937">0.59882613648498084</cx:pt>
          <cx:pt idx="938">0.37159999360616425</cx:pt>
          <cx:pt idx="939">0.33107894423737927</cx:pt>
          <cx:pt idx="940">0.70342026718257766</cx:pt>
          <cx:pt idx="941">0.36000063804801791</cx:pt>
          <cx:pt idx="942">0.34611774394534844</cx:pt>
          <cx:pt idx="943">0.6425351049734872</cx:pt>
          <cx:pt idx="944">0.53048070437532691</cx:pt>
          <cx:pt idx="945">0.40146399314005471</cx:pt>
          <cx:pt idx="946">0.47815396863974952</cx:pt>
          <cx:pt idx="947">0.49726581278988236</cx:pt>
          <cx:pt idx="948">0.44680259238996262</cx:pt>
          <cx:pt idx="949">0.60844956660278615</cx:pt>
          <cx:pt idx="950">0.55619550990015976</cx:pt>
          <cx:pt idx="951">0.53482010078159736</cx:pt>
          <cx:pt idx="952">0.69545298184583715</cx:pt>
          <cx:pt idx="953">0.48937813929370866</cx:pt>
          <cx:pt idx="954">0.35671316450218682</cx:pt>
          <cx:pt idx="955">0.59248072247432837</cx:pt>
          <cx:pt idx="956">0.47455140293699499</cx:pt>
          <cx:pt idx="957">0.47185912687489701</cx:pt>
          <cx:pt idx="958">0.62029554703976386</cx:pt>
          <cx:pt idx="959">0.51514758154384521</cx:pt>
          <cx:pt idx="960">0.45105022790165916</cx:pt>
          <cx:pt idx="961">0.40949483405495229</cx:pt>
          <cx:pt idx="962">0.442119468326372</cx:pt>
          <cx:pt idx="963">0.6438258886148045</cx:pt>
          <cx:pt idx="964">0.34485936102995507</cx:pt>
          <cx:pt idx="965">0.54292980012470693</cx:pt>
          <cx:pt idx="966">0.56751397407737603</cx:pt>
          <cx:pt idx="967">0.39299315857701561</cx:pt>
          <cx:pt idx="968">0.38780263626117872</cx:pt>
          <cx:pt idx="969">0.48718228417455856</cx:pt>
          <cx:pt idx="970">0.65170325320182187</cx:pt>
          <cx:pt idx="971">0.58541871216894126</cx:pt>
          <cx:pt idx="972">0.62081045016789527</cx:pt>
          <cx:pt idx="973">0.66172510208458368</cx:pt>
          <cx:pt idx="974">0.74472849343975889</cx:pt>
          <cx:pt idx="975">0.6421502571395995</cx:pt>
          <cx:pt idx="976">0.43167399985988131</cx:pt>
          <cx:pt idx="977">0.40921259897629475</cx:pt>
          <cx:pt idx="978">0.41650578005797939</cx:pt>
          <cx:pt idx="979">0.32437891249959616</cx:pt>
          <cx:pt idx="980">0.44387698058478475</cx:pt>
          <cx:pt idx="981">0.42781390309773459</cx:pt>
          <cx:pt idx="982">0.53915576180559877</cx:pt>
          <cx:pt idx="983">0.49561667543226834</cx:pt>
          <cx:pt idx="984">0.21843485229680235</cx:pt>
          <cx:pt idx="985">0.41699215074002138</cx:pt>
          <cx:pt idx="986">0.37497011405933622</cx:pt>
          <cx:pt idx="987">0.46146169763390271</cx:pt>
          <cx:pt idx="988">0.60906186889286151</cx:pt>
          <cx:pt idx="989">0.66008192721708148</cx:pt>
          <cx:pt idx="990">0.80946204838961888</cx:pt>
          <cx:pt idx="991">0.64408518471059351</cx:pt>
          <cx:pt idx="992">0.6546401796019089</cx:pt>
          <cx:pt idx="993">0.67084975514354395</cx:pt>
          <cx:pt idx="994">0.54146578469868789</cx:pt>
          <cx:pt idx="995">0.37773453885352826</cx:pt>
          <cx:pt idx="996">0.5915954669418414</cx:pt>
          <cx:pt idx="997">0.58570602863399868</cx:pt>
          <cx:pt idx="998">0.28451981925312292</cx:pt>
          <cx:pt idx="999">0.38414893459326549</cx:pt>
          <cx:pt idx="1000">0.27772746910750407</cx:pt>
        </cx:lvl>
      </cx:numDim>
    </cx:data>
  </cx:chartData>
  <cx:chart>
    <cx:plotArea>
      <cx:plotAreaRegion>
        <cx:plotSurface>
          <cx:spPr>
            <a:ln>
              <a:solidFill>
                <a:schemeClr val="bg2">
                  <a:lumMod val="75000"/>
                </a:schemeClr>
              </a:solidFill>
            </a:ln>
          </cx:spPr>
        </cx:plotSurface>
        <cx:series layoutId="clusteredColumn" uniqueId="{6C33860A-579C-4079-A8A9-2C1E334E420B}">
          <cx:tx>
            <cx:txData>
              <cx:f>'Sheet1 (2)'!$D$1</cx:f>
              <cx:v>order-3 (norm)</cx:v>
            </cx:txData>
          </cx:tx>
          <cx:spPr>
            <a:solidFill>
              <a:schemeClr val="tx1">
                <a:lumMod val="65000"/>
                <a:lumOff val="35000"/>
              </a:schemeClr>
            </a:solidFill>
          </cx:spPr>
          <cx:dataId val="0"/>
          <cx:layoutPr>
            <cx:binning intervalClosed="r"/>
          </cx:layoutPr>
        </cx:series>
      </cx:plotAreaRegion>
      <cx:axis id="0" hidden="1">
        <cx:catScaling gapWidth="0"/>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57AC2-483B-4607-9FC0-2271CC384297}"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57E2E-61F6-4E1F-B779-CACAE8A37AB4}" type="slidenum">
              <a:rPr lang="en-US" smtClean="0"/>
              <a:t>‹#›</a:t>
            </a:fld>
            <a:endParaRPr lang="en-US"/>
          </a:p>
        </p:txBody>
      </p:sp>
    </p:spTree>
    <p:extLst>
      <p:ext uri="{BB962C8B-B14F-4D97-AF65-F5344CB8AC3E}">
        <p14:creationId xmlns:p14="http://schemas.microsoft.com/office/powerpoint/2010/main" val="320884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EE31D-4153-4E0D-86DD-7BCB860FCA18}" type="slidenum">
              <a:rPr lang="en-US" smtClean="0"/>
              <a:t>16</a:t>
            </a:fld>
            <a:endParaRPr lang="en-US"/>
          </a:p>
        </p:txBody>
      </p:sp>
    </p:spTree>
    <p:extLst>
      <p:ext uri="{BB962C8B-B14F-4D97-AF65-F5344CB8AC3E}">
        <p14:creationId xmlns:p14="http://schemas.microsoft.com/office/powerpoint/2010/main" val="347651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EE31D-4153-4E0D-86DD-7BCB860FCA18}" type="slidenum">
              <a:rPr lang="en-US" smtClean="0"/>
              <a:t>17</a:t>
            </a:fld>
            <a:endParaRPr lang="en-US"/>
          </a:p>
        </p:txBody>
      </p:sp>
    </p:spTree>
    <p:extLst>
      <p:ext uri="{BB962C8B-B14F-4D97-AF65-F5344CB8AC3E}">
        <p14:creationId xmlns:p14="http://schemas.microsoft.com/office/powerpoint/2010/main" val="341335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DAD4-BFC0-4A77-9BA2-C480DCBBDF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A12B00-D7AC-4D59-951D-FB68C12BD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0795E6-2453-4FE1-9E84-860CA280F406}"/>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9F7A8FC9-D7B5-455F-BDF0-D5F63CEE8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A69D-8203-4959-A6C5-3725C63C09A6}"/>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113049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4423-E2D0-4B44-BD8B-B66075D2EC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2F85D1-A359-4E2A-89A1-705FA49D6B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03CB5-3046-4229-9B6D-91611E62DE97}"/>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4F77900D-B083-4530-B2AA-89662985F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675F8-7C42-4354-B9E8-677D912EACA5}"/>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47743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525B3-E912-43D4-BF61-DDA09A1391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5761E-6DF2-48F3-BB49-9956351BF4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E7D3F-A5EE-4FB9-B7F2-ABCEAE0065C4}"/>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9318FAD2-56A2-4E9D-A73B-0ECAA8E5B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F4FC3-57CD-44D8-8F67-5775A48A7DE3}"/>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82089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16D3-16E7-49BF-B3E8-7D31608F7F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B054D-6115-4D13-87C2-1E41FD5088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169C4-E868-4F7C-AFE6-0A2934985279}"/>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C89E952E-2123-449A-99D0-B7FCEC5ED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8D8B8-E1D3-4250-BF39-7B69D68FF929}"/>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58883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61-8AF5-4461-AB5F-C78D91D55E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3114B-3102-452E-B79B-98DA8D2A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2F3F77-E247-485A-B6C7-04C070CA9253}"/>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15380F7F-2342-4D86-96CD-19285F34A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901DE-667C-4150-A09D-80F07B3F8B62}"/>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338008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3189-9E30-4656-8CEA-C79E80A6D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818BA0-A6DD-41BA-B07D-D1C4C25402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A1761C-5812-4E62-93FE-4E376A4ED6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2F0980-6102-427B-A4E1-779445F7A8AA}"/>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6" name="Footer Placeholder 5">
            <a:extLst>
              <a:ext uri="{FF2B5EF4-FFF2-40B4-BE49-F238E27FC236}">
                <a16:creationId xmlns:a16="http://schemas.microsoft.com/office/drawing/2014/main" id="{93FFA67A-91AC-4584-BE12-14F1FCB9D4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A554F-CB77-4804-BD98-AC17B2AB35AD}"/>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16655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4B1E-695C-46D5-A6D6-BB84BE3926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8914FC-8538-4782-B796-EA1602E012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393716-971C-4387-9C6E-E6A72000B4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4B2FDB-A0DA-447B-8087-0E61212A0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08446D-FD67-400A-AC47-1FA6CEAB9B5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D9110-10D1-4E60-B40C-8ABD50A573FA}"/>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8" name="Footer Placeholder 7">
            <a:extLst>
              <a:ext uri="{FF2B5EF4-FFF2-40B4-BE49-F238E27FC236}">
                <a16:creationId xmlns:a16="http://schemas.microsoft.com/office/drawing/2014/main" id="{E32F250A-641B-49CF-AB1B-16B792918A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2266FD-28A0-4823-A8BE-283A86A45CD5}"/>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1330579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A52F-D032-4FF9-9D11-88CA8D9E48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F31AFF-791C-4F11-ABE9-4E5C46EE5D6C}"/>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4" name="Footer Placeholder 3">
            <a:extLst>
              <a:ext uri="{FF2B5EF4-FFF2-40B4-BE49-F238E27FC236}">
                <a16:creationId xmlns:a16="http://schemas.microsoft.com/office/drawing/2014/main" id="{A478ED04-23D8-446A-99A5-4A2FCAA2B3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85211B-00F3-4669-BDEC-F80B4F7D3D39}"/>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1049701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02015-43AF-4C0D-8C59-FA046513DC1F}"/>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3" name="Footer Placeholder 2">
            <a:extLst>
              <a:ext uri="{FF2B5EF4-FFF2-40B4-BE49-F238E27FC236}">
                <a16:creationId xmlns:a16="http://schemas.microsoft.com/office/drawing/2014/main" id="{76A7B974-B63E-4DC7-877D-74DBDC611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1AC078-8665-4459-BFCE-CE1B634ED67F}"/>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210414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688D0-5977-42AC-A5C8-D3531B861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9635E6-6617-4718-B359-307CD460B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81F8D7-BDD8-487C-98F1-BF7F0AA5F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D8E77B-D9ED-4820-A5C1-C04C0EFE0672}"/>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6" name="Footer Placeholder 5">
            <a:extLst>
              <a:ext uri="{FF2B5EF4-FFF2-40B4-BE49-F238E27FC236}">
                <a16:creationId xmlns:a16="http://schemas.microsoft.com/office/drawing/2014/main" id="{494A51FB-CC48-4002-95B1-7AF935CBA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2BABC-DFE5-4130-9B17-616C311BE1D4}"/>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3371780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9E8D-D8B0-44A0-A45C-013F40C64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8B5F89-8BFE-4371-B131-2AB472C2A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617873-6F44-4C81-A658-77422F0B4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EDC3FC-0F18-4CCD-A60B-C19F50A89152}"/>
              </a:ext>
            </a:extLst>
          </p:cNvPr>
          <p:cNvSpPr>
            <a:spLocks noGrp="1"/>
          </p:cNvSpPr>
          <p:nvPr>
            <p:ph type="dt" sz="half" idx="10"/>
          </p:nvPr>
        </p:nvSpPr>
        <p:spPr/>
        <p:txBody>
          <a:bodyPr/>
          <a:lstStyle/>
          <a:p>
            <a:fld id="{D2A38B48-1015-4D07-9169-3FBA0558BE3E}" type="datetimeFigureOut">
              <a:rPr lang="en-US" smtClean="0"/>
              <a:t>5/6/2019</a:t>
            </a:fld>
            <a:endParaRPr lang="en-US"/>
          </a:p>
        </p:txBody>
      </p:sp>
      <p:sp>
        <p:nvSpPr>
          <p:cNvPr id="6" name="Footer Placeholder 5">
            <a:extLst>
              <a:ext uri="{FF2B5EF4-FFF2-40B4-BE49-F238E27FC236}">
                <a16:creationId xmlns:a16="http://schemas.microsoft.com/office/drawing/2014/main" id="{A10F73BC-62EE-45AF-A25F-6DCFDA633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8459-C712-4B6B-BCE1-537ACD4302C5}"/>
              </a:ext>
            </a:extLst>
          </p:cNvPr>
          <p:cNvSpPr>
            <a:spLocks noGrp="1"/>
          </p:cNvSpPr>
          <p:nvPr>
            <p:ph type="sldNum" sz="quarter" idx="12"/>
          </p:nvPr>
        </p:nvSpPr>
        <p:spPr/>
        <p:txBody>
          <a:bodyPr/>
          <a:lstStyle/>
          <a:p>
            <a:fld id="{DD3C4C47-7412-404C-B761-7DE801B45AD7}" type="slidenum">
              <a:rPr lang="en-US" smtClean="0"/>
              <a:t>‹#›</a:t>
            </a:fld>
            <a:endParaRPr lang="en-US"/>
          </a:p>
        </p:txBody>
      </p:sp>
    </p:spTree>
    <p:extLst>
      <p:ext uri="{BB962C8B-B14F-4D97-AF65-F5344CB8AC3E}">
        <p14:creationId xmlns:p14="http://schemas.microsoft.com/office/powerpoint/2010/main" val="244135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AED89-824B-4BF9-8589-5005594746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FD9B21-7D11-4BF8-A7D5-C275B23D1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106F9-01B4-47D3-BAAE-1DCAE2AB3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8B48-1015-4D07-9169-3FBA0558BE3E}" type="datetimeFigureOut">
              <a:rPr lang="en-US" smtClean="0"/>
              <a:t>5/6/2019</a:t>
            </a:fld>
            <a:endParaRPr lang="en-US"/>
          </a:p>
        </p:txBody>
      </p:sp>
      <p:sp>
        <p:nvSpPr>
          <p:cNvPr id="5" name="Footer Placeholder 4">
            <a:extLst>
              <a:ext uri="{FF2B5EF4-FFF2-40B4-BE49-F238E27FC236}">
                <a16:creationId xmlns:a16="http://schemas.microsoft.com/office/drawing/2014/main" id="{8CEFC56F-8F75-436D-8CE8-654290C62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268DDE-7509-44FA-9C0F-67D6389033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C4C47-7412-404C-B761-7DE801B45AD7}" type="slidenum">
              <a:rPr lang="en-US" smtClean="0"/>
              <a:t>‹#›</a:t>
            </a:fld>
            <a:endParaRPr lang="en-US"/>
          </a:p>
        </p:txBody>
      </p:sp>
    </p:spTree>
    <p:extLst>
      <p:ext uri="{BB962C8B-B14F-4D97-AF65-F5344CB8AC3E}">
        <p14:creationId xmlns:p14="http://schemas.microsoft.com/office/powerpoint/2010/main" val="3403917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4/relationships/chartEx" Target="../charts/chartEx1.xml"/><Relationship Id="rId7"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14/relationships/chartEx" Target="../charts/chartEx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3938-58DD-4BB1-A7F0-5113E5851584}"/>
              </a:ext>
            </a:extLst>
          </p:cNvPr>
          <p:cNvSpPr>
            <a:spLocks noGrp="1"/>
          </p:cNvSpPr>
          <p:nvPr>
            <p:ph type="ctrTitle"/>
          </p:nvPr>
        </p:nvSpPr>
        <p:spPr>
          <a:xfrm>
            <a:off x="1524000" y="1997243"/>
            <a:ext cx="9144000" cy="2387600"/>
          </a:xfrm>
        </p:spPr>
        <p:txBody>
          <a:bodyPr>
            <a:normAutofit/>
          </a:bodyPr>
          <a:lstStyle/>
          <a:p>
            <a:r>
              <a:rPr lang="en-US" sz="3000" b="1" dirty="0"/>
              <a:t>A physical interpretation for the use of moving average functions to construct valid variograms families in statistical models of stream networks</a:t>
            </a:r>
            <a:br>
              <a:rPr lang="en-US" sz="3000" b="1" dirty="0"/>
            </a:br>
            <a:endParaRPr lang="en-US" sz="3000" dirty="0"/>
          </a:p>
        </p:txBody>
      </p:sp>
    </p:spTree>
    <p:extLst>
      <p:ext uri="{BB962C8B-B14F-4D97-AF65-F5344CB8AC3E}">
        <p14:creationId xmlns:p14="http://schemas.microsoft.com/office/powerpoint/2010/main" val="4019647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1427633-4F8F-4B63-9640-51A7F82EA9E3}"/>
              </a:ext>
            </a:extLst>
          </p:cNvPr>
          <p:cNvSpPr/>
          <p:nvPr/>
        </p:nvSpPr>
        <p:spPr>
          <a:xfrm>
            <a:off x="8238627" y="3878688"/>
            <a:ext cx="914400" cy="255181"/>
          </a:xfrm>
          <a:prstGeom prst="ellipse">
            <a:avLst/>
          </a:prstGeom>
          <a:solidFill>
            <a:srgbClr val="767171">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50123C3A-064D-4C49-BC53-B3641D3FBD32}"/>
              </a:ext>
            </a:extLst>
          </p:cNvPr>
          <p:cNvSpPr/>
          <p:nvPr/>
        </p:nvSpPr>
        <p:spPr>
          <a:xfrm>
            <a:off x="8230676" y="3703256"/>
            <a:ext cx="914400" cy="255181"/>
          </a:xfrm>
          <a:prstGeom prst="ellipse">
            <a:avLst/>
          </a:prstGeom>
          <a:solidFill>
            <a:srgbClr val="767171">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875FFE7D-12CB-44E2-9C99-B41E3C050F62}"/>
              </a:ext>
            </a:extLst>
          </p:cNvPr>
          <p:cNvSpPr/>
          <p:nvPr/>
        </p:nvSpPr>
        <p:spPr>
          <a:xfrm>
            <a:off x="3402417" y="2870488"/>
            <a:ext cx="914400" cy="255181"/>
          </a:xfrm>
          <a:prstGeom prst="ellipse">
            <a:avLst/>
          </a:prstGeom>
          <a:solidFill>
            <a:srgbClr val="C00000">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E8DF0A-599B-4AE7-A889-640BA9C4747B}"/>
              </a:ext>
            </a:extLst>
          </p:cNvPr>
          <p:cNvSpPr/>
          <p:nvPr/>
        </p:nvSpPr>
        <p:spPr>
          <a:xfrm>
            <a:off x="3394466" y="2695056"/>
            <a:ext cx="914400" cy="255181"/>
          </a:xfrm>
          <a:prstGeom prst="ellipse">
            <a:avLst/>
          </a:prstGeom>
          <a:solidFill>
            <a:srgbClr val="C00000">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CC5459F-C228-4558-94B7-D83B19817404}"/>
              </a:ext>
            </a:extLst>
          </p:cNvPr>
          <p:cNvCxnSpPr/>
          <p:nvPr/>
        </p:nvCxnSpPr>
        <p:spPr>
          <a:xfrm>
            <a:off x="2147777" y="1956391"/>
            <a:ext cx="8527312" cy="19670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0EE682-48B9-4929-85BF-CB11CDF3394A}"/>
              </a:ext>
            </a:extLst>
          </p:cNvPr>
          <p:cNvCxnSpPr>
            <a:stCxn id="10" idx="2"/>
          </p:cNvCxnSpPr>
          <p:nvPr/>
        </p:nvCxnSpPr>
        <p:spPr>
          <a:xfrm flipH="1">
            <a:off x="3859617" y="1830994"/>
            <a:ext cx="547" cy="529434"/>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039115C2-54F7-41DE-A1FB-883031BA2734}"/>
              </a:ext>
            </a:extLst>
          </p:cNvPr>
          <p:cNvSpPr/>
          <p:nvPr/>
        </p:nvSpPr>
        <p:spPr>
          <a:xfrm>
            <a:off x="3381155" y="2482530"/>
            <a:ext cx="914400" cy="255181"/>
          </a:xfrm>
          <a:prstGeom prst="ellipse">
            <a:avLst/>
          </a:prstGeom>
          <a:solidFill>
            <a:srgbClr val="C00000">
              <a:alpha val="8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04F9C59-4E54-4129-83D7-92C27AACF9F1}"/>
              </a:ext>
            </a:extLst>
          </p:cNvPr>
          <p:cNvSpPr/>
          <p:nvPr/>
        </p:nvSpPr>
        <p:spPr>
          <a:xfrm>
            <a:off x="3402417" y="3808961"/>
            <a:ext cx="914400" cy="255181"/>
          </a:xfrm>
          <a:prstGeom prst="ellipse">
            <a:avLst/>
          </a:prstGeom>
          <a:solidFill>
            <a:srgbClr val="C0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A01A78-ACB0-4425-B349-FCB75D70D79A}"/>
              </a:ext>
            </a:extLst>
          </p:cNvPr>
          <p:cNvSpPr/>
          <p:nvPr/>
        </p:nvSpPr>
        <p:spPr>
          <a:xfrm>
            <a:off x="8217365" y="3498681"/>
            <a:ext cx="914400" cy="255181"/>
          </a:xfrm>
          <a:prstGeom prst="ellipse">
            <a:avLst/>
          </a:prstGeom>
          <a:solidFill>
            <a:srgbClr val="767171">
              <a:alpha val="8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0DFCC83-EB9D-4CA6-9358-B2D17B90F3CF}"/>
              </a:ext>
            </a:extLst>
          </p:cNvPr>
          <p:cNvSpPr/>
          <p:nvPr/>
        </p:nvSpPr>
        <p:spPr>
          <a:xfrm>
            <a:off x="8238627" y="4817161"/>
            <a:ext cx="914400" cy="255181"/>
          </a:xfrm>
          <a:prstGeom prst="ellipse">
            <a:avLst/>
          </a:prstGeom>
          <a:solidFill>
            <a:srgbClr val="767171">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
            <a:extLst>
              <a:ext uri="{FF2B5EF4-FFF2-40B4-BE49-F238E27FC236}">
                <a16:creationId xmlns:a16="http://schemas.microsoft.com/office/drawing/2014/main" id="{F5A5A225-D75A-431B-A014-2BFE00B48358}"/>
              </a:ext>
            </a:extLst>
          </p:cNvPr>
          <p:cNvSpPr/>
          <p:nvPr/>
        </p:nvSpPr>
        <p:spPr>
          <a:xfrm>
            <a:off x="3381155" y="2254102"/>
            <a:ext cx="914400" cy="255181"/>
          </a:xfrm>
          <a:prstGeom prst="ellipse">
            <a:avLst/>
          </a:prstGeom>
          <a:solidFill>
            <a:srgbClr val="C0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5DE1E7-8094-4225-B95F-EA6E96392B8C}"/>
              </a:ext>
            </a:extLst>
          </p:cNvPr>
          <p:cNvSpPr txBox="1"/>
          <p:nvPr/>
        </p:nvSpPr>
        <p:spPr>
          <a:xfrm>
            <a:off x="3678864" y="1461662"/>
            <a:ext cx="362600" cy="369332"/>
          </a:xfrm>
          <a:prstGeom prst="rect">
            <a:avLst/>
          </a:prstGeom>
          <a:noFill/>
        </p:spPr>
        <p:txBody>
          <a:bodyPr wrap="none" rtlCol="0">
            <a:spAutoFit/>
          </a:bodyPr>
          <a:lstStyle/>
          <a:p>
            <a:r>
              <a:rPr lang="en-US" dirty="0"/>
              <a:t>x</a:t>
            </a:r>
            <a:r>
              <a:rPr lang="en-US" baseline="-25000" dirty="0"/>
              <a:t>1</a:t>
            </a:r>
          </a:p>
        </p:txBody>
      </p:sp>
      <p:sp>
        <p:nvSpPr>
          <p:cNvPr id="5" name="Oval 4">
            <a:extLst>
              <a:ext uri="{FF2B5EF4-FFF2-40B4-BE49-F238E27FC236}">
                <a16:creationId xmlns:a16="http://schemas.microsoft.com/office/drawing/2014/main" id="{D67E3C25-64B7-41E1-8A49-9FD7E7C90163}"/>
              </a:ext>
            </a:extLst>
          </p:cNvPr>
          <p:cNvSpPr/>
          <p:nvPr/>
        </p:nvSpPr>
        <p:spPr>
          <a:xfrm>
            <a:off x="8201247" y="3301411"/>
            <a:ext cx="914400" cy="255181"/>
          </a:xfrm>
          <a:prstGeom prst="ellipse">
            <a:avLst/>
          </a:prstGeom>
          <a:solidFill>
            <a:schemeClr val="bg2">
              <a:lumMod val="5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BEA034B1-9169-4568-B52F-8B55F6E0702C}"/>
              </a:ext>
            </a:extLst>
          </p:cNvPr>
          <p:cNvSpPr txBox="1"/>
          <p:nvPr/>
        </p:nvSpPr>
        <p:spPr>
          <a:xfrm>
            <a:off x="8487778" y="2530234"/>
            <a:ext cx="362600" cy="369332"/>
          </a:xfrm>
          <a:prstGeom prst="rect">
            <a:avLst/>
          </a:prstGeom>
          <a:noFill/>
        </p:spPr>
        <p:txBody>
          <a:bodyPr wrap="none" rtlCol="0">
            <a:spAutoFit/>
          </a:bodyPr>
          <a:lstStyle/>
          <a:p>
            <a:r>
              <a:rPr lang="en-US" dirty="0"/>
              <a:t>x</a:t>
            </a:r>
            <a:r>
              <a:rPr lang="en-US" baseline="-25000" dirty="0"/>
              <a:t>2</a:t>
            </a:r>
          </a:p>
        </p:txBody>
      </p:sp>
      <p:cxnSp>
        <p:nvCxnSpPr>
          <p:cNvPr id="17" name="Straight Connector 16">
            <a:extLst>
              <a:ext uri="{FF2B5EF4-FFF2-40B4-BE49-F238E27FC236}">
                <a16:creationId xmlns:a16="http://schemas.microsoft.com/office/drawing/2014/main" id="{484F9A3A-D393-4D65-B44C-8E6ED340AF3E}"/>
              </a:ext>
            </a:extLst>
          </p:cNvPr>
          <p:cNvCxnSpPr>
            <a:stCxn id="16" idx="2"/>
          </p:cNvCxnSpPr>
          <p:nvPr/>
        </p:nvCxnSpPr>
        <p:spPr>
          <a:xfrm flipH="1">
            <a:off x="8668531" y="2899566"/>
            <a:ext cx="547" cy="529434"/>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24C110D-C1BA-4DC3-BF29-BFC28A8F7065}"/>
              </a:ext>
            </a:extLst>
          </p:cNvPr>
          <p:cNvSpPr txBox="1"/>
          <p:nvPr/>
        </p:nvSpPr>
        <p:spPr>
          <a:xfrm rot="5400000">
            <a:off x="3460172" y="3365784"/>
            <a:ext cx="934871" cy="369332"/>
          </a:xfrm>
          <a:prstGeom prst="rect">
            <a:avLst/>
          </a:prstGeom>
          <a:noFill/>
        </p:spPr>
        <p:txBody>
          <a:bodyPr wrap="none" rtlCol="0">
            <a:spAutoFit/>
          </a:bodyPr>
          <a:lstStyle/>
          <a:p>
            <a:r>
              <a:rPr lang="en-US" dirty="0"/>
              <a:t>…………..</a:t>
            </a:r>
          </a:p>
        </p:txBody>
      </p:sp>
      <p:sp>
        <p:nvSpPr>
          <p:cNvPr id="28" name="TextBox 27">
            <a:extLst>
              <a:ext uri="{FF2B5EF4-FFF2-40B4-BE49-F238E27FC236}">
                <a16:creationId xmlns:a16="http://schemas.microsoft.com/office/drawing/2014/main" id="{424B4389-7DC6-49AC-917D-33F46D29893F}"/>
              </a:ext>
            </a:extLst>
          </p:cNvPr>
          <p:cNvSpPr txBox="1"/>
          <p:nvPr/>
        </p:nvSpPr>
        <p:spPr>
          <a:xfrm rot="5400000">
            <a:off x="8287940" y="4373843"/>
            <a:ext cx="934871" cy="369332"/>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D9554167-A818-49D6-8167-8A950FC9CFD0}"/>
              </a:ext>
            </a:extLst>
          </p:cNvPr>
          <p:cNvSpPr txBox="1"/>
          <p:nvPr/>
        </p:nvSpPr>
        <p:spPr>
          <a:xfrm>
            <a:off x="4052759" y="4006282"/>
            <a:ext cx="673582" cy="553998"/>
          </a:xfrm>
          <a:prstGeom prst="rect">
            <a:avLst/>
          </a:prstGeom>
          <a:noFill/>
        </p:spPr>
        <p:txBody>
          <a:bodyPr wrap="none" rtlCol="0">
            <a:spAutoFit/>
          </a:bodyPr>
          <a:lstStyle/>
          <a:p>
            <a:r>
              <a:rPr lang="en-US" dirty="0"/>
              <a:t>z</a:t>
            </a:r>
            <a:r>
              <a:rPr lang="en-US" baseline="-25000" dirty="0"/>
              <a:t>0</a:t>
            </a:r>
            <a:r>
              <a:rPr lang="en-US" dirty="0"/>
              <a:t>(x</a:t>
            </a:r>
            <a:r>
              <a:rPr lang="en-US" baseline="-25000" dirty="0"/>
              <a:t>1</a:t>
            </a:r>
            <a:r>
              <a:rPr lang="en-US" dirty="0"/>
              <a:t>)</a:t>
            </a:r>
            <a:endParaRPr lang="en-US" baseline="-25000" dirty="0"/>
          </a:p>
          <a:p>
            <a:endParaRPr lang="en-US" baseline="-25000" dirty="0"/>
          </a:p>
        </p:txBody>
      </p:sp>
      <p:sp>
        <p:nvSpPr>
          <p:cNvPr id="30" name="TextBox 29">
            <a:extLst>
              <a:ext uri="{FF2B5EF4-FFF2-40B4-BE49-F238E27FC236}">
                <a16:creationId xmlns:a16="http://schemas.microsoft.com/office/drawing/2014/main" id="{0496324D-C070-4492-B7A1-6BDB46C14124}"/>
              </a:ext>
            </a:extLst>
          </p:cNvPr>
          <p:cNvSpPr txBox="1"/>
          <p:nvPr/>
        </p:nvSpPr>
        <p:spPr>
          <a:xfrm>
            <a:off x="7757641" y="4990948"/>
            <a:ext cx="673582" cy="369332"/>
          </a:xfrm>
          <a:prstGeom prst="rect">
            <a:avLst/>
          </a:prstGeom>
          <a:noFill/>
        </p:spPr>
        <p:txBody>
          <a:bodyPr wrap="none" rtlCol="0">
            <a:spAutoFit/>
          </a:bodyPr>
          <a:lstStyle/>
          <a:p>
            <a:r>
              <a:rPr lang="en-US" dirty="0"/>
              <a:t>z</a:t>
            </a:r>
            <a:r>
              <a:rPr lang="en-US" baseline="-25000" dirty="0"/>
              <a:t>0</a:t>
            </a:r>
            <a:r>
              <a:rPr lang="en-US" dirty="0"/>
              <a:t>(x</a:t>
            </a:r>
            <a:r>
              <a:rPr lang="en-US" baseline="-25000" dirty="0"/>
              <a:t>2</a:t>
            </a:r>
            <a:r>
              <a:rPr lang="en-US" dirty="0"/>
              <a:t>)</a:t>
            </a:r>
            <a:endParaRPr lang="en-US" baseline="-25000" dirty="0"/>
          </a:p>
        </p:txBody>
      </p:sp>
      <p:sp>
        <p:nvSpPr>
          <p:cNvPr id="3" name="Freeform: Shape 2">
            <a:extLst>
              <a:ext uri="{FF2B5EF4-FFF2-40B4-BE49-F238E27FC236}">
                <a16:creationId xmlns:a16="http://schemas.microsoft.com/office/drawing/2014/main" id="{FC572554-AC8A-43D7-B7E5-C5357657E807}"/>
              </a:ext>
            </a:extLst>
          </p:cNvPr>
          <p:cNvSpPr/>
          <p:nvPr/>
        </p:nvSpPr>
        <p:spPr>
          <a:xfrm>
            <a:off x="1282229" y="297274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rgbClr val="FF4F4F"/>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450348E5-0909-4B63-A335-E9A9BE8B4008}"/>
              </a:ext>
            </a:extLst>
          </p:cNvPr>
          <p:cNvSpPr/>
          <p:nvPr/>
        </p:nvSpPr>
        <p:spPr>
          <a:xfrm>
            <a:off x="10133659" y="461866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chemeClr val="bg2">
              <a:lumMod val="7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CF2BA0E2-6C5A-4C97-AABA-6E68C8D42E56}"/>
              </a:ext>
            </a:extLst>
          </p:cNvPr>
          <p:cNvCxnSpPr/>
          <p:nvPr/>
        </p:nvCxnSpPr>
        <p:spPr>
          <a:xfrm>
            <a:off x="1282229" y="374089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E08210-1AF5-4845-9A9A-12A236E3A283}"/>
              </a:ext>
            </a:extLst>
          </p:cNvPr>
          <p:cNvCxnSpPr>
            <a:cxnSpLocks/>
          </p:cNvCxnSpPr>
          <p:nvPr/>
        </p:nvCxnSpPr>
        <p:spPr>
          <a:xfrm flipV="1">
            <a:off x="1282229" y="286804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D67648-5A84-43FE-8806-20BFEEEBFD2B}"/>
              </a:ext>
            </a:extLst>
          </p:cNvPr>
          <p:cNvCxnSpPr/>
          <p:nvPr/>
        </p:nvCxnSpPr>
        <p:spPr>
          <a:xfrm>
            <a:off x="10133659" y="538681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A7F01C-EAC3-4389-89C0-B620AAAA985D}"/>
              </a:ext>
            </a:extLst>
          </p:cNvPr>
          <p:cNvCxnSpPr>
            <a:cxnSpLocks/>
          </p:cNvCxnSpPr>
          <p:nvPr/>
        </p:nvCxnSpPr>
        <p:spPr>
          <a:xfrm flipV="1">
            <a:off x="10133659" y="451396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45C722-A866-44F3-B6F7-37DF19BBE342}"/>
              </a:ext>
            </a:extLst>
          </p:cNvPr>
          <p:cNvSpPr/>
          <p:nvPr/>
        </p:nvSpPr>
        <p:spPr>
          <a:xfrm>
            <a:off x="1801012" y="3690399"/>
            <a:ext cx="354584" cy="369332"/>
          </a:xfrm>
          <a:prstGeom prst="rect">
            <a:avLst/>
          </a:prstGeom>
        </p:spPr>
        <p:txBody>
          <a:bodyPr wrap="none">
            <a:spAutoFit/>
          </a:bodyPr>
          <a:lstStyle/>
          <a:p>
            <a:r>
              <a:rPr lang="en-US" dirty="0"/>
              <a:t>z</a:t>
            </a:r>
            <a:r>
              <a:rPr lang="en-US" baseline="-25000" dirty="0"/>
              <a:t>1</a:t>
            </a:r>
            <a:endParaRPr lang="en-US" dirty="0"/>
          </a:p>
        </p:txBody>
      </p:sp>
      <p:sp>
        <p:nvSpPr>
          <p:cNvPr id="35" name="Rectangle 34">
            <a:extLst>
              <a:ext uri="{FF2B5EF4-FFF2-40B4-BE49-F238E27FC236}">
                <a16:creationId xmlns:a16="http://schemas.microsoft.com/office/drawing/2014/main" id="{D897EB78-5066-49F8-BE3B-00C5B1B23FDB}"/>
              </a:ext>
            </a:extLst>
          </p:cNvPr>
          <p:cNvSpPr/>
          <p:nvPr/>
        </p:nvSpPr>
        <p:spPr>
          <a:xfrm>
            <a:off x="10675089" y="5386812"/>
            <a:ext cx="354584" cy="369332"/>
          </a:xfrm>
          <a:prstGeom prst="rect">
            <a:avLst/>
          </a:prstGeom>
        </p:spPr>
        <p:txBody>
          <a:bodyPr wrap="none">
            <a:spAutoFit/>
          </a:bodyPr>
          <a:lstStyle/>
          <a:p>
            <a:r>
              <a:rPr lang="en-US" dirty="0"/>
              <a:t>z</a:t>
            </a:r>
            <a:r>
              <a:rPr lang="en-US" baseline="-25000" dirty="0"/>
              <a:t>2</a:t>
            </a:r>
            <a:endParaRPr lang="en-US" dirty="0"/>
          </a:p>
        </p:txBody>
      </p:sp>
      <p:sp>
        <p:nvSpPr>
          <p:cNvPr id="36" name="TextBox 35">
            <a:extLst>
              <a:ext uri="{FF2B5EF4-FFF2-40B4-BE49-F238E27FC236}">
                <a16:creationId xmlns:a16="http://schemas.microsoft.com/office/drawing/2014/main" id="{B26F7EE6-9E44-4C2B-AE9C-0026F4B81915}"/>
              </a:ext>
            </a:extLst>
          </p:cNvPr>
          <p:cNvSpPr txBox="1"/>
          <p:nvPr/>
        </p:nvSpPr>
        <p:spPr>
          <a:xfrm rot="16200000">
            <a:off x="756375" y="3132232"/>
            <a:ext cx="611065" cy="369332"/>
          </a:xfrm>
          <a:prstGeom prst="rect">
            <a:avLst/>
          </a:prstGeom>
          <a:noFill/>
        </p:spPr>
        <p:txBody>
          <a:bodyPr wrap="none" rtlCol="0">
            <a:spAutoFit/>
          </a:bodyPr>
          <a:lstStyle/>
          <a:p>
            <a:r>
              <a:rPr lang="en-US" dirty="0"/>
              <a:t>Z(x</a:t>
            </a:r>
            <a:r>
              <a:rPr lang="en-US" baseline="-25000" dirty="0"/>
              <a:t>1</a:t>
            </a:r>
            <a:r>
              <a:rPr lang="en-US" dirty="0"/>
              <a:t>)</a:t>
            </a:r>
          </a:p>
        </p:txBody>
      </p:sp>
      <p:sp>
        <p:nvSpPr>
          <p:cNvPr id="37" name="TextBox 36">
            <a:extLst>
              <a:ext uri="{FF2B5EF4-FFF2-40B4-BE49-F238E27FC236}">
                <a16:creationId xmlns:a16="http://schemas.microsoft.com/office/drawing/2014/main" id="{03F65B6E-CEF3-4333-A044-4A2832F17C37}"/>
              </a:ext>
            </a:extLst>
          </p:cNvPr>
          <p:cNvSpPr txBox="1"/>
          <p:nvPr/>
        </p:nvSpPr>
        <p:spPr>
          <a:xfrm rot="16200000">
            <a:off x="9615142" y="4765723"/>
            <a:ext cx="611065" cy="369332"/>
          </a:xfrm>
          <a:prstGeom prst="rect">
            <a:avLst/>
          </a:prstGeom>
          <a:noFill/>
        </p:spPr>
        <p:txBody>
          <a:bodyPr wrap="none" rtlCol="0">
            <a:spAutoFit/>
          </a:bodyPr>
          <a:lstStyle/>
          <a:p>
            <a:r>
              <a:rPr lang="en-US" dirty="0"/>
              <a:t>Z(x</a:t>
            </a:r>
            <a:r>
              <a:rPr lang="en-US" baseline="-25000" dirty="0"/>
              <a:t>2</a:t>
            </a:r>
            <a:r>
              <a:rPr lang="en-US" dirty="0"/>
              <a:t>)</a:t>
            </a:r>
          </a:p>
        </p:txBody>
      </p:sp>
      <p:sp>
        <p:nvSpPr>
          <p:cNvPr id="38" name="Left Brace 37">
            <a:extLst>
              <a:ext uri="{FF2B5EF4-FFF2-40B4-BE49-F238E27FC236}">
                <a16:creationId xmlns:a16="http://schemas.microsoft.com/office/drawing/2014/main" id="{A7EB3493-19C3-4945-BCA2-6FAC401538EA}"/>
              </a:ext>
            </a:extLst>
          </p:cNvPr>
          <p:cNvSpPr/>
          <p:nvPr/>
        </p:nvSpPr>
        <p:spPr>
          <a:xfrm rot="17067303">
            <a:off x="5888727" y="2258783"/>
            <a:ext cx="220948" cy="53063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393F0C-FF0A-4B4D-AAD2-BA1E7CA46710}"/>
              </a:ext>
            </a:extLst>
          </p:cNvPr>
          <p:cNvSpPr txBox="1"/>
          <p:nvPr/>
        </p:nvSpPr>
        <p:spPr>
          <a:xfrm>
            <a:off x="4225355" y="5109813"/>
            <a:ext cx="2086982" cy="646331"/>
          </a:xfrm>
          <a:prstGeom prst="rect">
            <a:avLst/>
          </a:prstGeom>
          <a:noFill/>
        </p:spPr>
        <p:txBody>
          <a:bodyPr wrap="none" rtlCol="0">
            <a:spAutoFit/>
          </a:bodyPr>
          <a:lstStyle/>
          <a:p>
            <a:r>
              <a:rPr lang="en-US" dirty="0"/>
              <a:t>Realizations of the </a:t>
            </a:r>
          </a:p>
          <a:p>
            <a:r>
              <a:rPr lang="en-US" dirty="0"/>
              <a:t>random process Z(x)</a:t>
            </a:r>
          </a:p>
        </p:txBody>
      </p:sp>
      <p:sp>
        <p:nvSpPr>
          <p:cNvPr id="40" name="TextBox 39">
            <a:extLst>
              <a:ext uri="{FF2B5EF4-FFF2-40B4-BE49-F238E27FC236}">
                <a16:creationId xmlns:a16="http://schemas.microsoft.com/office/drawing/2014/main" id="{2B610BC4-285C-414D-8D4E-39F5BDA8D172}"/>
              </a:ext>
            </a:extLst>
          </p:cNvPr>
          <p:cNvSpPr txBox="1"/>
          <p:nvPr/>
        </p:nvSpPr>
        <p:spPr>
          <a:xfrm>
            <a:off x="9658998" y="4031767"/>
            <a:ext cx="2341117" cy="738664"/>
          </a:xfrm>
          <a:prstGeom prst="rect">
            <a:avLst/>
          </a:prstGeom>
          <a:noFill/>
        </p:spPr>
        <p:txBody>
          <a:bodyPr wrap="square" rtlCol="0">
            <a:spAutoFit/>
          </a:bodyPr>
          <a:lstStyle/>
          <a:p>
            <a:pPr algn="ctr"/>
            <a:r>
              <a:rPr lang="en-US" sz="1400" dirty="0"/>
              <a:t>Distribution of the Random variable Z(x</a:t>
            </a:r>
            <a:r>
              <a:rPr lang="en-US" sz="1400" baseline="-25000" dirty="0"/>
              <a:t>2</a:t>
            </a:r>
            <a:r>
              <a:rPr lang="en-US" sz="1400" dirty="0"/>
              <a:t>)</a:t>
            </a:r>
          </a:p>
          <a:p>
            <a:pPr algn="ctr"/>
            <a:r>
              <a:rPr lang="en-US" sz="1400" dirty="0"/>
              <a:t> </a:t>
            </a:r>
          </a:p>
        </p:txBody>
      </p:sp>
      <p:sp>
        <p:nvSpPr>
          <p:cNvPr id="41" name="TextBox 40">
            <a:extLst>
              <a:ext uri="{FF2B5EF4-FFF2-40B4-BE49-F238E27FC236}">
                <a16:creationId xmlns:a16="http://schemas.microsoft.com/office/drawing/2014/main" id="{F7B939CE-7689-45CE-82CF-B4AC995C141C}"/>
              </a:ext>
            </a:extLst>
          </p:cNvPr>
          <p:cNvSpPr txBox="1"/>
          <p:nvPr/>
        </p:nvSpPr>
        <p:spPr>
          <a:xfrm>
            <a:off x="855544" y="2404242"/>
            <a:ext cx="2341117" cy="738664"/>
          </a:xfrm>
          <a:prstGeom prst="rect">
            <a:avLst/>
          </a:prstGeom>
          <a:noFill/>
        </p:spPr>
        <p:txBody>
          <a:bodyPr wrap="square" rtlCol="0">
            <a:spAutoFit/>
          </a:bodyPr>
          <a:lstStyle/>
          <a:p>
            <a:pPr algn="ctr"/>
            <a:r>
              <a:rPr lang="en-US" sz="1400" dirty="0"/>
              <a:t>Distribution of the Random variable Z(x</a:t>
            </a:r>
            <a:r>
              <a:rPr lang="en-US" sz="1400" baseline="-25000" dirty="0"/>
              <a:t>1</a:t>
            </a:r>
            <a:r>
              <a:rPr lang="en-US" sz="1400" dirty="0"/>
              <a:t>)</a:t>
            </a:r>
          </a:p>
          <a:p>
            <a:pPr algn="ctr"/>
            <a:r>
              <a:rPr lang="en-US" sz="1400" dirty="0"/>
              <a:t> </a:t>
            </a:r>
          </a:p>
        </p:txBody>
      </p:sp>
      <p:sp>
        <p:nvSpPr>
          <p:cNvPr id="42" name="Left Brace 41">
            <a:extLst>
              <a:ext uri="{FF2B5EF4-FFF2-40B4-BE49-F238E27FC236}">
                <a16:creationId xmlns:a16="http://schemas.microsoft.com/office/drawing/2014/main" id="{A183738D-643E-418C-A32B-4BB2C536128B}"/>
              </a:ext>
            </a:extLst>
          </p:cNvPr>
          <p:cNvSpPr/>
          <p:nvPr/>
        </p:nvSpPr>
        <p:spPr>
          <a:xfrm>
            <a:off x="3125730" y="2461682"/>
            <a:ext cx="134264" cy="15385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24657DE2-B48F-4A2C-AE70-99C26AC5B724}"/>
              </a:ext>
            </a:extLst>
          </p:cNvPr>
          <p:cNvSpPr/>
          <p:nvPr/>
        </p:nvSpPr>
        <p:spPr>
          <a:xfrm rot="10800000">
            <a:off x="9232569" y="3641272"/>
            <a:ext cx="54497" cy="143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1E830DBF-F943-463B-B1D1-B475B831A5BB}"/>
              </a:ext>
            </a:extLst>
          </p:cNvPr>
          <p:cNvSpPr txBox="1"/>
          <p:nvPr/>
        </p:nvSpPr>
        <p:spPr>
          <a:xfrm>
            <a:off x="2375754" y="693550"/>
            <a:ext cx="8366649" cy="430887"/>
          </a:xfrm>
          <a:prstGeom prst="rect">
            <a:avLst/>
          </a:prstGeom>
          <a:noFill/>
        </p:spPr>
        <p:txBody>
          <a:bodyPr wrap="none" rtlCol="0">
            <a:spAutoFit/>
          </a:bodyPr>
          <a:lstStyle/>
          <a:p>
            <a:r>
              <a:rPr lang="en-US" sz="2200" b="1" dirty="0"/>
              <a:t>Measurements across space: </a:t>
            </a:r>
            <a:r>
              <a:rPr lang="en-US" sz="2200" dirty="0"/>
              <a:t>collections of vectors of random variables</a:t>
            </a:r>
          </a:p>
        </p:txBody>
      </p:sp>
    </p:spTree>
    <p:extLst>
      <p:ext uri="{BB962C8B-B14F-4D97-AF65-F5344CB8AC3E}">
        <p14:creationId xmlns:p14="http://schemas.microsoft.com/office/powerpoint/2010/main" val="245012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1427633-4F8F-4B63-9640-51A7F82EA9E3}"/>
              </a:ext>
            </a:extLst>
          </p:cNvPr>
          <p:cNvSpPr/>
          <p:nvPr/>
        </p:nvSpPr>
        <p:spPr>
          <a:xfrm>
            <a:off x="8238627" y="3878688"/>
            <a:ext cx="914400" cy="255181"/>
          </a:xfrm>
          <a:prstGeom prst="ellipse">
            <a:avLst/>
          </a:prstGeom>
          <a:solidFill>
            <a:srgbClr val="767171">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50123C3A-064D-4C49-BC53-B3641D3FBD32}"/>
              </a:ext>
            </a:extLst>
          </p:cNvPr>
          <p:cNvSpPr/>
          <p:nvPr/>
        </p:nvSpPr>
        <p:spPr>
          <a:xfrm>
            <a:off x="8230676" y="3703256"/>
            <a:ext cx="914400" cy="255181"/>
          </a:xfrm>
          <a:prstGeom prst="ellipse">
            <a:avLst/>
          </a:prstGeom>
          <a:solidFill>
            <a:srgbClr val="767171">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875FFE7D-12CB-44E2-9C99-B41E3C050F62}"/>
              </a:ext>
            </a:extLst>
          </p:cNvPr>
          <p:cNvSpPr/>
          <p:nvPr/>
        </p:nvSpPr>
        <p:spPr>
          <a:xfrm>
            <a:off x="3402417" y="2870488"/>
            <a:ext cx="914400" cy="255181"/>
          </a:xfrm>
          <a:prstGeom prst="ellipse">
            <a:avLst/>
          </a:prstGeom>
          <a:solidFill>
            <a:srgbClr val="C00000">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E8DF0A-599B-4AE7-A889-640BA9C4747B}"/>
              </a:ext>
            </a:extLst>
          </p:cNvPr>
          <p:cNvSpPr/>
          <p:nvPr/>
        </p:nvSpPr>
        <p:spPr>
          <a:xfrm>
            <a:off x="3394466" y="2695056"/>
            <a:ext cx="914400" cy="255181"/>
          </a:xfrm>
          <a:prstGeom prst="ellipse">
            <a:avLst/>
          </a:prstGeom>
          <a:solidFill>
            <a:srgbClr val="C00000">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CC5459F-C228-4558-94B7-D83B19817404}"/>
              </a:ext>
            </a:extLst>
          </p:cNvPr>
          <p:cNvCxnSpPr/>
          <p:nvPr/>
        </p:nvCxnSpPr>
        <p:spPr>
          <a:xfrm>
            <a:off x="2147777" y="1956391"/>
            <a:ext cx="8527312" cy="19670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0EE682-48B9-4929-85BF-CB11CDF3394A}"/>
              </a:ext>
            </a:extLst>
          </p:cNvPr>
          <p:cNvCxnSpPr>
            <a:cxnSpLocks/>
            <a:stCxn id="10" idx="2"/>
          </p:cNvCxnSpPr>
          <p:nvPr/>
        </p:nvCxnSpPr>
        <p:spPr>
          <a:xfrm>
            <a:off x="3820890" y="1830994"/>
            <a:ext cx="0" cy="573248"/>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039115C2-54F7-41DE-A1FB-883031BA2734}"/>
              </a:ext>
            </a:extLst>
          </p:cNvPr>
          <p:cNvSpPr/>
          <p:nvPr/>
        </p:nvSpPr>
        <p:spPr>
          <a:xfrm>
            <a:off x="3381155" y="2482530"/>
            <a:ext cx="914400" cy="255181"/>
          </a:xfrm>
          <a:prstGeom prst="ellipse">
            <a:avLst/>
          </a:prstGeom>
          <a:solidFill>
            <a:srgbClr val="C00000">
              <a:alpha val="8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04F9C59-4E54-4129-83D7-92C27AACF9F1}"/>
              </a:ext>
            </a:extLst>
          </p:cNvPr>
          <p:cNvSpPr/>
          <p:nvPr/>
        </p:nvSpPr>
        <p:spPr>
          <a:xfrm>
            <a:off x="3402417" y="3808961"/>
            <a:ext cx="914400" cy="255181"/>
          </a:xfrm>
          <a:prstGeom prst="ellipse">
            <a:avLst/>
          </a:prstGeom>
          <a:solidFill>
            <a:srgbClr val="C0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A01A78-ACB0-4425-B349-FCB75D70D79A}"/>
              </a:ext>
            </a:extLst>
          </p:cNvPr>
          <p:cNvSpPr/>
          <p:nvPr/>
        </p:nvSpPr>
        <p:spPr>
          <a:xfrm>
            <a:off x="8217365" y="3498681"/>
            <a:ext cx="914400" cy="255181"/>
          </a:xfrm>
          <a:prstGeom prst="ellipse">
            <a:avLst/>
          </a:prstGeom>
          <a:solidFill>
            <a:srgbClr val="767171">
              <a:alpha val="8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0DFCC83-EB9D-4CA6-9358-B2D17B90F3CF}"/>
              </a:ext>
            </a:extLst>
          </p:cNvPr>
          <p:cNvSpPr/>
          <p:nvPr/>
        </p:nvSpPr>
        <p:spPr>
          <a:xfrm>
            <a:off x="8238627" y="4817161"/>
            <a:ext cx="914400" cy="255181"/>
          </a:xfrm>
          <a:prstGeom prst="ellipse">
            <a:avLst/>
          </a:prstGeom>
          <a:solidFill>
            <a:srgbClr val="767171">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
            <a:extLst>
              <a:ext uri="{FF2B5EF4-FFF2-40B4-BE49-F238E27FC236}">
                <a16:creationId xmlns:a16="http://schemas.microsoft.com/office/drawing/2014/main" id="{F5A5A225-D75A-431B-A014-2BFE00B48358}"/>
              </a:ext>
            </a:extLst>
          </p:cNvPr>
          <p:cNvSpPr/>
          <p:nvPr/>
        </p:nvSpPr>
        <p:spPr>
          <a:xfrm>
            <a:off x="3381155" y="2254102"/>
            <a:ext cx="914400" cy="255181"/>
          </a:xfrm>
          <a:prstGeom prst="ellipse">
            <a:avLst/>
          </a:prstGeom>
          <a:solidFill>
            <a:srgbClr val="C0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5DE1E7-8094-4225-B95F-EA6E96392B8C}"/>
              </a:ext>
            </a:extLst>
          </p:cNvPr>
          <p:cNvSpPr txBox="1"/>
          <p:nvPr/>
        </p:nvSpPr>
        <p:spPr>
          <a:xfrm>
            <a:off x="3678864" y="1461662"/>
            <a:ext cx="284052" cy="369332"/>
          </a:xfrm>
          <a:prstGeom prst="rect">
            <a:avLst/>
          </a:prstGeom>
          <a:noFill/>
        </p:spPr>
        <p:txBody>
          <a:bodyPr wrap="none" rtlCol="0">
            <a:spAutoFit/>
          </a:bodyPr>
          <a:lstStyle/>
          <a:p>
            <a:r>
              <a:rPr lang="en-US" dirty="0"/>
              <a:t>x</a:t>
            </a:r>
            <a:endParaRPr lang="en-US" baseline="-25000" dirty="0"/>
          </a:p>
        </p:txBody>
      </p:sp>
      <p:sp>
        <p:nvSpPr>
          <p:cNvPr id="5" name="Oval 4">
            <a:extLst>
              <a:ext uri="{FF2B5EF4-FFF2-40B4-BE49-F238E27FC236}">
                <a16:creationId xmlns:a16="http://schemas.microsoft.com/office/drawing/2014/main" id="{D67E3C25-64B7-41E1-8A49-9FD7E7C90163}"/>
              </a:ext>
            </a:extLst>
          </p:cNvPr>
          <p:cNvSpPr/>
          <p:nvPr/>
        </p:nvSpPr>
        <p:spPr>
          <a:xfrm>
            <a:off x="8201247" y="3301411"/>
            <a:ext cx="914400" cy="255181"/>
          </a:xfrm>
          <a:prstGeom prst="ellipse">
            <a:avLst/>
          </a:prstGeom>
          <a:solidFill>
            <a:schemeClr val="bg2">
              <a:lumMod val="5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BEA034B1-9169-4568-B52F-8B55F6E0702C}"/>
              </a:ext>
            </a:extLst>
          </p:cNvPr>
          <p:cNvSpPr txBox="1"/>
          <p:nvPr/>
        </p:nvSpPr>
        <p:spPr>
          <a:xfrm>
            <a:off x="8463714" y="2530234"/>
            <a:ext cx="521297" cy="369332"/>
          </a:xfrm>
          <a:prstGeom prst="rect">
            <a:avLst/>
          </a:prstGeom>
          <a:noFill/>
        </p:spPr>
        <p:txBody>
          <a:bodyPr wrap="none" rtlCol="0">
            <a:spAutoFit/>
          </a:bodyPr>
          <a:lstStyle/>
          <a:p>
            <a:r>
              <a:rPr lang="en-US" dirty="0" err="1"/>
              <a:t>x+h</a:t>
            </a:r>
            <a:endParaRPr lang="en-US" baseline="-25000" dirty="0"/>
          </a:p>
        </p:txBody>
      </p:sp>
      <p:cxnSp>
        <p:nvCxnSpPr>
          <p:cNvPr id="17" name="Straight Connector 16">
            <a:extLst>
              <a:ext uri="{FF2B5EF4-FFF2-40B4-BE49-F238E27FC236}">
                <a16:creationId xmlns:a16="http://schemas.microsoft.com/office/drawing/2014/main" id="{484F9A3A-D393-4D65-B44C-8E6ED340AF3E}"/>
              </a:ext>
            </a:extLst>
          </p:cNvPr>
          <p:cNvCxnSpPr>
            <a:cxnSpLocks/>
            <a:stCxn id="16" idx="2"/>
          </p:cNvCxnSpPr>
          <p:nvPr/>
        </p:nvCxnSpPr>
        <p:spPr>
          <a:xfrm>
            <a:off x="8724363" y="2899566"/>
            <a:ext cx="0" cy="459753"/>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24C110D-C1BA-4DC3-BF29-BFC28A8F7065}"/>
              </a:ext>
            </a:extLst>
          </p:cNvPr>
          <p:cNvSpPr txBox="1"/>
          <p:nvPr/>
        </p:nvSpPr>
        <p:spPr>
          <a:xfrm rot="5400000">
            <a:off x="3460172" y="3365784"/>
            <a:ext cx="934871" cy="369332"/>
          </a:xfrm>
          <a:prstGeom prst="rect">
            <a:avLst/>
          </a:prstGeom>
          <a:noFill/>
        </p:spPr>
        <p:txBody>
          <a:bodyPr wrap="none" rtlCol="0">
            <a:spAutoFit/>
          </a:bodyPr>
          <a:lstStyle/>
          <a:p>
            <a:r>
              <a:rPr lang="en-US" dirty="0"/>
              <a:t>…………..</a:t>
            </a:r>
          </a:p>
        </p:txBody>
      </p:sp>
      <p:sp>
        <p:nvSpPr>
          <p:cNvPr id="28" name="TextBox 27">
            <a:extLst>
              <a:ext uri="{FF2B5EF4-FFF2-40B4-BE49-F238E27FC236}">
                <a16:creationId xmlns:a16="http://schemas.microsoft.com/office/drawing/2014/main" id="{424B4389-7DC6-49AC-917D-33F46D29893F}"/>
              </a:ext>
            </a:extLst>
          </p:cNvPr>
          <p:cNvSpPr txBox="1"/>
          <p:nvPr/>
        </p:nvSpPr>
        <p:spPr>
          <a:xfrm rot="5400000">
            <a:off x="8287940" y="4373843"/>
            <a:ext cx="934871" cy="369332"/>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D9554167-A818-49D6-8167-8A950FC9CFD0}"/>
              </a:ext>
            </a:extLst>
          </p:cNvPr>
          <p:cNvSpPr txBox="1"/>
          <p:nvPr/>
        </p:nvSpPr>
        <p:spPr>
          <a:xfrm>
            <a:off x="4052759" y="4006282"/>
            <a:ext cx="595035" cy="553998"/>
          </a:xfrm>
          <a:prstGeom prst="rect">
            <a:avLst/>
          </a:prstGeom>
          <a:noFill/>
        </p:spPr>
        <p:txBody>
          <a:bodyPr wrap="none" rtlCol="0">
            <a:spAutoFit/>
          </a:bodyPr>
          <a:lstStyle/>
          <a:p>
            <a:r>
              <a:rPr lang="en-US" dirty="0"/>
              <a:t>z</a:t>
            </a:r>
            <a:r>
              <a:rPr lang="en-US" baseline="-25000" dirty="0"/>
              <a:t>0</a:t>
            </a:r>
            <a:r>
              <a:rPr lang="en-US" dirty="0"/>
              <a:t>(x)</a:t>
            </a:r>
            <a:endParaRPr lang="en-US" baseline="-25000" dirty="0"/>
          </a:p>
          <a:p>
            <a:endParaRPr lang="en-US" baseline="-25000" dirty="0"/>
          </a:p>
        </p:txBody>
      </p:sp>
      <p:sp>
        <p:nvSpPr>
          <p:cNvPr id="30" name="TextBox 29">
            <a:extLst>
              <a:ext uri="{FF2B5EF4-FFF2-40B4-BE49-F238E27FC236}">
                <a16:creationId xmlns:a16="http://schemas.microsoft.com/office/drawing/2014/main" id="{0496324D-C070-4492-B7A1-6BDB46C14124}"/>
              </a:ext>
            </a:extLst>
          </p:cNvPr>
          <p:cNvSpPr txBox="1"/>
          <p:nvPr/>
        </p:nvSpPr>
        <p:spPr>
          <a:xfrm>
            <a:off x="7757641" y="4990948"/>
            <a:ext cx="832279" cy="369332"/>
          </a:xfrm>
          <a:prstGeom prst="rect">
            <a:avLst/>
          </a:prstGeom>
          <a:noFill/>
        </p:spPr>
        <p:txBody>
          <a:bodyPr wrap="none" rtlCol="0">
            <a:spAutoFit/>
          </a:bodyPr>
          <a:lstStyle/>
          <a:p>
            <a:r>
              <a:rPr lang="en-US" dirty="0"/>
              <a:t>z</a:t>
            </a:r>
            <a:r>
              <a:rPr lang="en-US" baseline="-25000" dirty="0"/>
              <a:t>0</a:t>
            </a:r>
            <a:r>
              <a:rPr lang="en-US" dirty="0"/>
              <a:t>(</a:t>
            </a:r>
            <a:r>
              <a:rPr lang="en-US" dirty="0" err="1"/>
              <a:t>x+h</a:t>
            </a:r>
            <a:r>
              <a:rPr lang="en-US" dirty="0"/>
              <a:t>)</a:t>
            </a:r>
            <a:endParaRPr lang="en-US" baseline="-25000" dirty="0"/>
          </a:p>
        </p:txBody>
      </p:sp>
      <p:sp>
        <p:nvSpPr>
          <p:cNvPr id="3" name="Freeform: Shape 2">
            <a:extLst>
              <a:ext uri="{FF2B5EF4-FFF2-40B4-BE49-F238E27FC236}">
                <a16:creationId xmlns:a16="http://schemas.microsoft.com/office/drawing/2014/main" id="{FC572554-AC8A-43D7-B7E5-C5357657E807}"/>
              </a:ext>
            </a:extLst>
          </p:cNvPr>
          <p:cNvSpPr/>
          <p:nvPr/>
        </p:nvSpPr>
        <p:spPr>
          <a:xfrm>
            <a:off x="1282229" y="297274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rgbClr val="FF4F4F"/>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450348E5-0909-4B63-A335-E9A9BE8B4008}"/>
              </a:ext>
            </a:extLst>
          </p:cNvPr>
          <p:cNvSpPr/>
          <p:nvPr/>
        </p:nvSpPr>
        <p:spPr>
          <a:xfrm>
            <a:off x="10133659" y="461866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chemeClr val="bg2">
              <a:lumMod val="7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CF2BA0E2-6C5A-4C97-AABA-6E68C8D42E56}"/>
              </a:ext>
            </a:extLst>
          </p:cNvPr>
          <p:cNvCxnSpPr/>
          <p:nvPr/>
        </p:nvCxnSpPr>
        <p:spPr>
          <a:xfrm>
            <a:off x="1282229" y="374089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E08210-1AF5-4845-9A9A-12A236E3A283}"/>
              </a:ext>
            </a:extLst>
          </p:cNvPr>
          <p:cNvCxnSpPr>
            <a:cxnSpLocks/>
          </p:cNvCxnSpPr>
          <p:nvPr/>
        </p:nvCxnSpPr>
        <p:spPr>
          <a:xfrm flipV="1">
            <a:off x="1282229" y="286804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D67648-5A84-43FE-8806-20BFEEEBFD2B}"/>
              </a:ext>
            </a:extLst>
          </p:cNvPr>
          <p:cNvCxnSpPr/>
          <p:nvPr/>
        </p:nvCxnSpPr>
        <p:spPr>
          <a:xfrm>
            <a:off x="10133659" y="538681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A7F01C-EAC3-4389-89C0-B620AAAA985D}"/>
              </a:ext>
            </a:extLst>
          </p:cNvPr>
          <p:cNvCxnSpPr>
            <a:cxnSpLocks/>
          </p:cNvCxnSpPr>
          <p:nvPr/>
        </p:nvCxnSpPr>
        <p:spPr>
          <a:xfrm flipV="1">
            <a:off x="10133659" y="451396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45C722-A866-44F3-B6F7-37DF19BBE342}"/>
              </a:ext>
            </a:extLst>
          </p:cNvPr>
          <p:cNvSpPr/>
          <p:nvPr/>
        </p:nvSpPr>
        <p:spPr>
          <a:xfrm>
            <a:off x="1801012" y="3690399"/>
            <a:ext cx="354584" cy="369332"/>
          </a:xfrm>
          <a:prstGeom prst="rect">
            <a:avLst/>
          </a:prstGeom>
        </p:spPr>
        <p:txBody>
          <a:bodyPr wrap="none">
            <a:spAutoFit/>
          </a:bodyPr>
          <a:lstStyle/>
          <a:p>
            <a:r>
              <a:rPr lang="en-US" dirty="0" err="1"/>
              <a:t>z</a:t>
            </a:r>
            <a:r>
              <a:rPr lang="en-US" baseline="-25000" dirty="0" err="1"/>
              <a:t>x</a:t>
            </a:r>
            <a:endParaRPr lang="en-US" dirty="0"/>
          </a:p>
        </p:txBody>
      </p:sp>
      <p:sp>
        <p:nvSpPr>
          <p:cNvPr id="35" name="Rectangle 34">
            <a:extLst>
              <a:ext uri="{FF2B5EF4-FFF2-40B4-BE49-F238E27FC236}">
                <a16:creationId xmlns:a16="http://schemas.microsoft.com/office/drawing/2014/main" id="{D897EB78-5066-49F8-BE3B-00C5B1B23FDB}"/>
              </a:ext>
            </a:extLst>
          </p:cNvPr>
          <p:cNvSpPr/>
          <p:nvPr/>
        </p:nvSpPr>
        <p:spPr>
          <a:xfrm>
            <a:off x="10675089" y="5386812"/>
            <a:ext cx="609462" cy="369332"/>
          </a:xfrm>
          <a:prstGeom prst="rect">
            <a:avLst/>
          </a:prstGeom>
        </p:spPr>
        <p:txBody>
          <a:bodyPr wrap="none">
            <a:spAutoFit/>
          </a:bodyPr>
          <a:lstStyle/>
          <a:p>
            <a:r>
              <a:rPr lang="en-US" dirty="0"/>
              <a:t>Z</a:t>
            </a:r>
            <a:r>
              <a:rPr lang="en-US" baseline="-25000" dirty="0"/>
              <a:t>(</a:t>
            </a:r>
            <a:r>
              <a:rPr lang="en-US" baseline="-25000" dirty="0" err="1"/>
              <a:t>x+h</a:t>
            </a:r>
            <a:r>
              <a:rPr lang="en-US" baseline="-25000" dirty="0"/>
              <a:t>)</a:t>
            </a:r>
            <a:endParaRPr lang="en-US" dirty="0"/>
          </a:p>
        </p:txBody>
      </p:sp>
      <p:sp>
        <p:nvSpPr>
          <p:cNvPr id="36" name="TextBox 35">
            <a:extLst>
              <a:ext uri="{FF2B5EF4-FFF2-40B4-BE49-F238E27FC236}">
                <a16:creationId xmlns:a16="http://schemas.microsoft.com/office/drawing/2014/main" id="{B26F7EE6-9E44-4C2B-AE9C-0026F4B81915}"/>
              </a:ext>
            </a:extLst>
          </p:cNvPr>
          <p:cNvSpPr txBox="1"/>
          <p:nvPr/>
        </p:nvSpPr>
        <p:spPr>
          <a:xfrm rot="16200000">
            <a:off x="795648" y="3132232"/>
            <a:ext cx="532518" cy="369332"/>
          </a:xfrm>
          <a:prstGeom prst="rect">
            <a:avLst/>
          </a:prstGeom>
          <a:noFill/>
        </p:spPr>
        <p:txBody>
          <a:bodyPr wrap="none" rtlCol="0">
            <a:spAutoFit/>
          </a:bodyPr>
          <a:lstStyle/>
          <a:p>
            <a:r>
              <a:rPr lang="en-US" dirty="0"/>
              <a:t>Z(x)</a:t>
            </a:r>
          </a:p>
        </p:txBody>
      </p:sp>
      <p:sp>
        <p:nvSpPr>
          <p:cNvPr id="37" name="TextBox 36">
            <a:extLst>
              <a:ext uri="{FF2B5EF4-FFF2-40B4-BE49-F238E27FC236}">
                <a16:creationId xmlns:a16="http://schemas.microsoft.com/office/drawing/2014/main" id="{03F65B6E-CEF3-4333-A044-4A2832F17C37}"/>
              </a:ext>
            </a:extLst>
          </p:cNvPr>
          <p:cNvSpPr txBox="1"/>
          <p:nvPr/>
        </p:nvSpPr>
        <p:spPr>
          <a:xfrm rot="16200000">
            <a:off x="9535793" y="4765723"/>
            <a:ext cx="769763" cy="369332"/>
          </a:xfrm>
          <a:prstGeom prst="rect">
            <a:avLst/>
          </a:prstGeom>
          <a:noFill/>
        </p:spPr>
        <p:txBody>
          <a:bodyPr wrap="none" rtlCol="0">
            <a:spAutoFit/>
          </a:bodyPr>
          <a:lstStyle/>
          <a:p>
            <a:r>
              <a:rPr lang="en-US" dirty="0"/>
              <a:t>Z(</a:t>
            </a:r>
            <a:r>
              <a:rPr lang="en-US" dirty="0" err="1"/>
              <a:t>x+h</a:t>
            </a:r>
            <a:r>
              <a:rPr lang="en-US" dirty="0"/>
              <a:t>)</a:t>
            </a:r>
          </a:p>
        </p:txBody>
      </p:sp>
      <p:sp>
        <p:nvSpPr>
          <p:cNvPr id="38" name="Left Brace 37">
            <a:extLst>
              <a:ext uri="{FF2B5EF4-FFF2-40B4-BE49-F238E27FC236}">
                <a16:creationId xmlns:a16="http://schemas.microsoft.com/office/drawing/2014/main" id="{A7EB3493-19C3-4945-BCA2-6FAC401538EA}"/>
              </a:ext>
            </a:extLst>
          </p:cNvPr>
          <p:cNvSpPr/>
          <p:nvPr/>
        </p:nvSpPr>
        <p:spPr>
          <a:xfrm rot="17067303">
            <a:off x="5888727" y="2258783"/>
            <a:ext cx="220948" cy="53063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393F0C-FF0A-4B4D-AAD2-BA1E7CA46710}"/>
              </a:ext>
            </a:extLst>
          </p:cNvPr>
          <p:cNvSpPr txBox="1"/>
          <p:nvPr/>
        </p:nvSpPr>
        <p:spPr>
          <a:xfrm>
            <a:off x="4225355" y="5109813"/>
            <a:ext cx="2086982" cy="646331"/>
          </a:xfrm>
          <a:prstGeom prst="rect">
            <a:avLst/>
          </a:prstGeom>
          <a:noFill/>
        </p:spPr>
        <p:txBody>
          <a:bodyPr wrap="none" rtlCol="0">
            <a:spAutoFit/>
          </a:bodyPr>
          <a:lstStyle/>
          <a:p>
            <a:r>
              <a:rPr lang="en-US" dirty="0"/>
              <a:t>Realizations of the </a:t>
            </a:r>
          </a:p>
          <a:p>
            <a:r>
              <a:rPr lang="en-US" dirty="0"/>
              <a:t>random process Z(x)</a:t>
            </a:r>
          </a:p>
        </p:txBody>
      </p:sp>
      <p:sp>
        <p:nvSpPr>
          <p:cNvPr id="40" name="TextBox 39">
            <a:extLst>
              <a:ext uri="{FF2B5EF4-FFF2-40B4-BE49-F238E27FC236}">
                <a16:creationId xmlns:a16="http://schemas.microsoft.com/office/drawing/2014/main" id="{2B610BC4-285C-414D-8D4E-39F5BDA8D172}"/>
              </a:ext>
            </a:extLst>
          </p:cNvPr>
          <p:cNvSpPr txBox="1"/>
          <p:nvPr/>
        </p:nvSpPr>
        <p:spPr>
          <a:xfrm>
            <a:off x="9658998" y="4031767"/>
            <a:ext cx="2341117" cy="738664"/>
          </a:xfrm>
          <a:prstGeom prst="rect">
            <a:avLst/>
          </a:prstGeom>
          <a:noFill/>
        </p:spPr>
        <p:txBody>
          <a:bodyPr wrap="square" rtlCol="0">
            <a:spAutoFit/>
          </a:bodyPr>
          <a:lstStyle/>
          <a:p>
            <a:pPr algn="ctr"/>
            <a:r>
              <a:rPr lang="en-US" sz="1400" dirty="0"/>
              <a:t>Distribution of the Random variable Z(</a:t>
            </a:r>
            <a:r>
              <a:rPr lang="en-US" sz="1400" dirty="0" err="1"/>
              <a:t>x+h</a:t>
            </a:r>
            <a:r>
              <a:rPr lang="en-US" sz="1400" dirty="0"/>
              <a:t>)</a:t>
            </a:r>
          </a:p>
          <a:p>
            <a:pPr algn="ctr"/>
            <a:r>
              <a:rPr lang="en-US" sz="1400" dirty="0"/>
              <a:t> </a:t>
            </a:r>
          </a:p>
        </p:txBody>
      </p:sp>
      <p:sp>
        <p:nvSpPr>
          <p:cNvPr id="41" name="TextBox 40">
            <a:extLst>
              <a:ext uri="{FF2B5EF4-FFF2-40B4-BE49-F238E27FC236}">
                <a16:creationId xmlns:a16="http://schemas.microsoft.com/office/drawing/2014/main" id="{F7B939CE-7689-45CE-82CF-B4AC995C141C}"/>
              </a:ext>
            </a:extLst>
          </p:cNvPr>
          <p:cNvSpPr txBox="1"/>
          <p:nvPr/>
        </p:nvSpPr>
        <p:spPr>
          <a:xfrm>
            <a:off x="855544" y="2404242"/>
            <a:ext cx="2341117" cy="738664"/>
          </a:xfrm>
          <a:prstGeom prst="rect">
            <a:avLst/>
          </a:prstGeom>
          <a:noFill/>
        </p:spPr>
        <p:txBody>
          <a:bodyPr wrap="square" rtlCol="0">
            <a:spAutoFit/>
          </a:bodyPr>
          <a:lstStyle/>
          <a:p>
            <a:pPr algn="ctr"/>
            <a:r>
              <a:rPr lang="en-US" sz="1400" dirty="0"/>
              <a:t>Distribution of the Random variable Z(x)</a:t>
            </a:r>
          </a:p>
          <a:p>
            <a:pPr algn="ctr"/>
            <a:r>
              <a:rPr lang="en-US" sz="1400" dirty="0"/>
              <a:t> </a:t>
            </a:r>
          </a:p>
        </p:txBody>
      </p:sp>
      <p:sp>
        <p:nvSpPr>
          <p:cNvPr id="42" name="Left Brace 41">
            <a:extLst>
              <a:ext uri="{FF2B5EF4-FFF2-40B4-BE49-F238E27FC236}">
                <a16:creationId xmlns:a16="http://schemas.microsoft.com/office/drawing/2014/main" id="{A183738D-643E-418C-A32B-4BB2C536128B}"/>
              </a:ext>
            </a:extLst>
          </p:cNvPr>
          <p:cNvSpPr/>
          <p:nvPr/>
        </p:nvSpPr>
        <p:spPr>
          <a:xfrm>
            <a:off x="3125730" y="2461682"/>
            <a:ext cx="134264" cy="15385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24657DE2-B48F-4A2C-AE70-99C26AC5B724}"/>
              </a:ext>
            </a:extLst>
          </p:cNvPr>
          <p:cNvSpPr/>
          <p:nvPr/>
        </p:nvSpPr>
        <p:spPr>
          <a:xfrm rot="10800000">
            <a:off x="9232569" y="3641272"/>
            <a:ext cx="54497" cy="143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30D25CCA-2658-481D-9AA8-B96369165AFE}"/>
              </a:ext>
            </a:extLst>
          </p:cNvPr>
          <p:cNvSpPr txBox="1"/>
          <p:nvPr/>
        </p:nvSpPr>
        <p:spPr>
          <a:xfrm>
            <a:off x="1117507" y="731927"/>
            <a:ext cx="10667151" cy="430887"/>
          </a:xfrm>
          <a:prstGeom prst="rect">
            <a:avLst/>
          </a:prstGeom>
          <a:noFill/>
        </p:spPr>
        <p:txBody>
          <a:bodyPr wrap="none" rtlCol="0">
            <a:spAutoFit/>
          </a:bodyPr>
          <a:lstStyle/>
          <a:p>
            <a:r>
              <a:rPr lang="en-US" sz="2200" b="1" dirty="0"/>
              <a:t>Homogeneity hypothesis: </a:t>
            </a:r>
            <a:r>
              <a:rPr lang="en-US" sz="2200" dirty="0"/>
              <a:t>the nature of the random process does not change across space</a:t>
            </a:r>
          </a:p>
        </p:txBody>
      </p:sp>
      <p:sp>
        <p:nvSpPr>
          <p:cNvPr id="11" name="TextBox 10">
            <a:extLst>
              <a:ext uri="{FF2B5EF4-FFF2-40B4-BE49-F238E27FC236}">
                <a16:creationId xmlns:a16="http://schemas.microsoft.com/office/drawing/2014/main" id="{E4CE8136-2DC9-42FD-9429-FBE05D113FDC}"/>
              </a:ext>
            </a:extLst>
          </p:cNvPr>
          <p:cNvSpPr txBox="1"/>
          <p:nvPr/>
        </p:nvSpPr>
        <p:spPr>
          <a:xfrm rot="827087">
            <a:off x="6040207" y="2373046"/>
            <a:ext cx="306494" cy="369332"/>
          </a:xfrm>
          <a:prstGeom prst="rect">
            <a:avLst/>
          </a:prstGeom>
          <a:noFill/>
        </p:spPr>
        <p:txBody>
          <a:bodyPr wrap="none" rtlCol="0">
            <a:spAutoFit/>
          </a:bodyPr>
          <a:lstStyle/>
          <a:p>
            <a:r>
              <a:rPr lang="en-US" dirty="0"/>
              <a:t>h</a:t>
            </a:r>
          </a:p>
        </p:txBody>
      </p:sp>
      <p:cxnSp>
        <p:nvCxnSpPr>
          <p:cNvPr id="45" name="Straight Arrow Connector 44">
            <a:extLst>
              <a:ext uri="{FF2B5EF4-FFF2-40B4-BE49-F238E27FC236}">
                <a16:creationId xmlns:a16="http://schemas.microsoft.com/office/drawing/2014/main" id="{71932D33-6AA7-4990-A0F6-AE0B5803A522}"/>
              </a:ext>
            </a:extLst>
          </p:cNvPr>
          <p:cNvCxnSpPr>
            <a:stCxn id="11" idx="3"/>
          </p:cNvCxnSpPr>
          <p:nvPr/>
        </p:nvCxnSpPr>
        <p:spPr>
          <a:xfrm>
            <a:off x="6342287" y="2594227"/>
            <a:ext cx="2228422" cy="548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77E0DF-929A-4C37-9394-4883CB2D9CBB}"/>
              </a:ext>
            </a:extLst>
          </p:cNvPr>
          <p:cNvCxnSpPr>
            <a:cxnSpLocks/>
            <a:stCxn id="11" idx="1"/>
          </p:cNvCxnSpPr>
          <p:nvPr/>
        </p:nvCxnSpPr>
        <p:spPr>
          <a:xfrm flipH="1" flipV="1">
            <a:off x="4115683" y="2020879"/>
            <a:ext cx="1928938" cy="500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8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1427633-4F8F-4B63-9640-51A7F82EA9E3}"/>
              </a:ext>
            </a:extLst>
          </p:cNvPr>
          <p:cNvSpPr/>
          <p:nvPr/>
        </p:nvSpPr>
        <p:spPr>
          <a:xfrm>
            <a:off x="8238627" y="3878688"/>
            <a:ext cx="914400" cy="255181"/>
          </a:xfrm>
          <a:prstGeom prst="ellipse">
            <a:avLst/>
          </a:prstGeom>
          <a:solidFill>
            <a:srgbClr val="767171">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8BE8DF0A-599B-4AE7-A889-640BA9C4747B}"/>
              </a:ext>
            </a:extLst>
          </p:cNvPr>
          <p:cNvSpPr/>
          <p:nvPr/>
        </p:nvSpPr>
        <p:spPr>
          <a:xfrm>
            <a:off x="3394466" y="2695056"/>
            <a:ext cx="914400" cy="255181"/>
          </a:xfrm>
          <a:prstGeom prst="ellipse">
            <a:avLst/>
          </a:prstGeom>
          <a:solidFill>
            <a:srgbClr val="C00000">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CC5459F-C228-4558-94B7-D83B19817404}"/>
              </a:ext>
            </a:extLst>
          </p:cNvPr>
          <p:cNvCxnSpPr/>
          <p:nvPr/>
        </p:nvCxnSpPr>
        <p:spPr>
          <a:xfrm>
            <a:off x="2147777" y="1956391"/>
            <a:ext cx="8527312" cy="19670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0EE682-48B9-4929-85BF-CB11CDF3394A}"/>
              </a:ext>
            </a:extLst>
          </p:cNvPr>
          <p:cNvCxnSpPr>
            <a:cxnSpLocks/>
            <a:stCxn id="10" idx="2"/>
          </p:cNvCxnSpPr>
          <p:nvPr/>
        </p:nvCxnSpPr>
        <p:spPr>
          <a:xfrm>
            <a:off x="3820890" y="1830994"/>
            <a:ext cx="0" cy="573248"/>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04F9C59-4E54-4129-83D7-92C27AACF9F1}"/>
              </a:ext>
            </a:extLst>
          </p:cNvPr>
          <p:cNvSpPr/>
          <p:nvPr/>
        </p:nvSpPr>
        <p:spPr>
          <a:xfrm>
            <a:off x="3402417" y="3808961"/>
            <a:ext cx="914400" cy="255181"/>
          </a:xfrm>
          <a:prstGeom prst="ellipse">
            <a:avLst/>
          </a:prstGeom>
          <a:solidFill>
            <a:srgbClr val="C0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FCC83-EB9D-4CA6-9358-B2D17B90F3CF}"/>
              </a:ext>
            </a:extLst>
          </p:cNvPr>
          <p:cNvSpPr/>
          <p:nvPr/>
        </p:nvSpPr>
        <p:spPr>
          <a:xfrm>
            <a:off x="8238627" y="4817161"/>
            <a:ext cx="914400" cy="255181"/>
          </a:xfrm>
          <a:prstGeom prst="ellipse">
            <a:avLst/>
          </a:prstGeom>
          <a:solidFill>
            <a:srgbClr val="767171">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
            <a:extLst>
              <a:ext uri="{FF2B5EF4-FFF2-40B4-BE49-F238E27FC236}">
                <a16:creationId xmlns:a16="http://schemas.microsoft.com/office/drawing/2014/main" id="{F5A5A225-D75A-431B-A014-2BFE00B48358}"/>
              </a:ext>
            </a:extLst>
          </p:cNvPr>
          <p:cNvSpPr/>
          <p:nvPr/>
        </p:nvSpPr>
        <p:spPr>
          <a:xfrm>
            <a:off x="3381155" y="2254102"/>
            <a:ext cx="914400" cy="255181"/>
          </a:xfrm>
          <a:prstGeom prst="ellipse">
            <a:avLst/>
          </a:prstGeom>
          <a:solidFill>
            <a:srgbClr val="C0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5DE1E7-8094-4225-B95F-EA6E96392B8C}"/>
              </a:ext>
            </a:extLst>
          </p:cNvPr>
          <p:cNvSpPr txBox="1"/>
          <p:nvPr/>
        </p:nvSpPr>
        <p:spPr>
          <a:xfrm>
            <a:off x="3678864" y="1461662"/>
            <a:ext cx="284052" cy="369332"/>
          </a:xfrm>
          <a:prstGeom prst="rect">
            <a:avLst/>
          </a:prstGeom>
          <a:noFill/>
        </p:spPr>
        <p:txBody>
          <a:bodyPr wrap="none" rtlCol="0">
            <a:spAutoFit/>
          </a:bodyPr>
          <a:lstStyle/>
          <a:p>
            <a:r>
              <a:rPr lang="en-US" dirty="0"/>
              <a:t>x</a:t>
            </a:r>
            <a:endParaRPr lang="en-US" baseline="-25000" dirty="0"/>
          </a:p>
        </p:txBody>
      </p:sp>
      <p:sp>
        <p:nvSpPr>
          <p:cNvPr id="16" name="TextBox 15">
            <a:extLst>
              <a:ext uri="{FF2B5EF4-FFF2-40B4-BE49-F238E27FC236}">
                <a16:creationId xmlns:a16="http://schemas.microsoft.com/office/drawing/2014/main" id="{BEA034B1-9169-4568-B52F-8B55F6E0702C}"/>
              </a:ext>
            </a:extLst>
          </p:cNvPr>
          <p:cNvSpPr txBox="1"/>
          <p:nvPr/>
        </p:nvSpPr>
        <p:spPr>
          <a:xfrm>
            <a:off x="8463714" y="2530234"/>
            <a:ext cx="521297" cy="369332"/>
          </a:xfrm>
          <a:prstGeom prst="rect">
            <a:avLst/>
          </a:prstGeom>
          <a:noFill/>
        </p:spPr>
        <p:txBody>
          <a:bodyPr wrap="none" rtlCol="0">
            <a:spAutoFit/>
          </a:bodyPr>
          <a:lstStyle/>
          <a:p>
            <a:r>
              <a:rPr lang="en-US" dirty="0" err="1"/>
              <a:t>x+h</a:t>
            </a:r>
            <a:endParaRPr lang="en-US" baseline="-25000" dirty="0"/>
          </a:p>
        </p:txBody>
      </p:sp>
      <p:cxnSp>
        <p:nvCxnSpPr>
          <p:cNvPr id="17" name="Straight Connector 16">
            <a:extLst>
              <a:ext uri="{FF2B5EF4-FFF2-40B4-BE49-F238E27FC236}">
                <a16:creationId xmlns:a16="http://schemas.microsoft.com/office/drawing/2014/main" id="{484F9A3A-D393-4D65-B44C-8E6ED340AF3E}"/>
              </a:ext>
            </a:extLst>
          </p:cNvPr>
          <p:cNvCxnSpPr>
            <a:cxnSpLocks/>
            <a:stCxn id="16" idx="2"/>
          </p:cNvCxnSpPr>
          <p:nvPr/>
        </p:nvCxnSpPr>
        <p:spPr>
          <a:xfrm>
            <a:off x="8724363" y="2899566"/>
            <a:ext cx="0" cy="111832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24C110D-C1BA-4DC3-BF29-BFC28A8F7065}"/>
              </a:ext>
            </a:extLst>
          </p:cNvPr>
          <p:cNvSpPr txBox="1"/>
          <p:nvPr/>
        </p:nvSpPr>
        <p:spPr>
          <a:xfrm rot="5400000">
            <a:off x="3368447" y="3274060"/>
            <a:ext cx="1118320"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424B4389-7DC6-49AC-917D-33F46D29893F}"/>
              </a:ext>
            </a:extLst>
          </p:cNvPr>
          <p:cNvSpPr txBox="1"/>
          <p:nvPr/>
        </p:nvSpPr>
        <p:spPr>
          <a:xfrm rot="5400000">
            <a:off x="8336068" y="4373843"/>
            <a:ext cx="934871" cy="369332"/>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D9554167-A818-49D6-8167-8A950FC9CFD0}"/>
              </a:ext>
            </a:extLst>
          </p:cNvPr>
          <p:cNvSpPr txBox="1"/>
          <p:nvPr/>
        </p:nvSpPr>
        <p:spPr>
          <a:xfrm>
            <a:off x="4052759" y="4006282"/>
            <a:ext cx="595035" cy="553998"/>
          </a:xfrm>
          <a:prstGeom prst="rect">
            <a:avLst/>
          </a:prstGeom>
          <a:noFill/>
        </p:spPr>
        <p:txBody>
          <a:bodyPr wrap="none" rtlCol="0">
            <a:spAutoFit/>
          </a:bodyPr>
          <a:lstStyle/>
          <a:p>
            <a:r>
              <a:rPr lang="en-US" dirty="0"/>
              <a:t>z</a:t>
            </a:r>
            <a:r>
              <a:rPr lang="en-US" baseline="-25000" dirty="0"/>
              <a:t>0</a:t>
            </a:r>
            <a:r>
              <a:rPr lang="en-US" dirty="0"/>
              <a:t>(x)</a:t>
            </a:r>
            <a:endParaRPr lang="en-US" baseline="-25000" dirty="0"/>
          </a:p>
          <a:p>
            <a:endParaRPr lang="en-US" baseline="-25000" dirty="0"/>
          </a:p>
        </p:txBody>
      </p:sp>
      <p:sp>
        <p:nvSpPr>
          <p:cNvPr id="30" name="TextBox 29">
            <a:extLst>
              <a:ext uri="{FF2B5EF4-FFF2-40B4-BE49-F238E27FC236}">
                <a16:creationId xmlns:a16="http://schemas.microsoft.com/office/drawing/2014/main" id="{0496324D-C070-4492-B7A1-6BDB46C14124}"/>
              </a:ext>
            </a:extLst>
          </p:cNvPr>
          <p:cNvSpPr txBox="1"/>
          <p:nvPr/>
        </p:nvSpPr>
        <p:spPr>
          <a:xfrm>
            <a:off x="7757641" y="4990948"/>
            <a:ext cx="832279" cy="369332"/>
          </a:xfrm>
          <a:prstGeom prst="rect">
            <a:avLst/>
          </a:prstGeom>
          <a:noFill/>
        </p:spPr>
        <p:txBody>
          <a:bodyPr wrap="none" rtlCol="0">
            <a:spAutoFit/>
          </a:bodyPr>
          <a:lstStyle/>
          <a:p>
            <a:r>
              <a:rPr lang="en-US" dirty="0"/>
              <a:t>z</a:t>
            </a:r>
            <a:r>
              <a:rPr lang="en-US" baseline="-25000" dirty="0"/>
              <a:t>0</a:t>
            </a:r>
            <a:r>
              <a:rPr lang="en-US" dirty="0"/>
              <a:t>(</a:t>
            </a:r>
            <a:r>
              <a:rPr lang="en-US" dirty="0" err="1"/>
              <a:t>x+h</a:t>
            </a:r>
            <a:r>
              <a:rPr lang="en-US" dirty="0"/>
              <a:t>)</a:t>
            </a:r>
            <a:endParaRPr lang="en-US" baseline="-25000" dirty="0"/>
          </a:p>
        </p:txBody>
      </p:sp>
      <p:sp>
        <p:nvSpPr>
          <p:cNvPr id="3" name="Freeform: Shape 2">
            <a:extLst>
              <a:ext uri="{FF2B5EF4-FFF2-40B4-BE49-F238E27FC236}">
                <a16:creationId xmlns:a16="http://schemas.microsoft.com/office/drawing/2014/main" id="{FC572554-AC8A-43D7-B7E5-C5357657E807}"/>
              </a:ext>
            </a:extLst>
          </p:cNvPr>
          <p:cNvSpPr/>
          <p:nvPr/>
        </p:nvSpPr>
        <p:spPr>
          <a:xfrm>
            <a:off x="1282229" y="297274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rgbClr val="FF4F4F"/>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450348E5-0909-4B63-A335-E9A9BE8B4008}"/>
              </a:ext>
            </a:extLst>
          </p:cNvPr>
          <p:cNvSpPr/>
          <p:nvPr/>
        </p:nvSpPr>
        <p:spPr>
          <a:xfrm>
            <a:off x="10133659" y="461866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chemeClr val="bg2">
              <a:lumMod val="7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CF2BA0E2-6C5A-4C97-AABA-6E68C8D42E56}"/>
              </a:ext>
            </a:extLst>
          </p:cNvPr>
          <p:cNvCxnSpPr/>
          <p:nvPr/>
        </p:nvCxnSpPr>
        <p:spPr>
          <a:xfrm>
            <a:off x="1282229" y="374089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E08210-1AF5-4845-9A9A-12A236E3A283}"/>
              </a:ext>
            </a:extLst>
          </p:cNvPr>
          <p:cNvCxnSpPr>
            <a:cxnSpLocks/>
          </p:cNvCxnSpPr>
          <p:nvPr/>
        </p:nvCxnSpPr>
        <p:spPr>
          <a:xfrm flipV="1">
            <a:off x="1282229" y="286804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D67648-5A84-43FE-8806-20BFEEEBFD2B}"/>
              </a:ext>
            </a:extLst>
          </p:cNvPr>
          <p:cNvCxnSpPr/>
          <p:nvPr/>
        </p:nvCxnSpPr>
        <p:spPr>
          <a:xfrm>
            <a:off x="10133659" y="538681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A7F01C-EAC3-4389-89C0-B620AAAA985D}"/>
              </a:ext>
            </a:extLst>
          </p:cNvPr>
          <p:cNvCxnSpPr>
            <a:cxnSpLocks/>
          </p:cNvCxnSpPr>
          <p:nvPr/>
        </p:nvCxnSpPr>
        <p:spPr>
          <a:xfrm flipV="1">
            <a:off x="10133659" y="451396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45C722-A866-44F3-B6F7-37DF19BBE342}"/>
              </a:ext>
            </a:extLst>
          </p:cNvPr>
          <p:cNvSpPr/>
          <p:nvPr/>
        </p:nvSpPr>
        <p:spPr>
          <a:xfrm>
            <a:off x="1801012" y="3690399"/>
            <a:ext cx="354584" cy="369332"/>
          </a:xfrm>
          <a:prstGeom prst="rect">
            <a:avLst/>
          </a:prstGeom>
        </p:spPr>
        <p:txBody>
          <a:bodyPr wrap="none">
            <a:spAutoFit/>
          </a:bodyPr>
          <a:lstStyle/>
          <a:p>
            <a:r>
              <a:rPr lang="en-US" dirty="0" err="1"/>
              <a:t>z</a:t>
            </a:r>
            <a:r>
              <a:rPr lang="en-US" baseline="-25000" dirty="0" err="1"/>
              <a:t>x</a:t>
            </a:r>
            <a:endParaRPr lang="en-US" dirty="0"/>
          </a:p>
        </p:txBody>
      </p:sp>
      <p:sp>
        <p:nvSpPr>
          <p:cNvPr id="35" name="Rectangle 34">
            <a:extLst>
              <a:ext uri="{FF2B5EF4-FFF2-40B4-BE49-F238E27FC236}">
                <a16:creationId xmlns:a16="http://schemas.microsoft.com/office/drawing/2014/main" id="{D897EB78-5066-49F8-BE3B-00C5B1B23FDB}"/>
              </a:ext>
            </a:extLst>
          </p:cNvPr>
          <p:cNvSpPr/>
          <p:nvPr/>
        </p:nvSpPr>
        <p:spPr>
          <a:xfrm>
            <a:off x="10675089" y="5386812"/>
            <a:ext cx="609462" cy="369332"/>
          </a:xfrm>
          <a:prstGeom prst="rect">
            <a:avLst/>
          </a:prstGeom>
        </p:spPr>
        <p:txBody>
          <a:bodyPr wrap="none">
            <a:spAutoFit/>
          </a:bodyPr>
          <a:lstStyle/>
          <a:p>
            <a:r>
              <a:rPr lang="en-US" dirty="0"/>
              <a:t>Z</a:t>
            </a:r>
            <a:r>
              <a:rPr lang="en-US" baseline="-25000" dirty="0"/>
              <a:t>(</a:t>
            </a:r>
            <a:r>
              <a:rPr lang="en-US" baseline="-25000" dirty="0" err="1"/>
              <a:t>x+h</a:t>
            </a:r>
            <a:r>
              <a:rPr lang="en-US" baseline="-25000" dirty="0"/>
              <a:t>)</a:t>
            </a:r>
            <a:endParaRPr lang="en-US" dirty="0"/>
          </a:p>
        </p:txBody>
      </p:sp>
      <p:sp>
        <p:nvSpPr>
          <p:cNvPr id="36" name="TextBox 35">
            <a:extLst>
              <a:ext uri="{FF2B5EF4-FFF2-40B4-BE49-F238E27FC236}">
                <a16:creationId xmlns:a16="http://schemas.microsoft.com/office/drawing/2014/main" id="{B26F7EE6-9E44-4C2B-AE9C-0026F4B81915}"/>
              </a:ext>
            </a:extLst>
          </p:cNvPr>
          <p:cNvSpPr txBox="1"/>
          <p:nvPr/>
        </p:nvSpPr>
        <p:spPr>
          <a:xfrm rot="16200000">
            <a:off x="795648" y="3132232"/>
            <a:ext cx="532518" cy="369332"/>
          </a:xfrm>
          <a:prstGeom prst="rect">
            <a:avLst/>
          </a:prstGeom>
          <a:noFill/>
        </p:spPr>
        <p:txBody>
          <a:bodyPr wrap="none" rtlCol="0">
            <a:spAutoFit/>
          </a:bodyPr>
          <a:lstStyle/>
          <a:p>
            <a:r>
              <a:rPr lang="en-US" dirty="0"/>
              <a:t>Z(x)</a:t>
            </a:r>
          </a:p>
        </p:txBody>
      </p:sp>
      <p:sp>
        <p:nvSpPr>
          <p:cNvPr id="37" name="TextBox 36">
            <a:extLst>
              <a:ext uri="{FF2B5EF4-FFF2-40B4-BE49-F238E27FC236}">
                <a16:creationId xmlns:a16="http://schemas.microsoft.com/office/drawing/2014/main" id="{03F65B6E-CEF3-4333-A044-4A2832F17C37}"/>
              </a:ext>
            </a:extLst>
          </p:cNvPr>
          <p:cNvSpPr txBox="1"/>
          <p:nvPr/>
        </p:nvSpPr>
        <p:spPr>
          <a:xfrm rot="16200000">
            <a:off x="9535793" y="4765723"/>
            <a:ext cx="769763" cy="369332"/>
          </a:xfrm>
          <a:prstGeom prst="rect">
            <a:avLst/>
          </a:prstGeom>
          <a:noFill/>
        </p:spPr>
        <p:txBody>
          <a:bodyPr wrap="none" rtlCol="0">
            <a:spAutoFit/>
          </a:bodyPr>
          <a:lstStyle/>
          <a:p>
            <a:r>
              <a:rPr lang="en-US" dirty="0"/>
              <a:t>Z(</a:t>
            </a:r>
            <a:r>
              <a:rPr lang="en-US" dirty="0" err="1"/>
              <a:t>x+h</a:t>
            </a:r>
            <a:r>
              <a:rPr lang="en-US" dirty="0"/>
              <a:t>)</a:t>
            </a:r>
          </a:p>
        </p:txBody>
      </p:sp>
      <p:sp>
        <p:nvSpPr>
          <p:cNvPr id="38" name="Left Brace 37">
            <a:extLst>
              <a:ext uri="{FF2B5EF4-FFF2-40B4-BE49-F238E27FC236}">
                <a16:creationId xmlns:a16="http://schemas.microsoft.com/office/drawing/2014/main" id="{A7EB3493-19C3-4945-BCA2-6FAC401538EA}"/>
              </a:ext>
            </a:extLst>
          </p:cNvPr>
          <p:cNvSpPr/>
          <p:nvPr/>
        </p:nvSpPr>
        <p:spPr>
          <a:xfrm rot="17067303">
            <a:off x="5888727" y="2258783"/>
            <a:ext cx="220948" cy="53063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393F0C-FF0A-4B4D-AAD2-BA1E7CA46710}"/>
              </a:ext>
            </a:extLst>
          </p:cNvPr>
          <p:cNvSpPr txBox="1"/>
          <p:nvPr/>
        </p:nvSpPr>
        <p:spPr>
          <a:xfrm>
            <a:off x="4225355" y="5109813"/>
            <a:ext cx="2086982" cy="646331"/>
          </a:xfrm>
          <a:prstGeom prst="rect">
            <a:avLst/>
          </a:prstGeom>
          <a:noFill/>
        </p:spPr>
        <p:txBody>
          <a:bodyPr wrap="none" rtlCol="0">
            <a:spAutoFit/>
          </a:bodyPr>
          <a:lstStyle/>
          <a:p>
            <a:r>
              <a:rPr lang="en-US" dirty="0"/>
              <a:t>Realizations of the </a:t>
            </a:r>
          </a:p>
          <a:p>
            <a:r>
              <a:rPr lang="en-US" dirty="0"/>
              <a:t>random process Z(x)</a:t>
            </a:r>
          </a:p>
        </p:txBody>
      </p:sp>
      <p:sp>
        <p:nvSpPr>
          <p:cNvPr id="40" name="TextBox 39">
            <a:extLst>
              <a:ext uri="{FF2B5EF4-FFF2-40B4-BE49-F238E27FC236}">
                <a16:creationId xmlns:a16="http://schemas.microsoft.com/office/drawing/2014/main" id="{2B610BC4-285C-414D-8D4E-39F5BDA8D172}"/>
              </a:ext>
            </a:extLst>
          </p:cNvPr>
          <p:cNvSpPr txBox="1"/>
          <p:nvPr/>
        </p:nvSpPr>
        <p:spPr>
          <a:xfrm>
            <a:off x="9658998" y="4031767"/>
            <a:ext cx="2341117" cy="738664"/>
          </a:xfrm>
          <a:prstGeom prst="rect">
            <a:avLst/>
          </a:prstGeom>
          <a:noFill/>
        </p:spPr>
        <p:txBody>
          <a:bodyPr wrap="square" rtlCol="0">
            <a:spAutoFit/>
          </a:bodyPr>
          <a:lstStyle/>
          <a:p>
            <a:pPr algn="ctr"/>
            <a:r>
              <a:rPr lang="en-US" sz="1400" dirty="0"/>
              <a:t>Distribution of the Random variable Z(</a:t>
            </a:r>
            <a:r>
              <a:rPr lang="en-US" sz="1400" dirty="0" err="1"/>
              <a:t>x+h</a:t>
            </a:r>
            <a:r>
              <a:rPr lang="en-US" sz="1400" dirty="0"/>
              <a:t>)</a:t>
            </a:r>
          </a:p>
          <a:p>
            <a:pPr algn="ctr"/>
            <a:r>
              <a:rPr lang="en-US" sz="1400" dirty="0"/>
              <a:t> </a:t>
            </a:r>
          </a:p>
        </p:txBody>
      </p:sp>
      <p:sp>
        <p:nvSpPr>
          <p:cNvPr id="41" name="TextBox 40">
            <a:extLst>
              <a:ext uri="{FF2B5EF4-FFF2-40B4-BE49-F238E27FC236}">
                <a16:creationId xmlns:a16="http://schemas.microsoft.com/office/drawing/2014/main" id="{F7B939CE-7689-45CE-82CF-B4AC995C141C}"/>
              </a:ext>
            </a:extLst>
          </p:cNvPr>
          <p:cNvSpPr txBox="1"/>
          <p:nvPr/>
        </p:nvSpPr>
        <p:spPr>
          <a:xfrm>
            <a:off x="855544" y="2404242"/>
            <a:ext cx="2341117" cy="738664"/>
          </a:xfrm>
          <a:prstGeom prst="rect">
            <a:avLst/>
          </a:prstGeom>
          <a:noFill/>
        </p:spPr>
        <p:txBody>
          <a:bodyPr wrap="square" rtlCol="0">
            <a:spAutoFit/>
          </a:bodyPr>
          <a:lstStyle/>
          <a:p>
            <a:pPr algn="ctr"/>
            <a:r>
              <a:rPr lang="en-US" sz="1400" dirty="0"/>
              <a:t>Distribution of the Random variable Z(x)</a:t>
            </a:r>
          </a:p>
          <a:p>
            <a:pPr algn="ctr"/>
            <a:r>
              <a:rPr lang="en-US" sz="1400" dirty="0"/>
              <a:t> </a:t>
            </a:r>
          </a:p>
        </p:txBody>
      </p:sp>
      <p:sp>
        <p:nvSpPr>
          <p:cNvPr id="42" name="Left Brace 41">
            <a:extLst>
              <a:ext uri="{FF2B5EF4-FFF2-40B4-BE49-F238E27FC236}">
                <a16:creationId xmlns:a16="http://schemas.microsoft.com/office/drawing/2014/main" id="{A183738D-643E-418C-A32B-4BB2C536128B}"/>
              </a:ext>
            </a:extLst>
          </p:cNvPr>
          <p:cNvSpPr/>
          <p:nvPr/>
        </p:nvSpPr>
        <p:spPr>
          <a:xfrm>
            <a:off x="3125730" y="2461682"/>
            <a:ext cx="134264" cy="15385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24657DE2-B48F-4A2C-AE70-99C26AC5B724}"/>
              </a:ext>
            </a:extLst>
          </p:cNvPr>
          <p:cNvSpPr/>
          <p:nvPr/>
        </p:nvSpPr>
        <p:spPr>
          <a:xfrm rot="10800000">
            <a:off x="9232569" y="3641272"/>
            <a:ext cx="54497" cy="143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30D25CCA-2658-481D-9AA8-B96369165AFE}"/>
              </a:ext>
            </a:extLst>
          </p:cNvPr>
          <p:cNvSpPr txBox="1"/>
          <p:nvPr/>
        </p:nvSpPr>
        <p:spPr>
          <a:xfrm>
            <a:off x="554033" y="732470"/>
            <a:ext cx="11114261" cy="430887"/>
          </a:xfrm>
          <a:prstGeom prst="rect">
            <a:avLst/>
          </a:prstGeom>
          <a:noFill/>
        </p:spPr>
        <p:txBody>
          <a:bodyPr wrap="none" rtlCol="0">
            <a:spAutoFit/>
          </a:bodyPr>
          <a:lstStyle/>
          <a:p>
            <a:r>
              <a:rPr lang="en-US" sz="2200" b="1" dirty="0"/>
              <a:t>Intrinsic stationarity hypothesis: </a:t>
            </a:r>
            <a:r>
              <a:rPr lang="en-US" sz="2200" dirty="0"/>
              <a:t>the nature of the random process does not change over time</a:t>
            </a:r>
          </a:p>
        </p:txBody>
      </p:sp>
      <p:sp>
        <p:nvSpPr>
          <p:cNvPr id="11" name="TextBox 10">
            <a:extLst>
              <a:ext uri="{FF2B5EF4-FFF2-40B4-BE49-F238E27FC236}">
                <a16:creationId xmlns:a16="http://schemas.microsoft.com/office/drawing/2014/main" id="{E4CE8136-2DC9-42FD-9429-FBE05D113FDC}"/>
              </a:ext>
            </a:extLst>
          </p:cNvPr>
          <p:cNvSpPr txBox="1"/>
          <p:nvPr/>
        </p:nvSpPr>
        <p:spPr>
          <a:xfrm rot="827087">
            <a:off x="6040207" y="2373046"/>
            <a:ext cx="306494" cy="369332"/>
          </a:xfrm>
          <a:prstGeom prst="rect">
            <a:avLst/>
          </a:prstGeom>
          <a:noFill/>
        </p:spPr>
        <p:txBody>
          <a:bodyPr wrap="none" rtlCol="0">
            <a:spAutoFit/>
          </a:bodyPr>
          <a:lstStyle/>
          <a:p>
            <a:r>
              <a:rPr lang="en-US" dirty="0"/>
              <a:t>h</a:t>
            </a:r>
          </a:p>
        </p:txBody>
      </p:sp>
      <p:cxnSp>
        <p:nvCxnSpPr>
          <p:cNvPr id="45" name="Straight Arrow Connector 44">
            <a:extLst>
              <a:ext uri="{FF2B5EF4-FFF2-40B4-BE49-F238E27FC236}">
                <a16:creationId xmlns:a16="http://schemas.microsoft.com/office/drawing/2014/main" id="{71932D33-6AA7-4990-A0F6-AE0B5803A522}"/>
              </a:ext>
            </a:extLst>
          </p:cNvPr>
          <p:cNvCxnSpPr>
            <a:stCxn id="11" idx="3"/>
          </p:cNvCxnSpPr>
          <p:nvPr/>
        </p:nvCxnSpPr>
        <p:spPr>
          <a:xfrm>
            <a:off x="6342287" y="2594227"/>
            <a:ext cx="2228422" cy="548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77E0DF-929A-4C37-9394-4883CB2D9CBB}"/>
              </a:ext>
            </a:extLst>
          </p:cNvPr>
          <p:cNvCxnSpPr>
            <a:cxnSpLocks/>
            <a:stCxn id="11" idx="1"/>
          </p:cNvCxnSpPr>
          <p:nvPr/>
        </p:nvCxnSpPr>
        <p:spPr>
          <a:xfrm flipH="1" flipV="1">
            <a:off x="4115683" y="2020879"/>
            <a:ext cx="1928938" cy="500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466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ACA76160-9E19-4F97-AE74-99A084697C22}"/>
              </a:ext>
            </a:extLst>
          </p:cNvPr>
          <p:cNvSpPr/>
          <p:nvPr/>
        </p:nvSpPr>
        <p:spPr>
          <a:xfrm rot="780786">
            <a:off x="4303949" y="1910542"/>
            <a:ext cx="4602623" cy="1028550"/>
          </a:xfrm>
          <a:prstGeom prst="triangle">
            <a:avLst>
              <a:gd name="adj" fmla="val 946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1427633-4F8F-4B63-9640-51A7F82EA9E3}"/>
              </a:ext>
            </a:extLst>
          </p:cNvPr>
          <p:cNvSpPr/>
          <p:nvPr/>
        </p:nvSpPr>
        <p:spPr>
          <a:xfrm>
            <a:off x="8238627" y="3878688"/>
            <a:ext cx="914400" cy="255181"/>
          </a:xfrm>
          <a:prstGeom prst="ellipse">
            <a:avLst/>
          </a:prstGeom>
          <a:solidFill>
            <a:srgbClr val="767171">
              <a:alpha val="4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8BE8DF0A-599B-4AE7-A889-640BA9C4747B}"/>
              </a:ext>
            </a:extLst>
          </p:cNvPr>
          <p:cNvSpPr/>
          <p:nvPr/>
        </p:nvSpPr>
        <p:spPr>
          <a:xfrm>
            <a:off x="3394466" y="2695056"/>
            <a:ext cx="914400" cy="255181"/>
          </a:xfrm>
          <a:prstGeom prst="ellipse">
            <a:avLst/>
          </a:prstGeom>
          <a:solidFill>
            <a:srgbClr val="C00000">
              <a:alpha val="6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CC5459F-C228-4558-94B7-D83B19817404}"/>
              </a:ext>
            </a:extLst>
          </p:cNvPr>
          <p:cNvCxnSpPr/>
          <p:nvPr/>
        </p:nvCxnSpPr>
        <p:spPr>
          <a:xfrm>
            <a:off x="2147777" y="1956391"/>
            <a:ext cx="8527312" cy="19670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00EE682-48B9-4929-85BF-CB11CDF3394A}"/>
              </a:ext>
            </a:extLst>
          </p:cNvPr>
          <p:cNvCxnSpPr>
            <a:cxnSpLocks/>
            <a:stCxn id="10" idx="2"/>
          </p:cNvCxnSpPr>
          <p:nvPr/>
        </p:nvCxnSpPr>
        <p:spPr>
          <a:xfrm>
            <a:off x="3820890" y="1830994"/>
            <a:ext cx="0" cy="573248"/>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04F9C59-4E54-4129-83D7-92C27AACF9F1}"/>
              </a:ext>
            </a:extLst>
          </p:cNvPr>
          <p:cNvSpPr/>
          <p:nvPr/>
        </p:nvSpPr>
        <p:spPr>
          <a:xfrm>
            <a:off x="3402417" y="3808961"/>
            <a:ext cx="914400" cy="255181"/>
          </a:xfrm>
          <a:prstGeom prst="ellipse">
            <a:avLst/>
          </a:prstGeom>
          <a:solidFill>
            <a:srgbClr val="C00000">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FCC83-EB9D-4CA6-9358-B2D17B90F3CF}"/>
              </a:ext>
            </a:extLst>
          </p:cNvPr>
          <p:cNvSpPr/>
          <p:nvPr/>
        </p:nvSpPr>
        <p:spPr>
          <a:xfrm>
            <a:off x="8238627" y="4817161"/>
            <a:ext cx="914400" cy="255181"/>
          </a:xfrm>
          <a:prstGeom prst="ellipse">
            <a:avLst/>
          </a:prstGeom>
          <a:solidFill>
            <a:srgbClr val="767171">
              <a:alpha val="2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Oval 3">
            <a:extLst>
              <a:ext uri="{FF2B5EF4-FFF2-40B4-BE49-F238E27FC236}">
                <a16:creationId xmlns:a16="http://schemas.microsoft.com/office/drawing/2014/main" id="{F5A5A225-D75A-431B-A014-2BFE00B48358}"/>
              </a:ext>
            </a:extLst>
          </p:cNvPr>
          <p:cNvSpPr/>
          <p:nvPr/>
        </p:nvSpPr>
        <p:spPr>
          <a:xfrm>
            <a:off x="3381155" y="2254102"/>
            <a:ext cx="914400" cy="255181"/>
          </a:xfrm>
          <a:prstGeom prst="ellipse">
            <a:avLst/>
          </a:prstGeom>
          <a:solidFill>
            <a:srgbClr val="C0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5DE1E7-8094-4225-B95F-EA6E96392B8C}"/>
              </a:ext>
            </a:extLst>
          </p:cNvPr>
          <p:cNvSpPr txBox="1"/>
          <p:nvPr/>
        </p:nvSpPr>
        <p:spPr>
          <a:xfrm>
            <a:off x="3678864" y="1461662"/>
            <a:ext cx="284052" cy="369332"/>
          </a:xfrm>
          <a:prstGeom prst="rect">
            <a:avLst/>
          </a:prstGeom>
          <a:noFill/>
        </p:spPr>
        <p:txBody>
          <a:bodyPr wrap="none" rtlCol="0">
            <a:spAutoFit/>
          </a:bodyPr>
          <a:lstStyle/>
          <a:p>
            <a:r>
              <a:rPr lang="en-US" dirty="0"/>
              <a:t>x</a:t>
            </a:r>
            <a:endParaRPr lang="en-US" baseline="-25000" dirty="0"/>
          </a:p>
        </p:txBody>
      </p:sp>
      <p:sp>
        <p:nvSpPr>
          <p:cNvPr id="16" name="TextBox 15">
            <a:extLst>
              <a:ext uri="{FF2B5EF4-FFF2-40B4-BE49-F238E27FC236}">
                <a16:creationId xmlns:a16="http://schemas.microsoft.com/office/drawing/2014/main" id="{BEA034B1-9169-4568-B52F-8B55F6E0702C}"/>
              </a:ext>
            </a:extLst>
          </p:cNvPr>
          <p:cNvSpPr txBox="1"/>
          <p:nvPr/>
        </p:nvSpPr>
        <p:spPr>
          <a:xfrm>
            <a:off x="8463714" y="2530234"/>
            <a:ext cx="521297" cy="369332"/>
          </a:xfrm>
          <a:prstGeom prst="rect">
            <a:avLst/>
          </a:prstGeom>
          <a:noFill/>
        </p:spPr>
        <p:txBody>
          <a:bodyPr wrap="none" rtlCol="0">
            <a:spAutoFit/>
          </a:bodyPr>
          <a:lstStyle/>
          <a:p>
            <a:r>
              <a:rPr lang="en-US" dirty="0" err="1"/>
              <a:t>x+h</a:t>
            </a:r>
            <a:endParaRPr lang="en-US" baseline="-25000" dirty="0"/>
          </a:p>
        </p:txBody>
      </p:sp>
      <p:cxnSp>
        <p:nvCxnSpPr>
          <p:cNvPr id="17" name="Straight Connector 16">
            <a:extLst>
              <a:ext uri="{FF2B5EF4-FFF2-40B4-BE49-F238E27FC236}">
                <a16:creationId xmlns:a16="http://schemas.microsoft.com/office/drawing/2014/main" id="{484F9A3A-D393-4D65-B44C-8E6ED340AF3E}"/>
              </a:ext>
            </a:extLst>
          </p:cNvPr>
          <p:cNvCxnSpPr>
            <a:cxnSpLocks/>
            <a:stCxn id="16" idx="2"/>
          </p:cNvCxnSpPr>
          <p:nvPr/>
        </p:nvCxnSpPr>
        <p:spPr>
          <a:xfrm>
            <a:off x="8724363" y="2899566"/>
            <a:ext cx="0" cy="111832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24C110D-C1BA-4DC3-BF29-BFC28A8F7065}"/>
              </a:ext>
            </a:extLst>
          </p:cNvPr>
          <p:cNvSpPr txBox="1"/>
          <p:nvPr/>
        </p:nvSpPr>
        <p:spPr>
          <a:xfrm rot="5400000">
            <a:off x="3368447" y="3274060"/>
            <a:ext cx="1118320"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424B4389-7DC6-49AC-917D-33F46D29893F}"/>
              </a:ext>
            </a:extLst>
          </p:cNvPr>
          <p:cNvSpPr txBox="1"/>
          <p:nvPr/>
        </p:nvSpPr>
        <p:spPr>
          <a:xfrm rot="5400000">
            <a:off x="8336068" y="4373843"/>
            <a:ext cx="934871" cy="369332"/>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D9554167-A818-49D6-8167-8A950FC9CFD0}"/>
              </a:ext>
            </a:extLst>
          </p:cNvPr>
          <p:cNvSpPr txBox="1"/>
          <p:nvPr/>
        </p:nvSpPr>
        <p:spPr>
          <a:xfrm>
            <a:off x="4052759" y="4006282"/>
            <a:ext cx="595035" cy="553998"/>
          </a:xfrm>
          <a:prstGeom prst="rect">
            <a:avLst/>
          </a:prstGeom>
          <a:noFill/>
        </p:spPr>
        <p:txBody>
          <a:bodyPr wrap="none" rtlCol="0">
            <a:spAutoFit/>
          </a:bodyPr>
          <a:lstStyle/>
          <a:p>
            <a:r>
              <a:rPr lang="en-US" dirty="0"/>
              <a:t>z</a:t>
            </a:r>
            <a:r>
              <a:rPr lang="en-US" baseline="-25000" dirty="0"/>
              <a:t>0</a:t>
            </a:r>
            <a:r>
              <a:rPr lang="en-US" dirty="0"/>
              <a:t>(x)</a:t>
            </a:r>
            <a:endParaRPr lang="en-US" baseline="-25000" dirty="0"/>
          </a:p>
          <a:p>
            <a:endParaRPr lang="en-US" baseline="-25000" dirty="0"/>
          </a:p>
        </p:txBody>
      </p:sp>
      <p:sp>
        <p:nvSpPr>
          <p:cNvPr id="30" name="TextBox 29">
            <a:extLst>
              <a:ext uri="{FF2B5EF4-FFF2-40B4-BE49-F238E27FC236}">
                <a16:creationId xmlns:a16="http://schemas.microsoft.com/office/drawing/2014/main" id="{0496324D-C070-4492-B7A1-6BDB46C14124}"/>
              </a:ext>
            </a:extLst>
          </p:cNvPr>
          <p:cNvSpPr txBox="1"/>
          <p:nvPr/>
        </p:nvSpPr>
        <p:spPr>
          <a:xfrm>
            <a:off x="7757641" y="4990948"/>
            <a:ext cx="832279" cy="369332"/>
          </a:xfrm>
          <a:prstGeom prst="rect">
            <a:avLst/>
          </a:prstGeom>
          <a:noFill/>
        </p:spPr>
        <p:txBody>
          <a:bodyPr wrap="none" rtlCol="0">
            <a:spAutoFit/>
          </a:bodyPr>
          <a:lstStyle/>
          <a:p>
            <a:r>
              <a:rPr lang="en-US" dirty="0"/>
              <a:t>z</a:t>
            </a:r>
            <a:r>
              <a:rPr lang="en-US" baseline="-25000" dirty="0"/>
              <a:t>0</a:t>
            </a:r>
            <a:r>
              <a:rPr lang="en-US" dirty="0"/>
              <a:t>(</a:t>
            </a:r>
            <a:r>
              <a:rPr lang="en-US" dirty="0" err="1"/>
              <a:t>x+h</a:t>
            </a:r>
            <a:r>
              <a:rPr lang="en-US" dirty="0"/>
              <a:t>)</a:t>
            </a:r>
            <a:endParaRPr lang="en-US" baseline="-25000" dirty="0"/>
          </a:p>
        </p:txBody>
      </p:sp>
      <p:sp>
        <p:nvSpPr>
          <p:cNvPr id="3" name="Freeform: Shape 2">
            <a:extLst>
              <a:ext uri="{FF2B5EF4-FFF2-40B4-BE49-F238E27FC236}">
                <a16:creationId xmlns:a16="http://schemas.microsoft.com/office/drawing/2014/main" id="{FC572554-AC8A-43D7-B7E5-C5357657E807}"/>
              </a:ext>
            </a:extLst>
          </p:cNvPr>
          <p:cNvSpPr/>
          <p:nvPr/>
        </p:nvSpPr>
        <p:spPr>
          <a:xfrm>
            <a:off x="1282229" y="297274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rgbClr val="FF4F4F"/>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450348E5-0909-4B63-A335-E9A9BE8B4008}"/>
              </a:ext>
            </a:extLst>
          </p:cNvPr>
          <p:cNvSpPr/>
          <p:nvPr/>
        </p:nvSpPr>
        <p:spPr>
          <a:xfrm>
            <a:off x="10133659" y="4618662"/>
            <a:ext cx="1201447" cy="768150"/>
          </a:xfrm>
          <a:custGeom>
            <a:avLst/>
            <a:gdLst>
              <a:gd name="connsiteX0" fmla="*/ 0 w 1900990"/>
              <a:gd name="connsiteY0" fmla="*/ 768150 h 768150"/>
              <a:gd name="connsiteX1" fmla="*/ 445169 w 1900990"/>
              <a:gd name="connsiteY1" fmla="*/ 611739 h 768150"/>
              <a:gd name="connsiteX2" fmla="*/ 866274 w 1900990"/>
              <a:gd name="connsiteY2" fmla="*/ 70318 h 768150"/>
              <a:gd name="connsiteX3" fmla="*/ 1046748 w 1900990"/>
              <a:gd name="connsiteY3" fmla="*/ 22192 h 768150"/>
              <a:gd name="connsiteX4" fmla="*/ 1251285 w 1900990"/>
              <a:gd name="connsiteY4" fmla="*/ 214697 h 768150"/>
              <a:gd name="connsiteX5" fmla="*/ 1419727 w 1900990"/>
              <a:gd name="connsiteY5" fmla="*/ 575644 h 768150"/>
              <a:gd name="connsiteX6" fmla="*/ 1648327 w 1900990"/>
              <a:gd name="connsiteY6" fmla="*/ 720023 h 768150"/>
              <a:gd name="connsiteX7" fmla="*/ 1900990 w 1900990"/>
              <a:gd name="connsiteY7" fmla="*/ 756118 h 76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90" h="768150">
                <a:moveTo>
                  <a:pt x="0" y="768150"/>
                </a:moveTo>
                <a:cubicBezTo>
                  <a:pt x="150395" y="748097"/>
                  <a:pt x="300790" y="728044"/>
                  <a:pt x="445169" y="611739"/>
                </a:cubicBezTo>
                <a:cubicBezTo>
                  <a:pt x="589548" y="495434"/>
                  <a:pt x="766011" y="168576"/>
                  <a:pt x="866274" y="70318"/>
                </a:cubicBezTo>
                <a:cubicBezTo>
                  <a:pt x="966537" y="-27940"/>
                  <a:pt x="982580" y="-1871"/>
                  <a:pt x="1046748" y="22192"/>
                </a:cubicBezTo>
                <a:cubicBezTo>
                  <a:pt x="1110916" y="46255"/>
                  <a:pt x="1189122" y="122455"/>
                  <a:pt x="1251285" y="214697"/>
                </a:cubicBezTo>
                <a:cubicBezTo>
                  <a:pt x="1313448" y="306939"/>
                  <a:pt x="1353553" y="491423"/>
                  <a:pt x="1419727" y="575644"/>
                </a:cubicBezTo>
                <a:cubicBezTo>
                  <a:pt x="1485901" y="659865"/>
                  <a:pt x="1568117" y="689944"/>
                  <a:pt x="1648327" y="720023"/>
                </a:cubicBezTo>
                <a:cubicBezTo>
                  <a:pt x="1728537" y="750102"/>
                  <a:pt x="1814763" y="753110"/>
                  <a:pt x="1900990" y="756118"/>
                </a:cubicBezTo>
              </a:path>
            </a:pathLst>
          </a:custGeom>
          <a:solidFill>
            <a:schemeClr val="bg2">
              <a:lumMod val="7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CF2BA0E2-6C5A-4C97-AABA-6E68C8D42E56}"/>
              </a:ext>
            </a:extLst>
          </p:cNvPr>
          <p:cNvCxnSpPr/>
          <p:nvPr/>
        </p:nvCxnSpPr>
        <p:spPr>
          <a:xfrm>
            <a:off x="1282229" y="374089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E08210-1AF5-4845-9A9A-12A236E3A283}"/>
              </a:ext>
            </a:extLst>
          </p:cNvPr>
          <p:cNvCxnSpPr>
            <a:cxnSpLocks/>
          </p:cNvCxnSpPr>
          <p:nvPr/>
        </p:nvCxnSpPr>
        <p:spPr>
          <a:xfrm flipV="1">
            <a:off x="1282229" y="286804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D67648-5A84-43FE-8806-20BFEEEBFD2B}"/>
              </a:ext>
            </a:extLst>
          </p:cNvPr>
          <p:cNvCxnSpPr/>
          <p:nvPr/>
        </p:nvCxnSpPr>
        <p:spPr>
          <a:xfrm>
            <a:off x="10133659" y="5386812"/>
            <a:ext cx="14374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A7F01C-EAC3-4389-89C0-B620AAAA985D}"/>
              </a:ext>
            </a:extLst>
          </p:cNvPr>
          <p:cNvCxnSpPr>
            <a:cxnSpLocks/>
          </p:cNvCxnSpPr>
          <p:nvPr/>
        </p:nvCxnSpPr>
        <p:spPr>
          <a:xfrm flipV="1">
            <a:off x="10133659" y="4513966"/>
            <a:ext cx="0" cy="8728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45C722-A866-44F3-B6F7-37DF19BBE342}"/>
              </a:ext>
            </a:extLst>
          </p:cNvPr>
          <p:cNvSpPr/>
          <p:nvPr/>
        </p:nvSpPr>
        <p:spPr>
          <a:xfrm>
            <a:off x="1801012" y="3690399"/>
            <a:ext cx="354584" cy="369332"/>
          </a:xfrm>
          <a:prstGeom prst="rect">
            <a:avLst/>
          </a:prstGeom>
        </p:spPr>
        <p:txBody>
          <a:bodyPr wrap="none">
            <a:spAutoFit/>
          </a:bodyPr>
          <a:lstStyle/>
          <a:p>
            <a:r>
              <a:rPr lang="en-US" dirty="0" err="1"/>
              <a:t>z</a:t>
            </a:r>
            <a:r>
              <a:rPr lang="en-US" baseline="-25000" dirty="0" err="1"/>
              <a:t>x</a:t>
            </a:r>
            <a:endParaRPr lang="en-US" dirty="0"/>
          </a:p>
        </p:txBody>
      </p:sp>
      <p:sp>
        <p:nvSpPr>
          <p:cNvPr id="35" name="Rectangle 34">
            <a:extLst>
              <a:ext uri="{FF2B5EF4-FFF2-40B4-BE49-F238E27FC236}">
                <a16:creationId xmlns:a16="http://schemas.microsoft.com/office/drawing/2014/main" id="{D897EB78-5066-49F8-BE3B-00C5B1B23FDB}"/>
              </a:ext>
            </a:extLst>
          </p:cNvPr>
          <p:cNvSpPr/>
          <p:nvPr/>
        </p:nvSpPr>
        <p:spPr>
          <a:xfrm>
            <a:off x="10675089" y="5386812"/>
            <a:ext cx="609462" cy="369332"/>
          </a:xfrm>
          <a:prstGeom prst="rect">
            <a:avLst/>
          </a:prstGeom>
        </p:spPr>
        <p:txBody>
          <a:bodyPr wrap="none">
            <a:spAutoFit/>
          </a:bodyPr>
          <a:lstStyle/>
          <a:p>
            <a:r>
              <a:rPr lang="en-US" dirty="0"/>
              <a:t>Z</a:t>
            </a:r>
            <a:r>
              <a:rPr lang="en-US" baseline="-25000" dirty="0"/>
              <a:t>(</a:t>
            </a:r>
            <a:r>
              <a:rPr lang="en-US" baseline="-25000" dirty="0" err="1"/>
              <a:t>x+h</a:t>
            </a:r>
            <a:r>
              <a:rPr lang="en-US" baseline="-25000" dirty="0"/>
              <a:t>)</a:t>
            </a:r>
            <a:endParaRPr lang="en-US" dirty="0"/>
          </a:p>
        </p:txBody>
      </p:sp>
      <p:sp>
        <p:nvSpPr>
          <p:cNvPr id="36" name="TextBox 35">
            <a:extLst>
              <a:ext uri="{FF2B5EF4-FFF2-40B4-BE49-F238E27FC236}">
                <a16:creationId xmlns:a16="http://schemas.microsoft.com/office/drawing/2014/main" id="{B26F7EE6-9E44-4C2B-AE9C-0026F4B81915}"/>
              </a:ext>
            </a:extLst>
          </p:cNvPr>
          <p:cNvSpPr txBox="1"/>
          <p:nvPr/>
        </p:nvSpPr>
        <p:spPr>
          <a:xfrm rot="16200000">
            <a:off x="795648" y="3132232"/>
            <a:ext cx="532518" cy="369332"/>
          </a:xfrm>
          <a:prstGeom prst="rect">
            <a:avLst/>
          </a:prstGeom>
          <a:noFill/>
        </p:spPr>
        <p:txBody>
          <a:bodyPr wrap="none" rtlCol="0">
            <a:spAutoFit/>
          </a:bodyPr>
          <a:lstStyle/>
          <a:p>
            <a:r>
              <a:rPr lang="en-US" dirty="0"/>
              <a:t>Z(x)</a:t>
            </a:r>
          </a:p>
        </p:txBody>
      </p:sp>
      <p:sp>
        <p:nvSpPr>
          <p:cNvPr id="37" name="TextBox 36">
            <a:extLst>
              <a:ext uri="{FF2B5EF4-FFF2-40B4-BE49-F238E27FC236}">
                <a16:creationId xmlns:a16="http://schemas.microsoft.com/office/drawing/2014/main" id="{03F65B6E-CEF3-4333-A044-4A2832F17C37}"/>
              </a:ext>
            </a:extLst>
          </p:cNvPr>
          <p:cNvSpPr txBox="1"/>
          <p:nvPr/>
        </p:nvSpPr>
        <p:spPr>
          <a:xfrm rot="16200000">
            <a:off x="9535793" y="4765723"/>
            <a:ext cx="769763" cy="369332"/>
          </a:xfrm>
          <a:prstGeom prst="rect">
            <a:avLst/>
          </a:prstGeom>
          <a:noFill/>
        </p:spPr>
        <p:txBody>
          <a:bodyPr wrap="none" rtlCol="0">
            <a:spAutoFit/>
          </a:bodyPr>
          <a:lstStyle/>
          <a:p>
            <a:r>
              <a:rPr lang="en-US" dirty="0"/>
              <a:t>Z(</a:t>
            </a:r>
            <a:r>
              <a:rPr lang="en-US" dirty="0" err="1"/>
              <a:t>x+h</a:t>
            </a:r>
            <a:r>
              <a:rPr lang="en-US" dirty="0"/>
              <a:t>)</a:t>
            </a:r>
          </a:p>
        </p:txBody>
      </p:sp>
      <p:sp>
        <p:nvSpPr>
          <p:cNvPr id="38" name="Left Brace 37">
            <a:extLst>
              <a:ext uri="{FF2B5EF4-FFF2-40B4-BE49-F238E27FC236}">
                <a16:creationId xmlns:a16="http://schemas.microsoft.com/office/drawing/2014/main" id="{A7EB3493-19C3-4945-BCA2-6FAC401538EA}"/>
              </a:ext>
            </a:extLst>
          </p:cNvPr>
          <p:cNvSpPr/>
          <p:nvPr/>
        </p:nvSpPr>
        <p:spPr>
          <a:xfrm rot="17067303">
            <a:off x="5888727" y="2258783"/>
            <a:ext cx="220948" cy="53063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393F0C-FF0A-4B4D-AAD2-BA1E7CA46710}"/>
              </a:ext>
            </a:extLst>
          </p:cNvPr>
          <p:cNvSpPr txBox="1"/>
          <p:nvPr/>
        </p:nvSpPr>
        <p:spPr>
          <a:xfrm>
            <a:off x="4225355" y="5109813"/>
            <a:ext cx="2086982" cy="646331"/>
          </a:xfrm>
          <a:prstGeom prst="rect">
            <a:avLst/>
          </a:prstGeom>
          <a:noFill/>
        </p:spPr>
        <p:txBody>
          <a:bodyPr wrap="none" rtlCol="0">
            <a:spAutoFit/>
          </a:bodyPr>
          <a:lstStyle/>
          <a:p>
            <a:r>
              <a:rPr lang="en-US" dirty="0"/>
              <a:t>Realizations of the </a:t>
            </a:r>
          </a:p>
          <a:p>
            <a:r>
              <a:rPr lang="en-US" dirty="0"/>
              <a:t>random process Z(x)</a:t>
            </a:r>
          </a:p>
        </p:txBody>
      </p:sp>
      <p:sp>
        <p:nvSpPr>
          <p:cNvPr id="40" name="TextBox 39">
            <a:extLst>
              <a:ext uri="{FF2B5EF4-FFF2-40B4-BE49-F238E27FC236}">
                <a16:creationId xmlns:a16="http://schemas.microsoft.com/office/drawing/2014/main" id="{2B610BC4-285C-414D-8D4E-39F5BDA8D172}"/>
              </a:ext>
            </a:extLst>
          </p:cNvPr>
          <p:cNvSpPr txBox="1"/>
          <p:nvPr/>
        </p:nvSpPr>
        <p:spPr>
          <a:xfrm>
            <a:off x="9658998" y="4031767"/>
            <a:ext cx="2341117" cy="738664"/>
          </a:xfrm>
          <a:prstGeom prst="rect">
            <a:avLst/>
          </a:prstGeom>
          <a:noFill/>
        </p:spPr>
        <p:txBody>
          <a:bodyPr wrap="square" rtlCol="0">
            <a:spAutoFit/>
          </a:bodyPr>
          <a:lstStyle/>
          <a:p>
            <a:pPr algn="ctr"/>
            <a:r>
              <a:rPr lang="en-US" sz="1400" dirty="0"/>
              <a:t>Distribution of the Random variable Z(</a:t>
            </a:r>
            <a:r>
              <a:rPr lang="en-US" sz="1400" dirty="0" err="1"/>
              <a:t>x+h</a:t>
            </a:r>
            <a:r>
              <a:rPr lang="en-US" sz="1400" dirty="0"/>
              <a:t>)</a:t>
            </a:r>
          </a:p>
          <a:p>
            <a:pPr algn="ctr"/>
            <a:r>
              <a:rPr lang="en-US" sz="1400" dirty="0"/>
              <a:t> </a:t>
            </a:r>
          </a:p>
        </p:txBody>
      </p:sp>
      <p:sp>
        <p:nvSpPr>
          <p:cNvPr id="41" name="TextBox 40">
            <a:extLst>
              <a:ext uri="{FF2B5EF4-FFF2-40B4-BE49-F238E27FC236}">
                <a16:creationId xmlns:a16="http://schemas.microsoft.com/office/drawing/2014/main" id="{F7B939CE-7689-45CE-82CF-B4AC995C141C}"/>
              </a:ext>
            </a:extLst>
          </p:cNvPr>
          <p:cNvSpPr txBox="1"/>
          <p:nvPr/>
        </p:nvSpPr>
        <p:spPr>
          <a:xfrm>
            <a:off x="855544" y="2404242"/>
            <a:ext cx="2341117" cy="738664"/>
          </a:xfrm>
          <a:prstGeom prst="rect">
            <a:avLst/>
          </a:prstGeom>
          <a:noFill/>
        </p:spPr>
        <p:txBody>
          <a:bodyPr wrap="square" rtlCol="0">
            <a:spAutoFit/>
          </a:bodyPr>
          <a:lstStyle/>
          <a:p>
            <a:pPr algn="ctr"/>
            <a:r>
              <a:rPr lang="en-US" sz="1400" dirty="0"/>
              <a:t>Distribution of the Random variable Z(x)</a:t>
            </a:r>
          </a:p>
          <a:p>
            <a:pPr algn="ctr"/>
            <a:r>
              <a:rPr lang="en-US" sz="1400" dirty="0"/>
              <a:t> </a:t>
            </a:r>
          </a:p>
        </p:txBody>
      </p:sp>
      <p:sp>
        <p:nvSpPr>
          <p:cNvPr id="42" name="Left Brace 41">
            <a:extLst>
              <a:ext uri="{FF2B5EF4-FFF2-40B4-BE49-F238E27FC236}">
                <a16:creationId xmlns:a16="http://schemas.microsoft.com/office/drawing/2014/main" id="{A183738D-643E-418C-A32B-4BB2C536128B}"/>
              </a:ext>
            </a:extLst>
          </p:cNvPr>
          <p:cNvSpPr/>
          <p:nvPr/>
        </p:nvSpPr>
        <p:spPr>
          <a:xfrm>
            <a:off x="3125730" y="2461682"/>
            <a:ext cx="134264" cy="15385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24657DE2-B48F-4A2C-AE70-99C26AC5B724}"/>
              </a:ext>
            </a:extLst>
          </p:cNvPr>
          <p:cNvSpPr/>
          <p:nvPr/>
        </p:nvSpPr>
        <p:spPr>
          <a:xfrm rot="10800000">
            <a:off x="9232569" y="3641272"/>
            <a:ext cx="54497" cy="14310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30D25CCA-2658-481D-9AA8-B96369165AFE}"/>
              </a:ext>
            </a:extLst>
          </p:cNvPr>
          <p:cNvSpPr txBox="1"/>
          <p:nvPr/>
        </p:nvSpPr>
        <p:spPr>
          <a:xfrm>
            <a:off x="554033" y="732470"/>
            <a:ext cx="11114261" cy="430887"/>
          </a:xfrm>
          <a:prstGeom prst="rect">
            <a:avLst/>
          </a:prstGeom>
          <a:noFill/>
        </p:spPr>
        <p:txBody>
          <a:bodyPr wrap="none" rtlCol="0">
            <a:spAutoFit/>
          </a:bodyPr>
          <a:lstStyle/>
          <a:p>
            <a:r>
              <a:rPr lang="en-US" sz="2200" b="1" dirty="0"/>
              <a:t>Intrinsic stationarity hypothesis: </a:t>
            </a:r>
            <a:r>
              <a:rPr lang="en-US" sz="2200" dirty="0"/>
              <a:t>the nature of the random process does not change over time</a:t>
            </a:r>
          </a:p>
        </p:txBody>
      </p:sp>
      <p:sp>
        <p:nvSpPr>
          <p:cNvPr id="11" name="TextBox 10">
            <a:extLst>
              <a:ext uri="{FF2B5EF4-FFF2-40B4-BE49-F238E27FC236}">
                <a16:creationId xmlns:a16="http://schemas.microsoft.com/office/drawing/2014/main" id="{E4CE8136-2DC9-42FD-9429-FBE05D113FDC}"/>
              </a:ext>
            </a:extLst>
          </p:cNvPr>
          <p:cNvSpPr txBox="1"/>
          <p:nvPr/>
        </p:nvSpPr>
        <p:spPr>
          <a:xfrm rot="827087">
            <a:off x="6040207" y="2373046"/>
            <a:ext cx="306494" cy="369332"/>
          </a:xfrm>
          <a:prstGeom prst="rect">
            <a:avLst/>
          </a:prstGeom>
          <a:noFill/>
        </p:spPr>
        <p:txBody>
          <a:bodyPr wrap="none" rtlCol="0">
            <a:spAutoFit/>
          </a:bodyPr>
          <a:lstStyle/>
          <a:p>
            <a:r>
              <a:rPr lang="en-US" dirty="0"/>
              <a:t>h</a:t>
            </a:r>
          </a:p>
        </p:txBody>
      </p:sp>
      <p:cxnSp>
        <p:nvCxnSpPr>
          <p:cNvPr id="45" name="Straight Arrow Connector 44">
            <a:extLst>
              <a:ext uri="{FF2B5EF4-FFF2-40B4-BE49-F238E27FC236}">
                <a16:creationId xmlns:a16="http://schemas.microsoft.com/office/drawing/2014/main" id="{71932D33-6AA7-4990-A0F6-AE0B5803A522}"/>
              </a:ext>
            </a:extLst>
          </p:cNvPr>
          <p:cNvCxnSpPr>
            <a:stCxn id="11" idx="3"/>
          </p:cNvCxnSpPr>
          <p:nvPr/>
        </p:nvCxnSpPr>
        <p:spPr>
          <a:xfrm>
            <a:off x="6342287" y="2594227"/>
            <a:ext cx="2228422" cy="548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77E0DF-929A-4C37-9394-4883CB2D9CBB}"/>
              </a:ext>
            </a:extLst>
          </p:cNvPr>
          <p:cNvCxnSpPr>
            <a:cxnSpLocks/>
            <a:stCxn id="11" idx="1"/>
          </p:cNvCxnSpPr>
          <p:nvPr/>
        </p:nvCxnSpPr>
        <p:spPr>
          <a:xfrm flipH="1" flipV="1">
            <a:off x="4115683" y="2020879"/>
            <a:ext cx="1928938" cy="500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Freeform: Shape 47">
            <a:extLst>
              <a:ext uri="{FF2B5EF4-FFF2-40B4-BE49-F238E27FC236}">
                <a16:creationId xmlns:a16="http://schemas.microsoft.com/office/drawing/2014/main" id="{F495038C-49C9-4DD6-8505-E02505CFCA84}"/>
              </a:ext>
            </a:extLst>
          </p:cNvPr>
          <p:cNvSpPr/>
          <p:nvPr/>
        </p:nvSpPr>
        <p:spPr>
          <a:xfrm>
            <a:off x="4272291" y="1646328"/>
            <a:ext cx="4346546" cy="2724493"/>
          </a:xfrm>
          <a:custGeom>
            <a:avLst/>
            <a:gdLst>
              <a:gd name="connsiteX0" fmla="*/ 33896 w 3936044"/>
              <a:gd name="connsiteY0" fmla="*/ 809793 h 2724493"/>
              <a:gd name="connsiteX1" fmla="*/ 12631 w 3936044"/>
              <a:gd name="connsiteY1" fmla="*/ 203738 h 2724493"/>
              <a:gd name="connsiteX2" fmla="*/ 204017 w 3936044"/>
              <a:gd name="connsiteY2" fmla="*/ 1235096 h 2724493"/>
              <a:gd name="connsiteX3" fmla="*/ 406035 w 3936044"/>
              <a:gd name="connsiteY3" fmla="*/ 490817 h 2724493"/>
              <a:gd name="connsiteX4" fmla="*/ 565524 w 3936044"/>
              <a:gd name="connsiteY4" fmla="*/ 1320156 h 2724493"/>
              <a:gd name="connsiteX5" fmla="*/ 756910 w 3936044"/>
              <a:gd name="connsiteY5" fmla="*/ 575877 h 2724493"/>
              <a:gd name="connsiteX6" fmla="*/ 980193 w 3936044"/>
              <a:gd name="connsiteY6" fmla="*/ 1671031 h 2724493"/>
              <a:gd name="connsiteX7" fmla="*/ 1107784 w 3936044"/>
              <a:gd name="connsiteY7" fmla="*/ 1719 h 2724493"/>
              <a:gd name="connsiteX8" fmla="*/ 1362965 w 3936044"/>
              <a:gd name="connsiteY8" fmla="*/ 2043170 h 2724493"/>
              <a:gd name="connsiteX9" fmla="*/ 1586249 w 3936044"/>
              <a:gd name="connsiteY9" fmla="*/ 490817 h 2724493"/>
              <a:gd name="connsiteX10" fmla="*/ 1767003 w 3936044"/>
              <a:gd name="connsiteY10" fmla="*/ 2085700 h 2724493"/>
              <a:gd name="connsiteX11" fmla="*/ 1905226 w 3936044"/>
              <a:gd name="connsiteY11" fmla="*/ 841691 h 2724493"/>
              <a:gd name="connsiteX12" fmla="*/ 2096612 w 3936044"/>
              <a:gd name="connsiteY12" fmla="*/ 1681663 h 2724493"/>
              <a:gd name="connsiteX13" fmla="*/ 2224203 w 3936044"/>
              <a:gd name="connsiteY13" fmla="*/ 214370 h 2724493"/>
              <a:gd name="connsiteX14" fmla="*/ 2394324 w 3936044"/>
              <a:gd name="connsiteY14" fmla="*/ 2096333 h 2724493"/>
              <a:gd name="connsiteX15" fmla="*/ 2702668 w 3936044"/>
              <a:gd name="connsiteY15" fmla="*/ 958649 h 2724493"/>
              <a:gd name="connsiteX16" fmla="*/ 2851524 w 3936044"/>
              <a:gd name="connsiteY16" fmla="*/ 2032538 h 2724493"/>
              <a:gd name="connsiteX17" fmla="*/ 2957849 w 3936044"/>
              <a:gd name="connsiteY17" fmla="*/ 745998 h 2724493"/>
              <a:gd name="connsiteX18" fmla="*/ 3181133 w 3936044"/>
              <a:gd name="connsiteY18" fmla="*/ 2106965 h 2724493"/>
              <a:gd name="connsiteX19" fmla="*/ 3489477 w 3936044"/>
              <a:gd name="connsiteY19" fmla="*/ 905486 h 2724493"/>
              <a:gd name="connsiteX20" fmla="*/ 3680863 w 3936044"/>
              <a:gd name="connsiteY20" fmla="*/ 2723654 h 2724493"/>
              <a:gd name="connsiteX21" fmla="*/ 3829719 w 3936044"/>
              <a:gd name="connsiteY21" fmla="*/ 1150035 h 2724493"/>
              <a:gd name="connsiteX22" fmla="*/ 3936044 w 3936044"/>
              <a:gd name="connsiteY22" fmla="*/ 1777356 h 27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36044" h="2724493">
                <a:moveTo>
                  <a:pt x="33896" y="809793"/>
                </a:moveTo>
                <a:cubicBezTo>
                  <a:pt x="9086" y="471323"/>
                  <a:pt x="-15723" y="132854"/>
                  <a:pt x="12631" y="203738"/>
                </a:cubicBezTo>
                <a:cubicBezTo>
                  <a:pt x="40985" y="274622"/>
                  <a:pt x="138450" y="1187250"/>
                  <a:pt x="204017" y="1235096"/>
                </a:cubicBezTo>
                <a:cubicBezTo>
                  <a:pt x="269584" y="1282942"/>
                  <a:pt x="345784" y="476640"/>
                  <a:pt x="406035" y="490817"/>
                </a:cubicBezTo>
                <a:cubicBezTo>
                  <a:pt x="466286" y="504994"/>
                  <a:pt x="507045" y="1305979"/>
                  <a:pt x="565524" y="1320156"/>
                </a:cubicBezTo>
                <a:cubicBezTo>
                  <a:pt x="624003" y="1334333"/>
                  <a:pt x="687799" y="517398"/>
                  <a:pt x="756910" y="575877"/>
                </a:cubicBezTo>
                <a:cubicBezTo>
                  <a:pt x="826021" y="634356"/>
                  <a:pt x="921714" y="1766724"/>
                  <a:pt x="980193" y="1671031"/>
                </a:cubicBezTo>
                <a:cubicBezTo>
                  <a:pt x="1038672" y="1575338"/>
                  <a:pt x="1043989" y="-60304"/>
                  <a:pt x="1107784" y="1719"/>
                </a:cubicBezTo>
                <a:cubicBezTo>
                  <a:pt x="1171579" y="63742"/>
                  <a:pt x="1283221" y="1961654"/>
                  <a:pt x="1362965" y="2043170"/>
                </a:cubicBezTo>
                <a:cubicBezTo>
                  <a:pt x="1442709" y="2124686"/>
                  <a:pt x="1518909" y="483729"/>
                  <a:pt x="1586249" y="490817"/>
                </a:cubicBezTo>
                <a:cubicBezTo>
                  <a:pt x="1653589" y="497905"/>
                  <a:pt x="1713840" y="2027221"/>
                  <a:pt x="1767003" y="2085700"/>
                </a:cubicBezTo>
                <a:cubicBezTo>
                  <a:pt x="1820166" y="2144179"/>
                  <a:pt x="1850291" y="909030"/>
                  <a:pt x="1905226" y="841691"/>
                </a:cubicBezTo>
                <a:cubicBezTo>
                  <a:pt x="1960161" y="774352"/>
                  <a:pt x="2043449" y="1786216"/>
                  <a:pt x="2096612" y="1681663"/>
                </a:cubicBezTo>
                <a:cubicBezTo>
                  <a:pt x="2149775" y="1577110"/>
                  <a:pt x="2174584" y="145258"/>
                  <a:pt x="2224203" y="214370"/>
                </a:cubicBezTo>
                <a:cubicBezTo>
                  <a:pt x="2273822" y="283482"/>
                  <a:pt x="2314580" y="1972286"/>
                  <a:pt x="2394324" y="2096333"/>
                </a:cubicBezTo>
                <a:cubicBezTo>
                  <a:pt x="2474068" y="2220380"/>
                  <a:pt x="2626468" y="969282"/>
                  <a:pt x="2702668" y="958649"/>
                </a:cubicBezTo>
                <a:cubicBezTo>
                  <a:pt x="2778868" y="948017"/>
                  <a:pt x="2808994" y="2067980"/>
                  <a:pt x="2851524" y="2032538"/>
                </a:cubicBezTo>
                <a:cubicBezTo>
                  <a:pt x="2894054" y="1997096"/>
                  <a:pt x="2902914" y="733594"/>
                  <a:pt x="2957849" y="745998"/>
                </a:cubicBezTo>
                <a:cubicBezTo>
                  <a:pt x="3012784" y="758402"/>
                  <a:pt x="3092528" y="2080384"/>
                  <a:pt x="3181133" y="2106965"/>
                </a:cubicBezTo>
                <a:cubicBezTo>
                  <a:pt x="3269738" y="2133546"/>
                  <a:pt x="3406189" y="802704"/>
                  <a:pt x="3489477" y="905486"/>
                </a:cubicBezTo>
                <a:cubicBezTo>
                  <a:pt x="3572765" y="1008268"/>
                  <a:pt x="3624156" y="2682896"/>
                  <a:pt x="3680863" y="2723654"/>
                </a:cubicBezTo>
                <a:cubicBezTo>
                  <a:pt x="3737570" y="2764412"/>
                  <a:pt x="3787189" y="1307751"/>
                  <a:pt x="3829719" y="1150035"/>
                </a:cubicBezTo>
                <a:cubicBezTo>
                  <a:pt x="3872249" y="992319"/>
                  <a:pt x="3904146" y="1384837"/>
                  <a:pt x="3936044" y="1777356"/>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ADD0867-F349-4E8E-8A9B-D4EABD06B36E}"/>
              </a:ext>
            </a:extLst>
          </p:cNvPr>
          <p:cNvSpPr txBox="1"/>
          <p:nvPr/>
        </p:nvSpPr>
        <p:spPr>
          <a:xfrm rot="722510">
            <a:off x="5082362" y="3804738"/>
            <a:ext cx="1811906" cy="369332"/>
          </a:xfrm>
          <a:prstGeom prst="rect">
            <a:avLst/>
          </a:prstGeom>
          <a:noFill/>
        </p:spPr>
        <p:txBody>
          <a:bodyPr wrap="none" rtlCol="0">
            <a:spAutoFit/>
          </a:bodyPr>
          <a:lstStyle/>
          <a:p>
            <a:r>
              <a:rPr lang="en-US" dirty="0"/>
              <a:t>Brownian motion</a:t>
            </a:r>
          </a:p>
        </p:txBody>
      </p:sp>
      <p:sp>
        <p:nvSpPr>
          <p:cNvPr id="50" name="TextBox 49">
            <a:extLst>
              <a:ext uri="{FF2B5EF4-FFF2-40B4-BE49-F238E27FC236}">
                <a16:creationId xmlns:a16="http://schemas.microsoft.com/office/drawing/2014/main" id="{7DC01D0A-A6EC-4E9E-BFE9-00E9ACB0AF02}"/>
              </a:ext>
            </a:extLst>
          </p:cNvPr>
          <p:cNvSpPr txBox="1"/>
          <p:nvPr/>
        </p:nvSpPr>
        <p:spPr>
          <a:xfrm rot="721086">
            <a:off x="7649730" y="1645041"/>
            <a:ext cx="1676100" cy="369332"/>
          </a:xfrm>
          <a:prstGeom prst="rect">
            <a:avLst/>
          </a:prstGeom>
          <a:noFill/>
        </p:spPr>
        <p:txBody>
          <a:bodyPr wrap="none" rtlCol="0">
            <a:spAutoFit/>
          </a:bodyPr>
          <a:lstStyle/>
          <a:p>
            <a:r>
              <a:rPr lang="en-US" dirty="0"/>
              <a:t>Moving average</a:t>
            </a:r>
          </a:p>
        </p:txBody>
      </p:sp>
    </p:spTree>
    <p:extLst>
      <p:ext uri="{BB962C8B-B14F-4D97-AF65-F5344CB8AC3E}">
        <p14:creationId xmlns:p14="http://schemas.microsoft.com/office/powerpoint/2010/main" val="277201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7CACA0-9CBD-4833-A716-DFAAD94E6420}"/>
              </a:ext>
            </a:extLst>
          </p:cNvPr>
          <p:cNvSpPr txBox="1"/>
          <p:nvPr/>
        </p:nvSpPr>
        <p:spPr>
          <a:xfrm>
            <a:off x="1155911" y="142689"/>
            <a:ext cx="10744687" cy="461665"/>
          </a:xfrm>
          <a:prstGeom prst="rect">
            <a:avLst/>
          </a:prstGeom>
          <a:noFill/>
        </p:spPr>
        <p:txBody>
          <a:bodyPr wrap="square" rtlCol="0">
            <a:spAutoFit/>
          </a:bodyPr>
          <a:lstStyle/>
          <a:p>
            <a:r>
              <a:rPr lang="en-US" sz="2400" b="1" dirty="0"/>
              <a:t>A Moving Average Approach for Signal Propagation along Stream Networks</a:t>
            </a:r>
          </a:p>
        </p:txBody>
      </p:sp>
      <p:sp>
        <p:nvSpPr>
          <p:cNvPr id="5" name="TextBox 4">
            <a:extLst>
              <a:ext uri="{FF2B5EF4-FFF2-40B4-BE49-F238E27FC236}">
                <a16:creationId xmlns:a16="http://schemas.microsoft.com/office/drawing/2014/main" id="{F090A06D-076A-4164-8271-32CC997D7616}"/>
              </a:ext>
            </a:extLst>
          </p:cNvPr>
          <p:cNvSpPr txBox="1"/>
          <p:nvPr/>
        </p:nvSpPr>
        <p:spPr>
          <a:xfrm>
            <a:off x="562708" y="819120"/>
            <a:ext cx="4521292" cy="5693866"/>
          </a:xfrm>
          <a:prstGeom prst="rect">
            <a:avLst/>
          </a:prstGeom>
          <a:noFill/>
        </p:spPr>
        <p:txBody>
          <a:bodyPr wrap="square" rtlCol="0">
            <a:spAutoFit/>
          </a:bodyPr>
          <a:lstStyle/>
          <a:p>
            <a:pPr algn="r"/>
            <a:r>
              <a:rPr lang="en-US" sz="1300" dirty="0">
                <a:solidFill>
                  <a:schemeClr val="bg1">
                    <a:lumMod val="50000"/>
                  </a:schemeClr>
                </a:solidFill>
              </a:rPr>
              <a:t>This approach is inspired in time series models.</a:t>
            </a:r>
          </a:p>
          <a:p>
            <a:pPr algn="r"/>
            <a:r>
              <a:rPr lang="en-US" sz="1300" dirty="0">
                <a:solidFill>
                  <a:schemeClr val="bg1">
                    <a:lumMod val="50000"/>
                  </a:schemeClr>
                </a:solidFill>
              </a:rPr>
              <a:t>Although auto-regressive (AR) models  </a:t>
            </a:r>
          </a:p>
          <a:p>
            <a:pPr algn="r"/>
            <a:r>
              <a:rPr lang="en-US" sz="1300" dirty="0">
                <a:solidFill>
                  <a:schemeClr val="bg1">
                    <a:lumMod val="50000"/>
                  </a:schemeClr>
                </a:solidFill>
              </a:rPr>
              <a:t>are more popular, </a:t>
            </a:r>
            <a:r>
              <a:rPr lang="en-US" sz="1300" b="1" dirty="0"/>
              <a:t>Moving Average (MA) </a:t>
            </a:r>
            <a:r>
              <a:rPr lang="en-US" sz="1300" dirty="0">
                <a:solidFill>
                  <a:schemeClr val="bg1">
                    <a:lumMod val="50000"/>
                  </a:schemeClr>
                </a:solidFill>
              </a:rPr>
              <a:t>models</a:t>
            </a:r>
          </a:p>
          <a:p>
            <a:pPr algn="r"/>
            <a:r>
              <a:rPr lang="en-US" sz="1300" dirty="0">
                <a:solidFill>
                  <a:schemeClr val="bg1">
                    <a:lumMod val="50000"/>
                  </a:schemeClr>
                </a:solidFill>
              </a:rPr>
              <a:t>have interesting properties. </a:t>
            </a:r>
          </a:p>
          <a:p>
            <a:pPr algn="r"/>
            <a:endParaRPr lang="en-US" sz="1300" dirty="0">
              <a:solidFill>
                <a:schemeClr val="bg1">
                  <a:lumMod val="50000"/>
                </a:schemeClr>
              </a:solidFill>
            </a:endParaRPr>
          </a:p>
          <a:p>
            <a:pPr algn="r"/>
            <a:r>
              <a:rPr lang="en-US" sz="1300" dirty="0">
                <a:solidFill>
                  <a:schemeClr val="bg1">
                    <a:lumMod val="50000"/>
                  </a:schemeClr>
                </a:solidFill>
              </a:rPr>
              <a:t>In an attempt to create multivariate spatial models</a:t>
            </a:r>
          </a:p>
          <a:p>
            <a:pPr algn="r"/>
            <a:r>
              <a:rPr lang="en-US" sz="1300" dirty="0">
                <a:solidFill>
                  <a:schemeClr val="bg1">
                    <a:lumMod val="50000"/>
                  </a:schemeClr>
                </a:solidFill>
              </a:rPr>
              <a:t>and filter white noise across space, JVH developed the</a:t>
            </a:r>
          </a:p>
          <a:p>
            <a:pPr algn="r"/>
            <a:r>
              <a:rPr lang="en-US" sz="1300" dirty="0">
                <a:solidFill>
                  <a:schemeClr val="bg1">
                    <a:lumMod val="50000"/>
                  </a:schemeClr>
                </a:solidFill>
              </a:rPr>
              <a:t>mathematical framework, but it was EP who came with</a:t>
            </a:r>
          </a:p>
          <a:p>
            <a:pPr algn="r"/>
            <a:r>
              <a:rPr lang="en-US" sz="1300" dirty="0">
                <a:solidFill>
                  <a:schemeClr val="bg1">
                    <a:lumMod val="50000"/>
                  </a:schemeClr>
                </a:solidFill>
              </a:rPr>
              <a:t>the idea of applying these models to stream networks. </a:t>
            </a:r>
          </a:p>
          <a:p>
            <a:pPr algn="r"/>
            <a:endParaRPr lang="en-US" sz="1300" dirty="0">
              <a:solidFill>
                <a:schemeClr val="bg1">
                  <a:lumMod val="50000"/>
                </a:schemeClr>
              </a:solidFill>
            </a:endParaRPr>
          </a:p>
          <a:p>
            <a:pPr algn="r"/>
            <a:r>
              <a:rPr lang="en-US" sz="1300" dirty="0">
                <a:solidFill>
                  <a:schemeClr val="bg1">
                    <a:lumMod val="50000"/>
                  </a:schemeClr>
                </a:solidFill>
              </a:rPr>
              <a:t>When the moving average approach is extended to the</a:t>
            </a:r>
          </a:p>
          <a:p>
            <a:pPr algn="r"/>
            <a:r>
              <a:rPr lang="en-US" sz="1300" dirty="0"/>
              <a:t>continuous domain</a:t>
            </a:r>
            <a:r>
              <a:rPr lang="en-US" sz="1300" dirty="0">
                <a:solidFill>
                  <a:schemeClr val="bg1">
                    <a:lumMod val="50000"/>
                  </a:schemeClr>
                </a:solidFill>
              </a:rPr>
              <a:t>, the distances between observations</a:t>
            </a:r>
          </a:p>
          <a:p>
            <a:pPr algn="r"/>
            <a:r>
              <a:rPr lang="en-US" sz="1300" dirty="0">
                <a:solidFill>
                  <a:schemeClr val="bg1">
                    <a:lumMod val="50000"/>
                  </a:schemeClr>
                </a:solidFill>
              </a:rPr>
              <a:t>approach zero (i.e. the MA becomes a </a:t>
            </a:r>
            <a:r>
              <a:rPr lang="en-US" sz="1300" b="1" dirty="0"/>
              <a:t>white noise </a:t>
            </a:r>
          </a:p>
          <a:p>
            <a:pPr algn="r"/>
            <a:r>
              <a:rPr lang="en-US" sz="1300" b="1" dirty="0"/>
              <a:t>process</a:t>
            </a:r>
            <a:r>
              <a:rPr lang="en-US" sz="1300" dirty="0">
                <a:solidFill>
                  <a:schemeClr val="bg1">
                    <a:lumMod val="50000"/>
                  </a:schemeClr>
                </a:solidFill>
              </a:rPr>
              <a:t>) and an integral is required to average these values</a:t>
            </a:r>
          </a:p>
          <a:p>
            <a:pPr algn="r"/>
            <a:r>
              <a:rPr lang="en-US" sz="1300" dirty="0">
                <a:solidFill>
                  <a:schemeClr val="bg1">
                    <a:lumMod val="50000"/>
                  </a:schemeClr>
                </a:solidFill>
              </a:rPr>
              <a:t>(instead of a sum), which gives you the solution as a </a:t>
            </a:r>
          </a:p>
          <a:p>
            <a:pPr algn="r"/>
            <a:r>
              <a:rPr lang="en-US" sz="1300" dirty="0">
                <a:solidFill>
                  <a:schemeClr val="bg1">
                    <a:lumMod val="50000"/>
                  </a:schemeClr>
                </a:solidFill>
              </a:rPr>
              <a:t>continuous random function.</a:t>
            </a:r>
          </a:p>
          <a:p>
            <a:pPr algn="r"/>
            <a:endParaRPr lang="en-US" sz="1300" dirty="0">
              <a:solidFill>
                <a:schemeClr val="bg1">
                  <a:lumMod val="50000"/>
                </a:schemeClr>
              </a:solidFill>
            </a:endParaRPr>
          </a:p>
          <a:p>
            <a:pPr algn="r"/>
            <a:r>
              <a:rPr lang="en-US" sz="1300" dirty="0">
                <a:solidFill>
                  <a:schemeClr val="bg1">
                    <a:lumMod val="50000"/>
                  </a:schemeClr>
                </a:solidFill>
              </a:rPr>
              <a:t>Under </a:t>
            </a:r>
            <a:r>
              <a:rPr lang="en-US" sz="1300" dirty="0"/>
              <a:t>weak stationarity assumptions </a:t>
            </a:r>
            <a:r>
              <a:rPr lang="en-US" sz="1300" dirty="0">
                <a:solidFill>
                  <a:schemeClr val="bg1">
                    <a:lumMod val="50000"/>
                  </a:schemeClr>
                </a:solidFill>
              </a:rPr>
              <a:t>the autocorrelation </a:t>
            </a:r>
          </a:p>
          <a:p>
            <a:pPr algn="r"/>
            <a:r>
              <a:rPr lang="en-US" sz="1300" dirty="0">
                <a:solidFill>
                  <a:schemeClr val="bg1">
                    <a:lumMod val="50000"/>
                  </a:schemeClr>
                </a:solidFill>
              </a:rPr>
              <a:t>and the semi-variograms are related and can be predicted from</a:t>
            </a:r>
          </a:p>
          <a:p>
            <a:pPr algn="r"/>
            <a:r>
              <a:rPr lang="en-US" sz="1300" dirty="0">
                <a:solidFill>
                  <a:schemeClr val="bg1">
                    <a:lumMod val="50000"/>
                  </a:schemeClr>
                </a:solidFill>
              </a:rPr>
              <a:t>different autocorrelation models (e.g. </a:t>
            </a:r>
            <a:r>
              <a:rPr lang="en-US" sz="1300" dirty="0"/>
              <a:t>Tail Up, Tail Down</a:t>
            </a:r>
            <a:r>
              <a:rPr lang="en-US" sz="1300" dirty="0">
                <a:solidFill>
                  <a:schemeClr val="bg1">
                    <a:lumMod val="50000"/>
                  </a:schemeClr>
                </a:solidFill>
              </a:rPr>
              <a:t>).</a:t>
            </a:r>
          </a:p>
          <a:p>
            <a:pPr algn="r"/>
            <a:endParaRPr lang="en-US" sz="1300" dirty="0">
              <a:solidFill>
                <a:schemeClr val="bg1">
                  <a:lumMod val="50000"/>
                </a:schemeClr>
              </a:solidFill>
            </a:endParaRPr>
          </a:p>
          <a:p>
            <a:pPr algn="r"/>
            <a:r>
              <a:rPr lang="en-US" sz="1300" dirty="0">
                <a:solidFill>
                  <a:schemeClr val="bg1">
                    <a:lumMod val="50000"/>
                  </a:schemeClr>
                </a:solidFill>
              </a:rPr>
              <a:t>Tail Up models (shown in the figure) produce contrasting </a:t>
            </a:r>
          </a:p>
          <a:p>
            <a:pPr algn="r"/>
            <a:r>
              <a:rPr lang="en-US" sz="1300" dirty="0">
                <a:solidFill>
                  <a:schemeClr val="bg1">
                    <a:lumMod val="50000"/>
                  </a:schemeClr>
                </a:solidFill>
              </a:rPr>
              <a:t>autocorrelation structures to those produced by Tail Down</a:t>
            </a:r>
          </a:p>
          <a:p>
            <a:pPr algn="r"/>
            <a:r>
              <a:rPr lang="en-US" sz="1300" dirty="0">
                <a:solidFill>
                  <a:schemeClr val="bg1">
                    <a:lumMod val="50000"/>
                  </a:schemeClr>
                </a:solidFill>
              </a:rPr>
              <a:t>Models. Furthermore, TU models require an additive </a:t>
            </a:r>
          </a:p>
          <a:p>
            <a:pPr algn="r"/>
            <a:r>
              <a:rPr lang="en-US" sz="1300" dirty="0">
                <a:solidFill>
                  <a:schemeClr val="bg1">
                    <a:lumMod val="50000"/>
                  </a:schemeClr>
                </a:solidFill>
              </a:rPr>
              <a:t>function which determines how much of the area under the</a:t>
            </a:r>
          </a:p>
          <a:p>
            <a:pPr algn="r"/>
            <a:r>
              <a:rPr lang="en-US" sz="1300" dirty="0">
                <a:solidFill>
                  <a:schemeClr val="bg1">
                    <a:lumMod val="50000"/>
                  </a:schemeClr>
                </a:solidFill>
              </a:rPr>
              <a:t>curve is assigned to each branch in the network as the join at</a:t>
            </a:r>
          </a:p>
          <a:p>
            <a:pPr algn="r"/>
            <a:r>
              <a:rPr lang="en-US" sz="1300" dirty="0">
                <a:solidFill>
                  <a:schemeClr val="bg1">
                    <a:lumMod val="50000"/>
                  </a:schemeClr>
                </a:solidFill>
              </a:rPr>
              <a:t>a confluence. </a:t>
            </a:r>
          </a:p>
          <a:p>
            <a:pPr algn="r"/>
            <a:endParaRPr lang="en-US" sz="1300" dirty="0">
              <a:solidFill>
                <a:schemeClr val="bg1">
                  <a:lumMod val="50000"/>
                </a:schemeClr>
              </a:solidFill>
            </a:endParaRPr>
          </a:p>
        </p:txBody>
      </p:sp>
      <p:pic>
        <p:nvPicPr>
          <p:cNvPr id="6" name="Picture 5">
            <a:extLst>
              <a:ext uri="{FF2B5EF4-FFF2-40B4-BE49-F238E27FC236}">
                <a16:creationId xmlns:a16="http://schemas.microsoft.com/office/drawing/2014/main" id="{37D28042-95BF-4D42-8C3C-B8222B0813DB}"/>
              </a:ext>
            </a:extLst>
          </p:cNvPr>
          <p:cNvPicPr>
            <a:picLocks noChangeAspect="1"/>
          </p:cNvPicPr>
          <p:nvPr/>
        </p:nvPicPr>
        <p:blipFill>
          <a:blip r:embed="rId2"/>
          <a:stretch>
            <a:fillRect/>
          </a:stretch>
        </p:blipFill>
        <p:spPr>
          <a:xfrm>
            <a:off x="5084000" y="746967"/>
            <a:ext cx="6721261" cy="5578332"/>
          </a:xfrm>
          <a:prstGeom prst="rect">
            <a:avLst/>
          </a:prstGeom>
        </p:spPr>
      </p:pic>
    </p:spTree>
    <p:extLst>
      <p:ext uri="{BB962C8B-B14F-4D97-AF65-F5344CB8AC3E}">
        <p14:creationId xmlns:p14="http://schemas.microsoft.com/office/powerpoint/2010/main" val="368751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AA4D55-9BF9-4198-856A-80651F51E267}"/>
              </a:ext>
            </a:extLst>
          </p:cNvPr>
          <p:cNvSpPr/>
          <p:nvPr/>
        </p:nvSpPr>
        <p:spPr>
          <a:xfrm>
            <a:off x="446569" y="1499191"/>
            <a:ext cx="11621386" cy="41254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494CEA6-7ED8-4D21-9591-DEA5966C2BF5}"/>
              </a:ext>
            </a:extLst>
          </p:cNvPr>
          <p:cNvSpPr/>
          <p:nvPr/>
        </p:nvSpPr>
        <p:spPr>
          <a:xfrm>
            <a:off x="669851" y="1933765"/>
            <a:ext cx="11270511" cy="3542686"/>
          </a:xfrm>
          <a:custGeom>
            <a:avLst/>
            <a:gdLst>
              <a:gd name="connsiteX0" fmla="*/ 0 w 11557590"/>
              <a:gd name="connsiteY0" fmla="*/ 1617510 h 3542686"/>
              <a:gd name="connsiteX1" fmla="*/ 435934 w 11557590"/>
              <a:gd name="connsiteY1" fmla="*/ 915761 h 3542686"/>
              <a:gd name="connsiteX2" fmla="*/ 595423 w 11557590"/>
              <a:gd name="connsiteY2" fmla="*/ 1319798 h 3542686"/>
              <a:gd name="connsiteX3" fmla="*/ 1041990 w 11557590"/>
              <a:gd name="connsiteY3" fmla="*/ 1245370 h 3542686"/>
              <a:gd name="connsiteX4" fmla="*/ 1010093 w 11557590"/>
              <a:gd name="connsiteY4" fmla="*/ 405398 h 3542686"/>
              <a:gd name="connsiteX5" fmla="*/ 1520455 w 11557590"/>
              <a:gd name="connsiteY5" fmla="*/ 1192207 h 3542686"/>
              <a:gd name="connsiteX6" fmla="*/ 1648046 w 11557590"/>
              <a:gd name="connsiteY6" fmla="*/ 2797724 h 3542686"/>
              <a:gd name="connsiteX7" fmla="*/ 2126511 w 11557590"/>
              <a:gd name="connsiteY7" fmla="*/ 1862058 h 3542686"/>
              <a:gd name="connsiteX8" fmla="*/ 2349795 w 11557590"/>
              <a:gd name="connsiteY8" fmla="*/ 2967845 h 3542686"/>
              <a:gd name="connsiteX9" fmla="*/ 2743200 w 11557590"/>
              <a:gd name="connsiteY9" fmla="*/ 1851426 h 3542686"/>
              <a:gd name="connsiteX10" fmla="*/ 2817627 w 11557590"/>
              <a:gd name="connsiteY10" fmla="*/ 1341063 h 3542686"/>
              <a:gd name="connsiteX11" fmla="*/ 3030279 w 11557590"/>
              <a:gd name="connsiteY11" fmla="*/ 1947119 h 3542686"/>
              <a:gd name="connsiteX12" fmla="*/ 3221665 w 11557590"/>
              <a:gd name="connsiteY12" fmla="*/ 1426124 h 3542686"/>
              <a:gd name="connsiteX13" fmla="*/ 3774558 w 11557590"/>
              <a:gd name="connsiteY13" fmla="*/ 3435677 h 3542686"/>
              <a:gd name="connsiteX14" fmla="*/ 4242390 w 11557590"/>
              <a:gd name="connsiteY14" fmla="*/ 2425584 h 3542686"/>
              <a:gd name="connsiteX15" fmla="*/ 4699590 w 11557590"/>
              <a:gd name="connsiteY15" fmla="*/ 3276189 h 3542686"/>
              <a:gd name="connsiteX16" fmla="*/ 5092995 w 11557590"/>
              <a:gd name="connsiteY16" fmla="*/ 1617510 h 3542686"/>
              <a:gd name="connsiteX17" fmla="*/ 5273748 w 11557590"/>
              <a:gd name="connsiteY17" fmla="*/ 2191668 h 3542686"/>
              <a:gd name="connsiteX18" fmla="*/ 5497032 w 11557590"/>
              <a:gd name="connsiteY18" fmla="*/ 1574979 h 3542686"/>
              <a:gd name="connsiteX19" fmla="*/ 5879804 w 11557590"/>
              <a:gd name="connsiteY19" fmla="*/ 3180496 h 3542686"/>
              <a:gd name="connsiteX20" fmla="*/ 6400800 w 11557590"/>
              <a:gd name="connsiteY20" fmla="*/ 2340524 h 3542686"/>
              <a:gd name="connsiteX21" fmla="*/ 6911162 w 11557590"/>
              <a:gd name="connsiteY21" fmla="*/ 3276189 h 3542686"/>
              <a:gd name="connsiteX22" fmla="*/ 7198241 w 11557590"/>
              <a:gd name="connsiteY22" fmla="*/ 1979017 h 3542686"/>
              <a:gd name="connsiteX23" fmla="*/ 7591646 w 11557590"/>
              <a:gd name="connsiteY23" fmla="*/ 2287361 h 3542686"/>
              <a:gd name="connsiteX24" fmla="*/ 7676707 w 11557590"/>
              <a:gd name="connsiteY24" fmla="*/ 1713203 h 3542686"/>
              <a:gd name="connsiteX25" fmla="*/ 8038213 w 11557590"/>
              <a:gd name="connsiteY25" fmla="*/ 2404319 h 3542686"/>
              <a:gd name="connsiteX26" fmla="*/ 8389088 w 11557590"/>
              <a:gd name="connsiteY26" fmla="*/ 3531370 h 3542686"/>
              <a:gd name="connsiteX27" fmla="*/ 9069572 w 11557590"/>
              <a:gd name="connsiteY27" fmla="*/ 2935947 h 3542686"/>
              <a:gd name="connsiteX28" fmla="*/ 9229060 w 11557590"/>
              <a:gd name="connsiteY28" fmla="*/ 2149138 h 3542686"/>
              <a:gd name="connsiteX29" fmla="*/ 9601200 w 11557590"/>
              <a:gd name="connsiteY29" fmla="*/ 2446849 h 3542686"/>
              <a:gd name="connsiteX30" fmla="*/ 9750055 w 11557590"/>
              <a:gd name="connsiteY30" fmla="*/ 905128 h 3542686"/>
              <a:gd name="connsiteX31" fmla="*/ 10388009 w 11557590"/>
              <a:gd name="connsiteY31" fmla="*/ 2095975 h 3542686"/>
              <a:gd name="connsiteX32" fmla="*/ 10898372 w 11557590"/>
              <a:gd name="connsiteY32" fmla="*/ 990189 h 3542686"/>
              <a:gd name="connsiteX33" fmla="*/ 10983432 w 11557590"/>
              <a:gd name="connsiteY33" fmla="*/ 97054 h 3542686"/>
              <a:gd name="connsiteX34" fmla="*/ 11557590 w 11557590"/>
              <a:gd name="connsiteY34" fmla="*/ 65156 h 354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557590" h="3542686">
                <a:moveTo>
                  <a:pt x="0" y="1617510"/>
                </a:moveTo>
                <a:cubicBezTo>
                  <a:pt x="168348" y="1291445"/>
                  <a:pt x="336697" y="965380"/>
                  <a:pt x="435934" y="915761"/>
                </a:cubicBezTo>
                <a:cubicBezTo>
                  <a:pt x="535171" y="866142"/>
                  <a:pt x="494414" y="1264863"/>
                  <a:pt x="595423" y="1319798"/>
                </a:cubicBezTo>
                <a:cubicBezTo>
                  <a:pt x="696432" y="1374733"/>
                  <a:pt x="972878" y="1397770"/>
                  <a:pt x="1041990" y="1245370"/>
                </a:cubicBezTo>
                <a:cubicBezTo>
                  <a:pt x="1111102" y="1092970"/>
                  <a:pt x="930349" y="414258"/>
                  <a:pt x="1010093" y="405398"/>
                </a:cubicBezTo>
                <a:cubicBezTo>
                  <a:pt x="1089837" y="396538"/>
                  <a:pt x="1414129" y="793486"/>
                  <a:pt x="1520455" y="1192207"/>
                </a:cubicBezTo>
                <a:cubicBezTo>
                  <a:pt x="1626781" y="1590928"/>
                  <a:pt x="1547037" y="2686082"/>
                  <a:pt x="1648046" y="2797724"/>
                </a:cubicBezTo>
                <a:cubicBezTo>
                  <a:pt x="1749055" y="2909366"/>
                  <a:pt x="2009553" y="1833705"/>
                  <a:pt x="2126511" y="1862058"/>
                </a:cubicBezTo>
                <a:cubicBezTo>
                  <a:pt x="2243469" y="1890412"/>
                  <a:pt x="2247014" y="2969617"/>
                  <a:pt x="2349795" y="2967845"/>
                </a:cubicBezTo>
                <a:cubicBezTo>
                  <a:pt x="2452576" y="2966073"/>
                  <a:pt x="2665228" y="2122556"/>
                  <a:pt x="2743200" y="1851426"/>
                </a:cubicBezTo>
                <a:cubicBezTo>
                  <a:pt x="2821172" y="1580296"/>
                  <a:pt x="2769781" y="1325114"/>
                  <a:pt x="2817627" y="1341063"/>
                </a:cubicBezTo>
                <a:cubicBezTo>
                  <a:pt x="2865473" y="1357012"/>
                  <a:pt x="2962939" y="1932942"/>
                  <a:pt x="3030279" y="1947119"/>
                </a:cubicBezTo>
                <a:cubicBezTo>
                  <a:pt x="3097619" y="1961296"/>
                  <a:pt x="3097619" y="1178031"/>
                  <a:pt x="3221665" y="1426124"/>
                </a:cubicBezTo>
                <a:cubicBezTo>
                  <a:pt x="3345712" y="1674217"/>
                  <a:pt x="3604437" y="3269100"/>
                  <a:pt x="3774558" y="3435677"/>
                </a:cubicBezTo>
                <a:cubicBezTo>
                  <a:pt x="3944679" y="3602254"/>
                  <a:pt x="4088218" y="2452165"/>
                  <a:pt x="4242390" y="2425584"/>
                </a:cubicBezTo>
                <a:cubicBezTo>
                  <a:pt x="4396562" y="2399003"/>
                  <a:pt x="4557822" y="3410868"/>
                  <a:pt x="4699590" y="3276189"/>
                </a:cubicBezTo>
                <a:cubicBezTo>
                  <a:pt x="4841358" y="3141510"/>
                  <a:pt x="4997302" y="1798263"/>
                  <a:pt x="5092995" y="1617510"/>
                </a:cubicBezTo>
                <a:cubicBezTo>
                  <a:pt x="5188688" y="1436757"/>
                  <a:pt x="5206409" y="2198757"/>
                  <a:pt x="5273748" y="2191668"/>
                </a:cubicBezTo>
                <a:cubicBezTo>
                  <a:pt x="5341088" y="2184580"/>
                  <a:pt x="5396023" y="1410175"/>
                  <a:pt x="5497032" y="1574979"/>
                </a:cubicBezTo>
                <a:cubicBezTo>
                  <a:pt x="5598041" y="1739783"/>
                  <a:pt x="5729176" y="3052905"/>
                  <a:pt x="5879804" y="3180496"/>
                </a:cubicBezTo>
                <a:cubicBezTo>
                  <a:pt x="6030432" y="3308087"/>
                  <a:pt x="6228907" y="2324575"/>
                  <a:pt x="6400800" y="2340524"/>
                </a:cubicBezTo>
                <a:cubicBezTo>
                  <a:pt x="6572693" y="2356473"/>
                  <a:pt x="6778255" y="3336440"/>
                  <a:pt x="6911162" y="3276189"/>
                </a:cubicBezTo>
                <a:cubicBezTo>
                  <a:pt x="7044069" y="3215938"/>
                  <a:pt x="7084827" y="2143821"/>
                  <a:pt x="7198241" y="1979017"/>
                </a:cubicBezTo>
                <a:cubicBezTo>
                  <a:pt x="7311655" y="1814213"/>
                  <a:pt x="7511902" y="2331663"/>
                  <a:pt x="7591646" y="2287361"/>
                </a:cubicBezTo>
                <a:cubicBezTo>
                  <a:pt x="7671390" y="2243059"/>
                  <a:pt x="7602279" y="1693710"/>
                  <a:pt x="7676707" y="1713203"/>
                </a:cubicBezTo>
                <a:cubicBezTo>
                  <a:pt x="7751135" y="1732696"/>
                  <a:pt x="7919483" y="2101291"/>
                  <a:pt x="8038213" y="2404319"/>
                </a:cubicBezTo>
                <a:cubicBezTo>
                  <a:pt x="8156943" y="2707347"/>
                  <a:pt x="8217195" y="3442765"/>
                  <a:pt x="8389088" y="3531370"/>
                </a:cubicBezTo>
                <a:cubicBezTo>
                  <a:pt x="8560981" y="3619975"/>
                  <a:pt x="8929577" y="3166319"/>
                  <a:pt x="9069572" y="2935947"/>
                </a:cubicBezTo>
                <a:cubicBezTo>
                  <a:pt x="9209567" y="2705575"/>
                  <a:pt x="9140455" y="2230654"/>
                  <a:pt x="9229060" y="2149138"/>
                </a:cubicBezTo>
                <a:cubicBezTo>
                  <a:pt x="9317665" y="2067622"/>
                  <a:pt x="9514368" y="2654184"/>
                  <a:pt x="9601200" y="2446849"/>
                </a:cubicBezTo>
                <a:cubicBezTo>
                  <a:pt x="9688032" y="2239514"/>
                  <a:pt x="9618920" y="963607"/>
                  <a:pt x="9750055" y="905128"/>
                </a:cubicBezTo>
                <a:cubicBezTo>
                  <a:pt x="9881190" y="846649"/>
                  <a:pt x="10196623" y="2081798"/>
                  <a:pt x="10388009" y="2095975"/>
                </a:cubicBezTo>
                <a:cubicBezTo>
                  <a:pt x="10579395" y="2110152"/>
                  <a:pt x="10799135" y="1323342"/>
                  <a:pt x="10898372" y="990189"/>
                </a:cubicBezTo>
                <a:cubicBezTo>
                  <a:pt x="10997609" y="657036"/>
                  <a:pt x="10873562" y="251226"/>
                  <a:pt x="10983432" y="97054"/>
                </a:cubicBezTo>
                <a:cubicBezTo>
                  <a:pt x="11093302" y="-57118"/>
                  <a:pt x="11325446" y="4019"/>
                  <a:pt x="11557590" y="651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D060EA1-6A8C-4432-AD8C-FB33C0BAD381}"/>
              </a:ext>
            </a:extLst>
          </p:cNvPr>
          <p:cNvSpPr/>
          <p:nvPr/>
        </p:nvSpPr>
        <p:spPr>
          <a:xfrm>
            <a:off x="845287" y="2260248"/>
            <a:ext cx="10898372" cy="2794704"/>
          </a:xfrm>
          <a:custGeom>
            <a:avLst/>
            <a:gdLst>
              <a:gd name="connsiteX0" fmla="*/ 0 w 10898372"/>
              <a:gd name="connsiteY0" fmla="*/ 1010093 h 2794704"/>
              <a:gd name="connsiteX1" fmla="*/ 754911 w 10898372"/>
              <a:gd name="connsiteY1" fmla="*/ 1786269 h 2794704"/>
              <a:gd name="connsiteX2" fmla="*/ 1743739 w 10898372"/>
              <a:gd name="connsiteY2" fmla="*/ 1392865 h 2794704"/>
              <a:gd name="connsiteX3" fmla="*/ 2615609 w 10898372"/>
              <a:gd name="connsiteY3" fmla="*/ 2636874 h 2794704"/>
              <a:gd name="connsiteX4" fmla="*/ 3763925 w 10898372"/>
              <a:gd name="connsiteY4" fmla="*/ 2147776 h 2794704"/>
              <a:gd name="connsiteX5" fmla="*/ 4401879 w 10898372"/>
              <a:gd name="connsiteY5" fmla="*/ 1626781 h 2794704"/>
              <a:gd name="connsiteX6" fmla="*/ 5263116 w 10898372"/>
              <a:gd name="connsiteY6" fmla="*/ 2232837 h 2794704"/>
              <a:gd name="connsiteX7" fmla="*/ 6517758 w 10898372"/>
              <a:gd name="connsiteY7" fmla="*/ 1701209 h 2794704"/>
              <a:gd name="connsiteX8" fmla="*/ 7389628 w 10898372"/>
              <a:gd name="connsiteY8" fmla="*/ 2477386 h 2794704"/>
              <a:gd name="connsiteX9" fmla="*/ 8378456 w 10898372"/>
              <a:gd name="connsiteY9" fmla="*/ 2743200 h 2794704"/>
              <a:gd name="connsiteX10" fmla="*/ 8612372 w 10898372"/>
              <a:gd name="connsiteY10" fmla="*/ 1509823 h 2794704"/>
              <a:gd name="connsiteX11" fmla="*/ 9112102 w 10898372"/>
              <a:gd name="connsiteY11" fmla="*/ 882502 h 2794704"/>
              <a:gd name="connsiteX12" fmla="*/ 10143460 w 10898372"/>
              <a:gd name="connsiteY12" fmla="*/ 478465 h 2794704"/>
              <a:gd name="connsiteX13" fmla="*/ 10898372 w 10898372"/>
              <a:gd name="connsiteY13" fmla="*/ 0 h 279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8372" h="2794704">
                <a:moveTo>
                  <a:pt x="0" y="1010093"/>
                </a:moveTo>
                <a:cubicBezTo>
                  <a:pt x="232144" y="1366283"/>
                  <a:pt x="464288" y="1722474"/>
                  <a:pt x="754911" y="1786269"/>
                </a:cubicBezTo>
                <a:cubicBezTo>
                  <a:pt x="1045534" y="1850064"/>
                  <a:pt x="1433623" y="1251098"/>
                  <a:pt x="1743739" y="1392865"/>
                </a:cubicBezTo>
                <a:cubicBezTo>
                  <a:pt x="2053855" y="1534632"/>
                  <a:pt x="2278911" y="2511056"/>
                  <a:pt x="2615609" y="2636874"/>
                </a:cubicBezTo>
                <a:cubicBezTo>
                  <a:pt x="2952307" y="2762692"/>
                  <a:pt x="3466213" y="2316125"/>
                  <a:pt x="3763925" y="2147776"/>
                </a:cubicBezTo>
                <a:cubicBezTo>
                  <a:pt x="4061637" y="1979427"/>
                  <a:pt x="4152014" y="1612604"/>
                  <a:pt x="4401879" y="1626781"/>
                </a:cubicBezTo>
                <a:cubicBezTo>
                  <a:pt x="4651744" y="1640958"/>
                  <a:pt x="4910470" y="2220432"/>
                  <a:pt x="5263116" y="2232837"/>
                </a:cubicBezTo>
                <a:cubicBezTo>
                  <a:pt x="5615762" y="2245242"/>
                  <a:pt x="6163339" y="1660451"/>
                  <a:pt x="6517758" y="1701209"/>
                </a:cubicBezTo>
                <a:cubicBezTo>
                  <a:pt x="6872177" y="1741967"/>
                  <a:pt x="7079512" y="2303721"/>
                  <a:pt x="7389628" y="2477386"/>
                </a:cubicBezTo>
                <a:cubicBezTo>
                  <a:pt x="7699744" y="2651051"/>
                  <a:pt x="8174665" y="2904461"/>
                  <a:pt x="8378456" y="2743200"/>
                </a:cubicBezTo>
                <a:cubicBezTo>
                  <a:pt x="8582247" y="2581940"/>
                  <a:pt x="8490098" y="1819939"/>
                  <a:pt x="8612372" y="1509823"/>
                </a:cubicBezTo>
                <a:cubicBezTo>
                  <a:pt x="8734646" y="1199707"/>
                  <a:pt x="8856921" y="1054395"/>
                  <a:pt x="9112102" y="882502"/>
                </a:cubicBezTo>
                <a:cubicBezTo>
                  <a:pt x="9367283" y="710609"/>
                  <a:pt x="9845748" y="625549"/>
                  <a:pt x="10143460" y="478465"/>
                </a:cubicBezTo>
                <a:cubicBezTo>
                  <a:pt x="10441172" y="331381"/>
                  <a:pt x="10669772" y="165690"/>
                  <a:pt x="10898372"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E0816D1A-7F87-4769-9115-AEF8A0287C8D}"/>
              </a:ext>
            </a:extLst>
          </p:cNvPr>
          <p:cNvSpPr/>
          <p:nvPr/>
        </p:nvSpPr>
        <p:spPr>
          <a:xfrm>
            <a:off x="648585" y="2158410"/>
            <a:ext cx="11291777" cy="3233646"/>
          </a:xfrm>
          <a:custGeom>
            <a:avLst/>
            <a:gdLst>
              <a:gd name="connsiteX0" fmla="*/ 0 w 11291777"/>
              <a:gd name="connsiteY0" fmla="*/ 1382232 h 3233646"/>
              <a:gd name="connsiteX1" fmla="*/ 148856 w 11291777"/>
              <a:gd name="connsiteY1" fmla="*/ 1020725 h 3233646"/>
              <a:gd name="connsiteX2" fmla="*/ 372140 w 11291777"/>
              <a:gd name="connsiteY2" fmla="*/ 510362 h 3233646"/>
              <a:gd name="connsiteX3" fmla="*/ 489098 w 11291777"/>
              <a:gd name="connsiteY3" fmla="*/ 871869 h 3233646"/>
              <a:gd name="connsiteX4" fmla="*/ 648586 w 11291777"/>
              <a:gd name="connsiteY4" fmla="*/ 1509823 h 3233646"/>
              <a:gd name="connsiteX5" fmla="*/ 701749 w 11291777"/>
              <a:gd name="connsiteY5" fmla="*/ 1967023 h 3233646"/>
              <a:gd name="connsiteX6" fmla="*/ 776177 w 11291777"/>
              <a:gd name="connsiteY6" fmla="*/ 1371600 h 3233646"/>
              <a:gd name="connsiteX7" fmla="*/ 861238 w 11291777"/>
              <a:gd name="connsiteY7" fmla="*/ 1148316 h 3233646"/>
              <a:gd name="connsiteX8" fmla="*/ 903768 w 11291777"/>
              <a:gd name="connsiteY8" fmla="*/ 1424762 h 3233646"/>
              <a:gd name="connsiteX9" fmla="*/ 946298 w 11291777"/>
              <a:gd name="connsiteY9" fmla="*/ 1903227 h 3233646"/>
              <a:gd name="connsiteX10" fmla="*/ 1052624 w 11291777"/>
              <a:gd name="connsiteY10" fmla="*/ 1467293 h 3233646"/>
              <a:gd name="connsiteX11" fmla="*/ 1052624 w 11291777"/>
              <a:gd name="connsiteY11" fmla="*/ 1881962 h 3233646"/>
              <a:gd name="connsiteX12" fmla="*/ 1116419 w 11291777"/>
              <a:gd name="connsiteY12" fmla="*/ 2339162 h 3233646"/>
              <a:gd name="connsiteX13" fmla="*/ 1265275 w 11291777"/>
              <a:gd name="connsiteY13" fmla="*/ 1552353 h 3233646"/>
              <a:gd name="connsiteX14" fmla="*/ 1212112 w 11291777"/>
              <a:gd name="connsiteY14" fmla="*/ 616688 h 3233646"/>
              <a:gd name="connsiteX15" fmla="*/ 1350335 w 11291777"/>
              <a:gd name="connsiteY15" fmla="*/ 744279 h 3233646"/>
              <a:gd name="connsiteX16" fmla="*/ 1435396 w 11291777"/>
              <a:gd name="connsiteY16" fmla="*/ 1297172 h 3233646"/>
              <a:gd name="connsiteX17" fmla="*/ 1541721 w 11291777"/>
              <a:gd name="connsiteY17" fmla="*/ 2190307 h 3233646"/>
              <a:gd name="connsiteX18" fmla="*/ 1935126 w 11291777"/>
              <a:gd name="connsiteY18" fmla="*/ 1371600 h 3233646"/>
              <a:gd name="connsiteX19" fmla="*/ 2041452 w 11291777"/>
              <a:gd name="connsiteY19" fmla="*/ 2105246 h 3233646"/>
              <a:gd name="connsiteX20" fmla="*/ 2158410 w 11291777"/>
              <a:gd name="connsiteY20" fmla="*/ 2647507 h 3233646"/>
              <a:gd name="connsiteX21" fmla="*/ 2381693 w 11291777"/>
              <a:gd name="connsiteY21" fmla="*/ 2275367 h 3233646"/>
              <a:gd name="connsiteX22" fmla="*/ 2392326 w 11291777"/>
              <a:gd name="connsiteY22" fmla="*/ 1414130 h 3233646"/>
              <a:gd name="connsiteX23" fmla="*/ 2636875 w 11291777"/>
              <a:gd name="connsiteY23" fmla="*/ 2073348 h 3233646"/>
              <a:gd name="connsiteX24" fmla="*/ 2764466 w 11291777"/>
              <a:gd name="connsiteY24" fmla="*/ 2828260 h 3233646"/>
              <a:gd name="connsiteX25" fmla="*/ 2966484 w 11291777"/>
              <a:gd name="connsiteY25" fmla="*/ 2137144 h 3233646"/>
              <a:gd name="connsiteX26" fmla="*/ 3147238 w 11291777"/>
              <a:gd name="connsiteY26" fmla="*/ 2668772 h 3233646"/>
              <a:gd name="connsiteX27" fmla="*/ 3317359 w 11291777"/>
              <a:gd name="connsiteY27" fmla="*/ 1828800 h 3233646"/>
              <a:gd name="connsiteX28" fmla="*/ 3508745 w 11291777"/>
              <a:gd name="connsiteY28" fmla="*/ 2573079 h 3233646"/>
              <a:gd name="connsiteX29" fmla="*/ 3636335 w 11291777"/>
              <a:gd name="connsiteY29" fmla="*/ 3051544 h 3233646"/>
              <a:gd name="connsiteX30" fmla="*/ 3976577 w 11291777"/>
              <a:gd name="connsiteY30" fmla="*/ 2169041 h 3233646"/>
              <a:gd name="connsiteX31" fmla="*/ 4263656 w 11291777"/>
              <a:gd name="connsiteY31" fmla="*/ 3009013 h 3233646"/>
              <a:gd name="connsiteX32" fmla="*/ 4550735 w 11291777"/>
              <a:gd name="connsiteY32" fmla="*/ 2137144 h 3233646"/>
              <a:gd name="connsiteX33" fmla="*/ 4561368 w 11291777"/>
              <a:gd name="connsiteY33" fmla="*/ 1244009 h 3233646"/>
              <a:gd name="connsiteX34" fmla="*/ 4869712 w 11291777"/>
              <a:gd name="connsiteY34" fmla="*/ 2466753 h 3233646"/>
              <a:gd name="connsiteX35" fmla="*/ 5050466 w 11291777"/>
              <a:gd name="connsiteY35" fmla="*/ 3009013 h 3233646"/>
              <a:gd name="connsiteX36" fmla="*/ 5528931 w 11291777"/>
              <a:gd name="connsiteY36" fmla="*/ 2147776 h 3233646"/>
              <a:gd name="connsiteX37" fmla="*/ 5699052 w 11291777"/>
              <a:gd name="connsiteY37" fmla="*/ 1594883 h 3233646"/>
              <a:gd name="connsiteX38" fmla="*/ 5932968 w 11291777"/>
              <a:gd name="connsiteY38" fmla="*/ 2434855 h 3233646"/>
              <a:gd name="connsiteX39" fmla="*/ 6113721 w 11291777"/>
              <a:gd name="connsiteY39" fmla="*/ 1967023 h 3233646"/>
              <a:gd name="connsiteX40" fmla="*/ 6358270 w 11291777"/>
              <a:gd name="connsiteY40" fmla="*/ 2828260 h 3233646"/>
              <a:gd name="connsiteX41" fmla="*/ 6613452 w 11291777"/>
              <a:gd name="connsiteY41" fmla="*/ 2275367 h 3233646"/>
              <a:gd name="connsiteX42" fmla="*/ 6751675 w 11291777"/>
              <a:gd name="connsiteY42" fmla="*/ 1775637 h 3233646"/>
              <a:gd name="connsiteX43" fmla="*/ 7113182 w 11291777"/>
              <a:gd name="connsiteY43" fmla="*/ 2573079 h 3233646"/>
              <a:gd name="connsiteX44" fmla="*/ 7432159 w 11291777"/>
              <a:gd name="connsiteY44" fmla="*/ 1956390 h 3233646"/>
              <a:gd name="connsiteX45" fmla="*/ 7644810 w 11291777"/>
              <a:gd name="connsiteY45" fmla="*/ 2977116 h 3233646"/>
              <a:gd name="connsiteX46" fmla="*/ 7953154 w 11291777"/>
              <a:gd name="connsiteY46" fmla="*/ 3179134 h 3233646"/>
              <a:gd name="connsiteX47" fmla="*/ 8112642 w 11291777"/>
              <a:gd name="connsiteY47" fmla="*/ 2169041 h 3233646"/>
              <a:gd name="connsiteX48" fmla="*/ 8537945 w 11291777"/>
              <a:gd name="connsiteY48" fmla="*/ 2838893 h 3233646"/>
              <a:gd name="connsiteX49" fmla="*/ 8697433 w 11291777"/>
              <a:gd name="connsiteY49" fmla="*/ 2137144 h 3233646"/>
              <a:gd name="connsiteX50" fmla="*/ 8803759 w 11291777"/>
              <a:gd name="connsiteY50" fmla="*/ 1041990 h 3233646"/>
              <a:gd name="connsiteX51" fmla="*/ 9112103 w 11291777"/>
              <a:gd name="connsiteY51" fmla="*/ 1722474 h 3233646"/>
              <a:gd name="connsiteX52" fmla="*/ 9229061 w 11291777"/>
              <a:gd name="connsiteY52" fmla="*/ 1137683 h 3233646"/>
              <a:gd name="connsiteX53" fmla="*/ 9505507 w 11291777"/>
              <a:gd name="connsiteY53" fmla="*/ 776176 h 3233646"/>
              <a:gd name="connsiteX54" fmla="*/ 9856382 w 11291777"/>
              <a:gd name="connsiteY54" fmla="*/ 1052623 h 3233646"/>
              <a:gd name="connsiteX55" fmla="*/ 10047768 w 11291777"/>
              <a:gd name="connsiteY55" fmla="*/ 467832 h 3233646"/>
              <a:gd name="connsiteX56" fmla="*/ 10451805 w 11291777"/>
              <a:gd name="connsiteY56" fmla="*/ 723013 h 3233646"/>
              <a:gd name="connsiteX57" fmla="*/ 10653824 w 11291777"/>
              <a:gd name="connsiteY57" fmla="*/ 393404 h 3233646"/>
              <a:gd name="connsiteX58" fmla="*/ 11036596 w 11291777"/>
              <a:gd name="connsiteY58" fmla="*/ 116958 h 3233646"/>
              <a:gd name="connsiteX59" fmla="*/ 11291777 w 11291777"/>
              <a:gd name="connsiteY59" fmla="*/ 0 h 32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91777" h="3233646">
                <a:moveTo>
                  <a:pt x="0" y="1382232"/>
                </a:moveTo>
                <a:cubicBezTo>
                  <a:pt x="43416" y="1274134"/>
                  <a:pt x="86833" y="1166037"/>
                  <a:pt x="148856" y="1020725"/>
                </a:cubicBezTo>
                <a:cubicBezTo>
                  <a:pt x="210879" y="875413"/>
                  <a:pt x="315433" y="535171"/>
                  <a:pt x="372140" y="510362"/>
                </a:cubicBezTo>
                <a:cubicBezTo>
                  <a:pt x="428847" y="485553"/>
                  <a:pt x="443024" y="705292"/>
                  <a:pt x="489098" y="871869"/>
                </a:cubicBezTo>
                <a:cubicBezTo>
                  <a:pt x="535172" y="1038446"/>
                  <a:pt x="613144" y="1327297"/>
                  <a:pt x="648586" y="1509823"/>
                </a:cubicBezTo>
                <a:cubicBezTo>
                  <a:pt x="684028" y="1692349"/>
                  <a:pt x="680484" y="1990060"/>
                  <a:pt x="701749" y="1967023"/>
                </a:cubicBezTo>
                <a:cubicBezTo>
                  <a:pt x="723014" y="1943986"/>
                  <a:pt x="749596" y="1508051"/>
                  <a:pt x="776177" y="1371600"/>
                </a:cubicBezTo>
                <a:cubicBezTo>
                  <a:pt x="802758" y="1235149"/>
                  <a:pt x="839973" y="1139456"/>
                  <a:pt x="861238" y="1148316"/>
                </a:cubicBezTo>
                <a:cubicBezTo>
                  <a:pt x="882503" y="1157176"/>
                  <a:pt x="889591" y="1298943"/>
                  <a:pt x="903768" y="1424762"/>
                </a:cubicBezTo>
                <a:cubicBezTo>
                  <a:pt x="917945" y="1550581"/>
                  <a:pt x="921489" y="1896139"/>
                  <a:pt x="946298" y="1903227"/>
                </a:cubicBezTo>
                <a:cubicBezTo>
                  <a:pt x="971107" y="1910315"/>
                  <a:pt x="1034903" y="1470837"/>
                  <a:pt x="1052624" y="1467293"/>
                </a:cubicBezTo>
                <a:cubicBezTo>
                  <a:pt x="1070345" y="1463749"/>
                  <a:pt x="1041992" y="1736651"/>
                  <a:pt x="1052624" y="1881962"/>
                </a:cubicBezTo>
                <a:cubicBezTo>
                  <a:pt x="1063256" y="2027273"/>
                  <a:pt x="1080977" y="2394097"/>
                  <a:pt x="1116419" y="2339162"/>
                </a:cubicBezTo>
                <a:cubicBezTo>
                  <a:pt x="1151861" y="2284227"/>
                  <a:pt x="1249326" y="1839432"/>
                  <a:pt x="1265275" y="1552353"/>
                </a:cubicBezTo>
                <a:cubicBezTo>
                  <a:pt x="1281224" y="1265274"/>
                  <a:pt x="1197935" y="751367"/>
                  <a:pt x="1212112" y="616688"/>
                </a:cubicBezTo>
                <a:cubicBezTo>
                  <a:pt x="1226289" y="482009"/>
                  <a:pt x="1313121" y="630865"/>
                  <a:pt x="1350335" y="744279"/>
                </a:cubicBezTo>
                <a:cubicBezTo>
                  <a:pt x="1387549" y="857693"/>
                  <a:pt x="1403498" y="1056167"/>
                  <a:pt x="1435396" y="1297172"/>
                </a:cubicBezTo>
                <a:cubicBezTo>
                  <a:pt x="1467294" y="1538177"/>
                  <a:pt x="1458433" y="2177902"/>
                  <a:pt x="1541721" y="2190307"/>
                </a:cubicBezTo>
                <a:cubicBezTo>
                  <a:pt x="1625009" y="2202712"/>
                  <a:pt x="1851838" y="1385777"/>
                  <a:pt x="1935126" y="1371600"/>
                </a:cubicBezTo>
                <a:cubicBezTo>
                  <a:pt x="2018414" y="1357423"/>
                  <a:pt x="2004238" y="1892595"/>
                  <a:pt x="2041452" y="2105246"/>
                </a:cubicBezTo>
                <a:cubicBezTo>
                  <a:pt x="2078666" y="2317897"/>
                  <a:pt x="2101703" y="2619154"/>
                  <a:pt x="2158410" y="2647507"/>
                </a:cubicBezTo>
                <a:cubicBezTo>
                  <a:pt x="2215117" y="2675861"/>
                  <a:pt x="2342707" y="2480930"/>
                  <a:pt x="2381693" y="2275367"/>
                </a:cubicBezTo>
                <a:cubicBezTo>
                  <a:pt x="2420679" y="2069804"/>
                  <a:pt x="2349796" y="1447800"/>
                  <a:pt x="2392326" y="1414130"/>
                </a:cubicBezTo>
                <a:cubicBezTo>
                  <a:pt x="2434856" y="1380460"/>
                  <a:pt x="2574852" y="1837660"/>
                  <a:pt x="2636875" y="2073348"/>
                </a:cubicBezTo>
                <a:cubicBezTo>
                  <a:pt x="2698898" y="2309036"/>
                  <a:pt x="2709531" y="2817627"/>
                  <a:pt x="2764466" y="2828260"/>
                </a:cubicBezTo>
                <a:cubicBezTo>
                  <a:pt x="2819401" y="2838893"/>
                  <a:pt x="2902689" y="2163725"/>
                  <a:pt x="2966484" y="2137144"/>
                </a:cubicBezTo>
                <a:cubicBezTo>
                  <a:pt x="3030279" y="2110563"/>
                  <a:pt x="3088759" y="2720163"/>
                  <a:pt x="3147238" y="2668772"/>
                </a:cubicBezTo>
                <a:cubicBezTo>
                  <a:pt x="3205717" y="2617381"/>
                  <a:pt x="3257108" y="1844749"/>
                  <a:pt x="3317359" y="1828800"/>
                </a:cubicBezTo>
                <a:cubicBezTo>
                  <a:pt x="3377610" y="1812851"/>
                  <a:pt x="3455582" y="2369288"/>
                  <a:pt x="3508745" y="2573079"/>
                </a:cubicBezTo>
                <a:cubicBezTo>
                  <a:pt x="3561908" y="2776870"/>
                  <a:pt x="3558363" y="3118884"/>
                  <a:pt x="3636335" y="3051544"/>
                </a:cubicBezTo>
                <a:cubicBezTo>
                  <a:pt x="3714307" y="2984204"/>
                  <a:pt x="3872024" y="2176129"/>
                  <a:pt x="3976577" y="2169041"/>
                </a:cubicBezTo>
                <a:cubicBezTo>
                  <a:pt x="4081130" y="2161953"/>
                  <a:pt x="4167963" y="3014329"/>
                  <a:pt x="4263656" y="3009013"/>
                </a:cubicBezTo>
                <a:cubicBezTo>
                  <a:pt x="4359349" y="3003697"/>
                  <a:pt x="4501116" y="2431311"/>
                  <a:pt x="4550735" y="2137144"/>
                </a:cubicBezTo>
                <a:cubicBezTo>
                  <a:pt x="4600354" y="1842977"/>
                  <a:pt x="4508205" y="1189074"/>
                  <a:pt x="4561368" y="1244009"/>
                </a:cubicBezTo>
                <a:cubicBezTo>
                  <a:pt x="4614531" y="1298944"/>
                  <a:pt x="4788196" y="2172586"/>
                  <a:pt x="4869712" y="2466753"/>
                </a:cubicBezTo>
                <a:cubicBezTo>
                  <a:pt x="4951228" y="2760920"/>
                  <a:pt x="4940596" y="3062176"/>
                  <a:pt x="5050466" y="3009013"/>
                </a:cubicBezTo>
                <a:cubicBezTo>
                  <a:pt x="5160336" y="2955850"/>
                  <a:pt x="5420833" y="2383464"/>
                  <a:pt x="5528931" y="2147776"/>
                </a:cubicBezTo>
                <a:cubicBezTo>
                  <a:pt x="5637029" y="1912088"/>
                  <a:pt x="5631713" y="1547037"/>
                  <a:pt x="5699052" y="1594883"/>
                </a:cubicBezTo>
                <a:cubicBezTo>
                  <a:pt x="5766391" y="1642729"/>
                  <a:pt x="5863857" y="2372832"/>
                  <a:pt x="5932968" y="2434855"/>
                </a:cubicBezTo>
                <a:cubicBezTo>
                  <a:pt x="6002080" y="2496878"/>
                  <a:pt x="6042837" y="1901456"/>
                  <a:pt x="6113721" y="1967023"/>
                </a:cubicBezTo>
                <a:cubicBezTo>
                  <a:pt x="6184605" y="2032590"/>
                  <a:pt x="6274982" y="2776869"/>
                  <a:pt x="6358270" y="2828260"/>
                </a:cubicBezTo>
                <a:cubicBezTo>
                  <a:pt x="6441558" y="2879651"/>
                  <a:pt x="6547885" y="2450804"/>
                  <a:pt x="6613452" y="2275367"/>
                </a:cubicBezTo>
                <a:cubicBezTo>
                  <a:pt x="6679019" y="2099930"/>
                  <a:pt x="6668387" y="1726018"/>
                  <a:pt x="6751675" y="1775637"/>
                </a:cubicBezTo>
                <a:cubicBezTo>
                  <a:pt x="6834963" y="1825256"/>
                  <a:pt x="6999768" y="2542954"/>
                  <a:pt x="7113182" y="2573079"/>
                </a:cubicBezTo>
                <a:cubicBezTo>
                  <a:pt x="7226596" y="2603205"/>
                  <a:pt x="7343554" y="1889051"/>
                  <a:pt x="7432159" y="1956390"/>
                </a:cubicBezTo>
                <a:cubicBezTo>
                  <a:pt x="7520764" y="2023729"/>
                  <a:pt x="7557978" y="2773325"/>
                  <a:pt x="7644810" y="2977116"/>
                </a:cubicBezTo>
                <a:cubicBezTo>
                  <a:pt x="7731642" y="3180907"/>
                  <a:pt x="7875182" y="3313813"/>
                  <a:pt x="7953154" y="3179134"/>
                </a:cubicBezTo>
                <a:cubicBezTo>
                  <a:pt x="8031126" y="3044455"/>
                  <a:pt x="8015177" y="2225748"/>
                  <a:pt x="8112642" y="2169041"/>
                </a:cubicBezTo>
                <a:cubicBezTo>
                  <a:pt x="8210107" y="2112334"/>
                  <a:pt x="8440480" y="2844209"/>
                  <a:pt x="8537945" y="2838893"/>
                </a:cubicBezTo>
                <a:cubicBezTo>
                  <a:pt x="8635410" y="2833577"/>
                  <a:pt x="8653131" y="2436628"/>
                  <a:pt x="8697433" y="2137144"/>
                </a:cubicBezTo>
                <a:cubicBezTo>
                  <a:pt x="8741735" y="1837660"/>
                  <a:pt x="8734647" y="1111102"/>
                  <a:pt x="8803759" y="1041990"/>
                </a:cubicBezTo>
                <a:cubicBezTo>
                  <a:pt x="8872871" y="972878"/>
                  <a:pt x="9041219" y="1706525"/>
                  <a:pt x="9112103" y="1722474"/>
                </a:cubicBezTo>
                <a:cubicBezTo>
                  <a:pt x="9182987" y="1738423"/>
                  <a:pt x="9163494" y="1295399"/>
                  <a:pt x="9229061" y="1137683"/>
                </a:cubicBezTo>
                <a:cubicBezTo>
                  <a:pt x="9294628" y="979967"/>
                  <a:pt x="9400954" y="790353"/>
                  <a:pt x="9505507" y="776176"/>
                </a:cubicBezTo>
                <a:cubicBezTo>
                  <a:pt x="9610061" y="761999"/>
                  <a:pt x="9766005" y="1104014"/>
                  <a:pt x="9856382" y="1052623"/>
                </a:cubicBezTo>
                <a:cubicBezTo>
                  <a:pt x="9946759" y="1001232"/>
                  <a:pt x="9948531" y="522767"/>
                  <a:pt x="10047768" y="467832"/>
                </a:cubicBezTo>
                <a:cubicBezTo>
                  <a:pt x="10147005" y="412897"/>
                  <a:pt x="10350796" y="735418"/>
                  <a:pt x="10451805" y="723013"/>
                </a:cubicBezTo>
                <a:cubicBezTo>
                  <a:pt x="10552814" y="710608"/>
                  <a:pt x="10556359" y="494413"/>
                  <a:pt x="10653824" y="393404"/>
                </a:cubicBezTo>
                <a:cubicBezTo>
                  <a:pt x="10751289" y="292395"/>
                  <a:pt x="10930271" y="182525"/>
                  <a:pt x="11036596" y="116958"/>
                </a:cubicBezTo>
                <a:cubicBezTo>
                  <a:pt x="11142921" y="51391"/>
                  <a:pt x="11217349" y="25695"/>
                  <a:pt x="11291777"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20467FD-9CC9-40CE-8D53-1A46C09AED7D}"/>
              </a:ext>
            </a:extLst>
          </p:cNvPr>
          <p:cNvSpPr/>
          <p:nvPr/>
        </p:nvSpPr>
        <p:spPr>
          <a:xfrm>
            <a:off x="648585" y="3151205"/>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7A24EA-7915-40BB-AC1F-5095B9BDF3A8}"/>
              </a:ext>
            </a:extLst>
          </p:cNvPr>
          <p:cNvSpPr/>
          <p:nvPr/>
        </p:nvSpPr>
        <p:spPr>
          <a:xfrm>
            <a:off x="1470837" y="3909661"/>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30B5C4-1E7F-4AE2-BCE0-1159A20EA2DE}"/>
              </a:ext>
            </a:extLst>
          </p:cNvPr>
          <p:cNvSpPr/>
          <p:nvPr/>
        </p:nvSpPr>
        <p:spPr>
          <a:xfrm>
            <a:off x="2441944" y="3539968"/>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D7FFDE-71ED-4ADF-9B41-AFB124873878}"/>
              </a:ext>
            </a:extLst>
          </p:cNvPr>
          <p:cNvSpPr/>
          <p:nvPr/>
        </p:nvSpPr>
        <p:spPr>
          <a:xfrm>
            <a:off x="3296093" y="4744991"/>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B8CF4D1-BA61-4419-8005-E1ED8E66ED8C}"/>
              </a:ext>
            </a:extLst>
          </p:cNvPr>
          <p:cNvSpPr/>
          <p:nvPr/>
        </p:nvSpPr>
        <p:spPr>
          <a:xfrm>
            <a:off x="4469219" y="4280702"/>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2A7415-6E97-4D94-BF04-9FB17AF404EE}"/>
              </a:ext>
            </a:extLst>
          </p:cNvPr>
          <p:cNvSpPr/>
          <p:nvPr/>
        </p:nvSpPr>
        <p:spPr>
          <a:xfrm>
            <a:off x="5110717" y="3775233"/>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3BA9996-8B66-45FB-BF53-4D997EDF4489}"/>
              </a:ext>
            </a:extLst>
          </p:cNvPr>
          <p:cNvSpPr/>
          <p:nvPr/>
        </p:nvSpPr>
        <p:spPr>
          <a:xfrm>
            <a:off x="6014484" y="4378080"/>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9C4CF7-18B4-4522-9C55-CA2B112D2C2C}"/>
              </a:ext>
            </a:extLst>
          </p:cNvPr>
          <p:cNvSpPr/>
          <p:nvPr/>
        </p:nvSpPr>
        <p:spPr>
          <a:xfrm>
            <a:off x="7240773" y="3839452"/>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6EA16C-EAD1-4DF5-B26B-8497C7452ACA}"/>
              </a:ext>
            </a:extLst>
          </p:cNvPr>
          <p:cNvSpPr/>
          <p:nvPr/>
        </p:nvSpPr>
        <p:spPr>
          <a:xfrm>
            <a:off x="8084290" y="4613345"/>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90C58B6-677E-4CA7-86B9-FB47D8FEE7DA}"/>
              </a:ext>
            </a:extLst>
          </p:cNvPr>
          <p:cNvSpPr/>
          <p:nvPr/>
        </p:nvSpPr>
        <p:spPr>
          <a:xfrm>
            <a:off x="9044765" y="4862623"/>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D4A9E88-1C5C-44A6-90AA-880951D89B77}"/>
              </a:ext>
            </a:extLst>
          </p:cNvPr>
          <p:cNvSpPr/>
          <p:nvPr/>
        </p:nvSpPr>
        <p:spPr>
          <a:xfrm>
            <a:off x="9314124" y="3657600"/>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84BE2A-BAE1-4CDA-A074-3334393BA84A}"/>
              </a:ext>
            </a:extLst>
          </p:cNvPr>
          <p:cNvSpPr/>
          <p:nvPr/>
        </p:nvSpPr>
        <p:spPr>
          <a:xfrm>
            <a:off x="9817399" y="3033572"/>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602105-F675-408D-9019-0DB733175DF9}"/>
              </a:ext>
            </a:extLst>
          </p:cNvPr>
          <p:cNvSpPr/>
          <p:nvPr/>
        </p:nvSpPr>
        <p:spPr>
          <a:xfrm>
            <a:off x="10809771" y="2633079"/>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DBF1F8-CA7A-405F-BE9D-8D496B6387D6}"/>
              </a:ext>
            </a:extLst>
          </p:cNvPr>
          <p:cNvSpPr/>
          <p:nvPr/>
        </p:nvSpPr>
        <p:spPr>
          <a:xfrm>
            <a:off x="11557594" y="2158410"/>
            <a:ext cx="223283" cy="23526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1133790-2CFC-4939-B13C-43354E72D31E}"/>
              </a:ext>
            </a:extLst>
          </p:cNvPr>
          <p:cNvCxnSpPr>
            <a:cxnSpLocks/>
          </p:cNvCxnSpPr>
          <p:nvPr/>
        </p:nvCxnSpPr>
        <p:spPr>
          <a:xfrm flipV="1">
            <a:off x="446569" y="1499191"/>
            <a:ext cx="0" cy="4125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38C687-0B89-492A-B38F-0EAFA7448B35}"/>
              </a:ext>
            </a:extLst>
          </p:cNvPr>
          <p:cNvCxnSpPr>
            <a:cxnSpLocks/>
          </p:cNvCxnSpPr>
          <p:nvPr/>
        </p:nvCxnSpPr>
        <p:spPr>
          <a:xfrm>
            <a:off x="446569" y="5628161"/>
            <a:ext cx="116213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DDD5CE-849A-497D-983C-3A2A1A45D108}"/>
              </a:ext>
            </a:extLst>
          </p:cNvPr>
          <p:cNvSpPr txBox="1"/>
          <p:nvPr/>
        </p:nvSpPr>
        <p:spPr>
          <a:xfrm>
            <a:off x="11787916" y="5759518"/>
            <a:ext cx="284052" cy="369332"/>
          </a:xfrm>
          <a:prstGeom prst="rect">
            <a:avLst/>
          </a:prstGeom>
          <a:noFill/>
        </p:spPr>
        <p:txBody>
          <a:bodyPr wrap="none" rtlCol="0">
            <a:spAutoFit/>
          </a:bodyPr>
          <a:lstStyle/>
          <a:p>
            <a:r>
              <a:rPr lang="en-US" i="1" dirty="0"/>
              <a:t>x</a:t>
            </a:r>
          </a:p>
        </p:txBody>
      </p:sp>
      <p:sp>
        <p:nvSpPr>
          <p:cNvPr id="30" name="TextBox 29">
            <a:extLst>
              <a:ext uri="{FF2B5EF4-FFF2-40B4-BE49-F238E27FC236}">
                <a16:creationId xmlns:a16="http://schemas.microsoft.com/office/drawing/2014/main" id="{0D102D39-425A-4C62-A1D2-E736999E954F}"/>
              </a:ext>
            </a:extLst>
          </p:cNvPr>
          <p:cNvSpPr txBox="1"/>
          <p:nvPr/>
        </p:nvSpPr>
        <p:spPr>
          <a:xfrm>
            <a:off x="129226" y="1564433"/>
            <a:ext cx="276038" cy="369332"/>
          </a:xfrm>
          <a:prstGeom prst="rect">
            <a:avLst/>
          </a:prstGeom>
          <a:noFill/>
        </p:spPr>
        <p:txBody>
          <a:bodyPr wrap="none" rtlCol="0">
            <a:spAutoFit/>
          </a:bodyPr>
          <a:lstStyle/>
          <a:p>
            <a:r>
              <a:rPr lang="en-US" i="1" dirty="0"/>
              <a:t>z</a:t>
            </a:r>
          </a:p>
        </p:txBody>
      </p:sp>
      <p:sp>
        <p:nvSpPr>
          <p:cNvPr id="31" name="TextBox 30">
            <a:extLst>
              <a:ext uri="{FF2B5EF4-FFF2-40B4-BE49-F238E27FC236}">
                <a16:creationId xmlns:a16="http://schemas.microsoft.com/office/drawing/2014/main" id="{AD675EE5-655B-4827-868B-1D7808706DEF}"/>
              </a:ext>
            </a:extLst>
          </p:cNvPr>
          <p:cNvSpPr txBox="1"/>
          <p:nvPr/>
        </p:nvSpPr>
        <p:spPr>
          <a:xfrm>
            <a:off x="10122316" y="1600927"/>
            <a:ext cx="1598194" cy="369332"/>
          </a:xfrm>
          <a:prstGeom prst="rect">
            <a:avLst/>
          </a:prstGeom>
          <a:noFill/>
        </p:spPr>
        <p:txBody>
          <a:bodyPr wrap="none" rtlCol="0">
            <a:spAutoFit/>
          </a:bodyPr>
          <a:lstStyle/>
          <a:p>
            <a:r>
              <a:rPr lang="en-US" dirty="0"/>
              <a:t>Measurements</a:t>
            </a:r>
          </a:p>
        </p:txBody>
      </p:sp>
      <p:cxnSp>
        <p:nvCxnSpPr>
          <p:cNvPr id="33" name="Straight Connector 32">
            <a:extLst>
              <a:ext uri="{FF2B5EF4-FFF2-40B4-BE49-F238E27FC236}">
                <a16:creationId xmlns:a16="http://schemas.microsoft.com/office/drawing/2014/main" id="{1C77F108-1F08-48A0-9FAC-624E4987C7D6}"/>
              </a:ext>
            </a:extLst>
          </p:cNvPr>
          <p:cNvCxnSpPr>
            <a:cxnSpLocks/>
            <a:stCxn id="31" idx="2"/>
            <a:endCxn id="18" idx="0"/>
          </p:cNvCxnSpPr>
          <p:nvPr/>
        </p:nvCxnSpPr>
        <p:spPr>
          <a:xfrm>
            <a:off x="10921413" y="1970259"/>
            <a:ext cx="0" cy="662820"/>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211EE19-7806-413D-ACB2-CEA0B9740052}"/>
              </a:ext>
            </a:extLst>
          </p:cNvPr>
          <p:cNvSpPr txBox="1"/>
          <p:nvPr/>
        </p:nvSpPr>
        <p:spPr>
          <a:xfrm>
            <a:off x="8179987" y="3084171"/>
            <a:ext cx="818622" cy="369332"/>
          </a:xfrm>
          <a:prstGeom prst="rect">
            <a:avLst/>
          </a:prstGeom>
          <a:noFill/>
        </p:spPr>
        <p:txBody>
          <a:bodyPr wrap="none" rtlCol="0">
            <a:spAutoFit/>
          </a:bodyPr>
          <a:lstStyle/>
          <a:p>
            <a:r>
              <a:rPr lang="en-US" dirty="0"/>
              <a:t>Reality</a:t>
            </a:r>
          </a:p>
        </p:txBody>
      </p:sp>
      <p:cxnSp>
        <p:nvCxnSpPr>
          <p:cNvPr id="40" name="Straight Connector 39">
            <a:extLst>
              <a:ext uri="{FF2B5EF4-FFF2-40B4-BE49-F238E27FC236}">
                <a16:creationId xmlns:a16="http://schemas.microsoft.com/office/drawing/2014/main" id="{3DA7ED5F-C164-44B9-95C5-5B3FBDF99581}"/>
              </a:ext>
            </a:extLst>
          </p:cNvPr>
          <p:cNvCxnSpPr/>
          <p:nvPr/>
        </p:nvCxnSpPr>
        <p:spPr>
          <a:xfrm>
            <a:off x="8998609" y="3268837"/>
            <a:ext cx="411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C145A5E-0366-469B-AE97-232CD023B227}"/>
              </a:ext>
            </a:extLst>
          </p:cNvPr>
          <p:cNvSpPr txBox="1"/>
          <p:nvPr/>
        </p:nvSpPr>
        <p:spPr>
          <a:xfrm>
            <a:off x="5435018" y="2587311"/>
            <a:ext cx="1184427" cy="369332"/>
          </a:xfrm>
          <a:prstGeom prst="rect">
            <a:avLst/>
          </a:prstGeom>
          <a:noFill/>
        </p:spPr>
        <p:txBody>
          <a:bodyPr wrap="none" rtlCol="0">
            <a:spAutoFit/>
          </a:bodyPr>
          <a:lstStyle/>
          <a:p>
            <a:r>
              <a:rPr lang="en-US" dirty="0"/>
              <a:t>Simulation</a:t>
            </a:r>
          </a:p>
        </p:txBody>
      </p:sp>
      <p:cxnSp>
        <p:nvCxnSpPr>
          <p:cNvPr id="43" name="Straight Connector 42">
            <a:extLst>
              <a:ext uri="{FF2B5EF4-FFF2-40B4-BE49-F238E27FC236}">
                <a16:creationId xmlns:a16="http://schemas.microsoft.com/office/drawing/2014/main" id="{F4312A85-1EC1-48A5-B3D6-E2C324D8FC7A}"/>
              </a:ext>
            </a:extLst>
          </p:cNvPr>
          <p:cNvCxnSpPr/>
          <p:nvPr/>
        </p:nvCxnSpPr>
        <p:spPr>
          <a:xfrm>
            <a:off x="6014484" y="2987750"/>
            <a:ext cx="0" cy="4976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6C69EF1-EDEF-4DE2-AB7A-4AEAAF23AFDD}"/>
              </a:ext>
            </a:extLst>
          </p:cNvPr>
          <p:cNvSpPr txBox="1"/>
          <p:nvPr/>
        </p:nvSpPr>
        <p:spPr>
          <a:xfrm>
            <a:off x="2455843" y="2888357"/>
            <a:ext cx="938206" cy="369332"/>
          </a:xfrm>
          <a:prstGeom prst="rect">
            <a:avLst/>
          </a:prstGeom>
          <a:noFill/>
        </p:spPr>
        <p:txBody>
          <a:bodyPr wrap="none" rtlCol="0">
            <a:spAutoFit/>
          </a:bodyPr>
          <a:lstStyle/>
          <a:p>
            <a:r>
              <a:rPr lang="en-US" dirty="0"/>
              <a:t>Krigging</a:t>
            </a:r>
          </a:p>
        </p:txBody>
      </p:sp>
      <p:cxnSp>
        <p:nvCxnSpPr>
          <p:cNvPr id="46" name="Straight Connector 45">
            <a:extLst>
              <a:ext uri="{FF2B5EF4-FFF2-40B4-BE49-F238E27FC236}">
                <a16:creationId xmlns:a16="http://schemas.microsoft.com/office/drawing/2014/main" id="{EC08A9F8-35B2-4821-9811-5E52E8829BF2}"/>
              </a:ext>
            </a:extLst>
          </p:cNvPr>
          <p:cNvCxnSpPr>
            <a:cxnSpLocks/>
          </p:cNvCxnSpPr>
          <p:nvPr/>
        </p:nvCxnSpPr>
        <p:spPr>
          <a:xfrm>
            <a:off x="2924946" y="3247571"/>
            <a:ext cx="0" cy="876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255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6D1CE58-141D-42AC-9DE0-C9CC817F5D50}"/>
              </a:ext>
            </a:extLst>
          </p:cNvPr>
          <p:cNvSpPr txBox="1"/>
          <p:nvPr/>
        </p:nvSpPr>
        <p:spPr>
          <a:xfrm>
            <a:off x="323663" y="67290"/>
            <a:ext cx="5335713" cy="830997"/>
          </a:xfrm>
          <a:prstGeom prst="rect">
            <a:avLst/>
          </a:prstGeom>
          <a:noFill/>
        </p:spPr>
        <p:txBody>
          <a:bodyPr wrap="square" rtlCol="0">
            <a:spAutoFit/>
          </a:bodyPr>
          <a:lstStyle/>
          <a:p>
            <a:r>
              <a:rPr lang="en-US" sz="2400" b="1" dirty="0"/>
              <a:t>A Moving Average Approach for Signal Propagation along Stream Networks</a:t>
            </a:r>
          </a:p>
        </p:txBody>
      </p:sp>
      <p:sp>
        <p:nvSpPr>
          <p:cNvPr id="64" name="TextBox 63">
            <a:extLst>
              <a:ext uri="{FF2B5EF4-FFF2-40B4-BE49-F238E27FC236}">
                <a16:creationId xmlns:a16="http://schemas.microsoft.com/office/drawing/2014/main" id="{72E43F9E-351B-4BB9-81D6-F23B515D02DB}"/>
              </a:ext>
            </a:extLst>
          </p:cNvPr>
          <p:cNvSpPr txBox="1"/>
          <p:nvPr/>
        </p:nvSpPr>
        <p:spPr>
          <a:xfrm>
            <a:off x="323663" y="827852"/>
            <a:ext cx="1795684" cy="246221"/>
          </a:xfrm>
          <a:prstGeom prst="rect">
            <a:avLst/>
          </a:prstGeom>
          <a:noFill/>
        </p:spPr>
        <p:txBody>
          <a:bodyPr wrap="none" rtlCol="0">
            <a:spAutoFit/>
          </a:bodyPr>
          <a:lstStyle/>
          <a:p>
            <a:r>
              <a:rPr lang="en-US" sz="1000" dirty="0"/>
              <a:t>Modified from Ver </a:t>
            </a:r>
            <a:r>
              <a:rPr lang="en-US" sz="1000" dirty="0" err="1"/>
              <a:t>Hoef</a:t>
            </a:r>
            <a:r>
              <a:rPr lang="en-US" sz="1000" dirty="0"/>
              <a:t> (2019)</a:t>
            </a:r>
          </a:p>
        </p:txBody>
      </p:sp>
      <p:pic>
        <p:nvPicPr>
          <p:cNvPr id="70" name="Picture 69">
            <a:extLst>
              <a:ext uri="{FF2B5EF4-FFF2-40B4-BE49-F238E27FC236}">
                <a16:creationId xmlns:a16="http://schemas.microsoft.com/office/drawing/2014/main" id="{E2FE9DC9-5480-430C-B846-56D0B6FEECBC}"/>
              </a:ext>
            </a:extLst>
          </p:cNvPr>
          <p:cNvPicPr>
            <a:picLocks noChangeAspect="1"/>
          </p:cNvPicPr>
          <p:nvPr/>
        </p:nvPicPr>
        <p:blipFill>
          <a:blip r:embed="rId3"/>
          <a:stretch>
            <a:fillRect/>
          </a:stretch>
        </p:blipFill>
        <p:spPr>
          <a:xfrm>
            <a:off x="1831919" y="343366"/>
            <a:ext cx="7724301" cy="6492803"/>
          </a:xfrm>
          <a:prstGeom prst="rect">
            <a:avLst/>
          </a:prstGeom>
        </p:spPr>
      </p:pic>
    </p:spTree>
    <p:extLst>
      <p:ext uri="{BB962C8B-B14F-4D97-AF65-F5344CB8AC3E}">
        <p14:creationId xmlns:p14="http://schemas.microsoft.com/office/powerpoint/2010/main" val="38401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2FE9DC9-5480-430C-B846-56D0B6FEECBC}"/>
              </a:ext>
            </a:extLst>
          </p:cNvPr>
          <p:cNvPicPr>
            <a:picLocks noChangeAspect="1"/>
          </p:cNvPicPr>
          <p:nvPr/>
        </p:nvPicPr>
        <p:blipFill>
          <a:blip r:embed="rId3"/>
          <a:stretch>
            <a:fillRect/>
          </a:stretch>
        </p:blipFill>
        <p:spPr>
          <a:xfrm>
            <a:off x="-3047999" y="-3758538"/>
            <a:ext cx="12604220" cy="10594708"/>
          </a:xfrm>
          <a:prstGeom prst="rect">
            <a:avLst/>
          </a:prstGeom>
        </p:spPr>
      </p:pic>
      <p:sp>
        <p:nvSpPr>
          <p:cNvPr id="2" name="Rectangle 1">
            <a:extLst>
              <a:ext uri="{FF2B5EF4-FFF2-40B4-BE49-F238E27FC236}">
                <a16:creationId xmlns:a16="http://schemas.microsoft.com/office/drawing/2014/main" id="{0D2F07E6-ABE0-4D8A-BC44-04A68E430703}"/>
              </a:ext>
            </a:extLst>
          </p:cNvPr>
          <p:cNvSpPr/>
          <p:nvPr/>
        </p:nvSpPr>
        <p:spPr>
          <a:xfrm>
            <a:off x="-644" y="-3543"/>
            <a:ext cx="10363200" cy="178067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948BCB-9060-4048-882C-86246A11265D}"/>
              </a:ext>
            </a:extLst>
          </p:cNvPr>
          <p:cNvSpPr/>
          <p:nvPr/>
        </p:nvSpPr>
        <p:spPr>
          <a:xfrm>
            <a:off x="5478379" y="1780674"/>
            <a:ext cx="4884821" cy="130975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6D1CE58-141D-42AC-9DE0-C9CC817F5D50}"/>
              </a:ext>
            </a:extLst>
          </p:cNvPr>
          <p:cNvSpPr txBox="1"/>
          <p:nvPr/>
        </p:nvSpPr>
        <p:spPr>
          <a:xfrm>
            <a:off x="323663" y="67290"/>
            <a:ext cx="5335713" cy="830997"/>
          </a:xfrm>
          <a:prstGeom prst="rect">
            <a:avLst/>
          </a:prstGeom>
          <a:noFill/>
        </p:spPr>
        <p:txBody>
          <a:bodyPr wrap="square" rtlCol="0">
            <a:spAutoFit/>
          </a:bodyPr>
          <a:lstStyle/>
          <a:p>
            <a:r>
              <a:rPr lang="en-US" sz="2400" b="1" dirty="0"/>
              <a:t>A Moving Average Approach for Signal Propagation along Stream Networks</a:t>
            </a:r>
          </a:p>
        </p:txBody>
      </p:sp>
      <p:sp>
        <p:nvSpPr>
          <p:cNvPr id="64" name="TextBox 63">
            <a:extLst>
              <a:ext uri="{FF2B5EF4-FFF2-40B4-BE49-F238E27FC236}">
                <a16:creationId xmlns:a16="http://schemas.microsoft.com/office/drawing/2014/main" id="{72E43F9E-351B-4BB9-81D6-F23B515D02DB}"/>
              </a:ext>
            </a:extLst>
          </p:cNvPr>
          <p:cNvSpPr txBox="1"/>
          <p:nvPr/>
        </p:nvSpPr>
        <p:spPr>
          <a:xfrm>
            <a:off x="323663" y="827852"/>
            <a:ext cx="1795684" cy="246221"/>
          </a:xfrm>
          <a:prstGeom prst="rect">
            <a:avLst/>
          </a:prstGeom>
          <a:noFill/>
        </p:spPr>
        <p:txBody>
          <a:bodyPr wrap="none" rtlCol="0">
            <a:spAutoFit/>
          </a:bodyPr>
          <a:lstStyle/>
          <a:p>
            <a:r>
              <a:rPr lang="en-US" sz="1000" dirty="0"/>
              <a:t>Modified from Ver </a:t>
            </a:r>
            <a:r>
              <a:rPr lang="en-US" sz="1000" dirty="0" err="1"/>
              <a:t>Hoef</a:t>
            </a:r>
            <a:r>
              <a:rPr lang="en-US" sz="1000" dirty="0"/>
              <a:t> (2019)</a:t>
            </a:r>
          </a:p>
        </p:txBody>
      </p:sp>
      <p:sp>
        <p:nvSpPr>
          <p:cNvPr id="3" name="Rectangle 2">
            <a:extLst>
              <a:ext uri="{FF2B5EF4-FFF2-40B4-BE49-F238E27FC236}">
                <a16:creationId xmlns:a16="http://schemas.microsoft.com/office/drawing/2014/main" id="{C74780C9-4A6C-45B5-AD8E-0CDBEE8B039D}"/>
              </a:ext>
            </a:extLst>
          </p:cNvPr>
          <p:cNvSpPr/>
          <p:nvPr/>
        </p:nvSpPr>
        <p:spPr>
          <a:xfrm>
            <a:off x="10236432" y="3948571"/>
            <a:ext cx="513991" cy="914400"/>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4DBAF1-D094-4EFA-B2E1-242A6E6ADE0A}"/>
              </a:ext>
            </a:extLst>
          </p:cNvPr>
          <p:cNvSpPr/>
          <p:nvPr/>
        </p:nvSpPr>
        <p:spPr>
          <a:xfrm>
            <a:off x="10236432" y="3031845"/>
            <a:ext cx="513991"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861207F-F7EA-4154-A5C1-CAD88B40C486}"/>
              </a:ext>
            </a:extLst>
          </p:cNvPr>
          <p:cNvSpPr/>
          <p:nvPr/>
        </p:nvSpPr>
        <p:spPr>
          <a:xfrm>
            <a:off x="10236432" y="2103446"/>
            <a:ext cx="513991"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8CCBED-0AD9-42A0-BE37-D5883E52E1AF}"/>
              </a:ext>
            </a:extLst>
          </p:cNvPr>
          <p:cNvCxnSpPr/>
          <p:nvPr/>
        </p:nvCxnSpPr>
        <p:spPr>
          <a:xfrm flipV="1">
            <a:off x="10951780" y="2103446"/>
            <a:ext cx="0" cy="2759525"/>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B073FC-DBF0-457E-B8C0-55A2FCCD5D86}"/>
              </a:ext>
            </a:extLst>
          </p:cNvPr>
          <p:cNvCxnSpPr>
            <a:cxnSpLocks/>
          </p:cNvCxnSpPr>
          <p:nvPr/>
        </p:nvCxnSpPr>
        <p:spPr>
          <a:xfrm>
            <a:off x="8221565" y="4624552"/>
            <a:ext cx="1805304"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8F3F98-2B2F-46CB-83F2-7781B0844159}"/>
              </a:ext>
            </a:extLst>
          </p:cNvPr>
          <p:cNvCxnSpPr>
            <a:cxnSpLocks/>
          </p:cNvCxnSpPr>
          <p:nvPr/>
        </p:nvCxnSpPr>
        <p:spPr>
          <a:xfrm>
            <a:off x="6831724" y="3636580"/>
            <a:ext cx="319514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008D7F-3CAC-4BCE-BF2E-6892D5F6339C}"/>
              </a:ext>
            </a:extLst>
          </p:cNvPr>
          <p:cNvCxnSpPr/>
          <p:nvPr/>
        </p:nvCxnSpPr>
        <p:spPr>
          <a:xfrm>
            <a:off x="4645572" y="2690648"/>
            <a:ext cx="538129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715CDF-8C82-4A61-89B2-238D2F4C402C}"/>
              </a:ext>
            </a:extLst>
          </p:cNvPr>
          <p:cNvSpPr txBox="1"/>
          <p:nvPr/>
        </p:nvSpPr>
        <p:spPr>
          <a:xfrm>
            <a:off x="9199392" y="4221105"/>
            <a:ext cx="713657" cy="369332"/>
          </a:xfrm>
          <a:prstGeom prst="rect">
            <a:avLst/>
          </a:prstGeom>
          <a:noFill/>
        </p:spPr>
        <p:txBody>
          <a:bodyPr wrap="none" rtlCol="0">
            <a:spAutoFit/>
          </a:bodyPr>
          <a:lstStyle/>
          <a:p>
            <a:r>
              <a:rPr lang="en-US" dirty="0"/>
              <a:t>Noise</a:t>
            </a:r>
          </a:p>
        </p:txBody>
      </p:sp>
      <p:sp>
        <p:nvSpPr>
          <p:cNvPr id="19" name="TextBox 18">
            <a:extLst>
              <a:ext uri="{FF2B5EF4-FFF2-40B4-BE49-F238E27FC236}">
                <a16:creationId xmlns:a16="http://schemas.microsoft.com/office/drawing/2014/main" id="{2C57B347-90C6-476F-A200-5E8400F1E7EA}"/>
              </a:ext>
            </a:extLst>
          </p:cNvPr>
          <p:cNvSpPr txBox="1"/>
          <p:nvPr/>
        </p:nvSpPr>
        <p:spPr>
          <a:xfrm>
            <a:off x="8221565" y="3303494"/>
            <a:ext cx="1813510" cy="369332"/>
          </a:xfrm>
          <a:prstGeom prst="rect">
            <a:avLst/>
          </a:prstGeom>
          <a:noFill/>
        </p:spPr>
        <p:txBody>
          <a:bodyPr wrap="none" rtlCol="0">
            <a:spAutoFit/>
          </a:bodyPr>
          <a:lstStyle/>
          <a:p>
            <a:r>
              <a:rPr lang="en-US" dirty="0"/>
              <a:t>Land use, climate</a:t>
            </a:r>
          </a:p>
        </p:txBody>
      </p:sp>
      <p:sp>
        <p:nvSpPr>
          <p:cNvPr id="20" name="TextBox 19">
            <a:extLst>
              <a:ext uri="{FF2B5EF4-FFF2-40B4-BE49-F238E27FC236}">
                <a16:creationId xmlns:a16="http://schemas.microsoft.com/office/drawing/2014/main" id="{DE8FB4FF-72A5-485B-A667-C106DA37F9F7}"/>
              </a:ext>
            </a:extLst>
          </p:cNvPr>
          <p:cNvSpPr txBox="1"/>
          <p:nvPr/>
        </p:nvSpPr>
        <p:spPr>
          <a:xfrm>
            <a:off x="8235629" y="2321316"/>
            <a:ext cx="1689950" cy="369332"/>
          </a:xfrm>
          <a:prstGeom prst="rect">
            <a:avLst/>
          </a:prstGeom>
          <a:noFill/>
        </p:spPr>
        <p:txBody>
          <a:bodyPr wrap="none" rtlCol="0">
            <a:spAutoFit/>
          </a:bodyPr>
          <a:lstStyle/>
          <a:p>
            <a:r>
              <a:rPr lang="en-US" dirty="0"/>
              <a:t>Stream network</a:t>
            </a:r>
          </a:p>
        </p:txBody>
      </p:sp>
      <p:sp>
        <p:nvSpPr>
          <p:cNvPr id="21" name="TextBox 20">
            <a:extLst>
              <a:ext uri="{FF2B5EF4-FFF2-40B4-BE49-F238E27FC236}">
                <a16:creationId xmlns:a16="http://schemas.microsoft.com/office/drawing/2014/main" id="{131BDA7A-349C-4F8F-94F1-3156989C230D}"/>
              </a:ext>
            </a:extLst>
          </p:cNvPr>
          <p:cNvSpPr txBox="1"/>
          <p:nvPr/>
        </p:nvSpPr>
        <p:spPr>
          <a:xfrm rot="16200000">
            <a:off x="10388421" y="3279871"/>
            <a:ext cx="1605439" cy="369332"/>
          </a:xfrm>
          <a:prstGeom prst="rect">
            <a:avLst/>
          </a:prstGeom>
          <a:noFill/>
        </p:spPr>
        <p:txBody>
          <a:bodyPr wrap="none" rtlCol="0">
            <a:spAutoFit/>
          </a:bodyPr>
          <a:lstStyle/>
          <a:p>
            <a:r>
              <a:rPr lang="en-US" dirty="0"/>
              <a:t>Total variability</a:t>
            </a:r>
          </a:p>
        </p:txBody>
      </p:sp>
    </p:spTree>
    <p:extLst>
      <p:ext uri="{BB962C8B-B14F-4D97-AF65-F5344CB8AC3E}">
        <p14:creationId xmlns:p14="http://schemas.microsoft.com/office/powerpoint/2010/main" val="280581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BDFD0A-7BB7-43B2-A767-849F1EECAA0D}"/>
              </a:ext>
            </a:extLst>
          </p:cNvPr>
          <p:cNvPicPr>
            <a:picLocks noChangeAspect="1"/>
          </p:cNvPicPr>
          <p:nvPr/>
        </p:nvPicPr>
        <p:blipFill>
          <a:blip r:embed="rId2"/>
          <a:stretch>
            <a:fillRect/>
          </a:stretch>
        </p:blipFill>
        <p:spPr>
          <a:xfrm>
            <a:off x="2285605" y="1432475"/>
            <a:ext cx="8132370" cy="4369981"/>
          </a:xfrm>
          <a:prstGeom prst="rect">
            <a:avLst/>
          </a:prstGeom>
        </p:spPr>
      </p:pic>
      <p:sp>
        <p:nvSpPr>
          <p:cNvPr id="5" name="Rectangle 4">
            <a:extLst>
              <a:ext uri="{FF2B5EF4-FFF2-40B4-BE49-F238E27FC236}">
                <a16:creationId xmlns:a16="http://schemas.microsoft.com/office/drawing/2014/main" id="{67DFE7B8-A301-41B7-87E5-38217BB4807E}"/>
              </a:ext>
            </a:extLst>
          </p:cNvPr>
          <p:cNvSpPr/>
          <p:nvPr/>
        </p:nvSpPr>
        <p:spPr>
          <a:xfrm>
            <a:off x="2015668" y="564930"/>
            <a:ext cx="7205562" cy="738664"/>
          </a:xfrm>
          <a:prstGeom prst="rect">
            <a:avLst/>
          </a:prstGeom>
        </p:spPr>
        <p:txBody>
          <a:bodyPr wrap="none">
            <a:spAutoFit/>
          </a:bodyPr>
          <a:lstStyle/>
          <a:p>
            <a:pPr algn="ctr"/>
            <a:r>
              <a:rPr lang="en-US" sz="2400" dirty="0"/>
              <a:t>Seasonal variation has a strong influence on the dataset </a:t>
            </a:r>
          </a:p>
          <a:p>
            <a:pPr algn="ctr"/>
            <a:r>
              <a:rPr lang="en-US" dirty="0"/>
              <a:t>(we account for seasonality with the terms SDT and CDT ?)</a:t>
            </a:r>
          </a:p>
        </p:txBody>
      </p:sp>
      <p:cxnSp>
        <p:nvCxnSpPr>
          <p:cNvPr id="3" name="Straight Connector 2">
            <a:extLst>
              <a:ext uri="{FF2B5EF4-FFF2-40B4-BE49-F238E27FC236}">
                <a16:creationId xmlns:a16="http://schemas.microsoft.com/office/drawing/2014/main" id="{8B26E36F-C8FA-4F74-B3D8-6BC461CEFF19}"/>
              </a:ext>
            </a:extLst>
          </p:cNvPr>
          <p:cNvCxnSpPr>
            <a:cxnSpLocks/>
          </p:cNvCxnSpPr>
          <p:nvPr/>
        </p:nvCxnSpPr>
        <p:spPr>
          <a:xfrm>
            <a:off x="4662436" y="1432475"/>
            <a:ext cx="0" cy="3903200"/>
          </a:xfrm>
          <a:prstGeom prst="line">
            <a:avLst/>
          </a:prstGeom>
          <a:ln w="28575">
            <a:prstDash val="sysDash"/>
          </a:ln>
        </p:spPr>
        <p:style>
          <a:lnRef idx="1">
            <a:schemeClr val="accent6"/>
          </a:lnRef>
          <a:fillRef idx="0">
            <a:schemeClr val="accent6"/>
          </a:fillRef>
          <a:effectRef idx="0">
            <a:schemeClr val="accent6"/>
          </a:effectRef>
          <a:fontRef idx="minor">
            <a:schemeClr val="tx1"/>
          </a:fontRef>
        </p:style>
      </p:cxnSp>
      <p:cxnSp>
        <p:nvCxnSpPr>
          <p:cNvPr id="6" name="Straight Connector 5">
            <a:extLst>
              <a:ext uri="{FF2B5EF4-FFF2-40B4-BE49-F238E27FC236}">
                <a16:creationId xmlns:a16="http://schemas.microsoft.com/office/drawing/2014/main" id="{D58CFEC0-3E85-4930-9F4D-5FDF92618A02}"/>
              </a:ext>
            </a:extLst>
          </p:cNvPr>
          <p:cNvCxnSpPr>
            <a:cxnSpLocks/>
          </p:cNvCxnSpPr>
          <p:nvPr/>
        </p:nvCxnSpPr>
        <p:spPr>
          <a:xfrm>
            <a:off x="6844603" y="1432475"/>
            <a:ext cx="0" cy="3903200"/>
          </a:xfrm>
          <a:prstGeom prst="line">
            <a:avLst/>
          </a:prstGeom>
          <a:ln w="28575">
            <a:solidFill>
              <a:srgbClr val="00B0F0"/>
            </a:solidFill>
            <a:prstDash val="sysDash"/>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A4E8A1EE-F16F-4AFE-B600-52ADE2F89E1F}"/>
              </a:ext>
            </a:extLst>
          </p:cNvPr>
          <p:cNvSpPr txBox="1"/>
          <p:nvPr/>
        </p:nvSpPr>
        <p:spPr>
          <a:xfrm>
            <a:off x="3271755" y="5675028"/>
            <a:ext cx="1260281" cy="461665"/>
          </a:xfrm>
          <a:prstGeom prst="rect">
            <a:avLst/>
          </a:prstGeom>
          <a:noFill/>
        </p:spPr>
        <p:txBody>
          <a:bodyPr wrap="none" rtlCol="0">
            <a:spAutoFit/>
          </a:bodyPr>
          <a:lstStyle/>
          <a:p>
            <a:r>
              <a:rPr lang="en-US" sz="2400" b="1" dirty="0">
                <a:solidFill>
                  <a:srgbClr val="00B050"/>
                </a:solidFill>
              </a:rPr>
              <a:t>“Spring”</a:t>
            </a:r>
          </a:p>
        </p:txBody>
      </p:sp>
      <p:sp>
        <p:nvSpPr>
          <p:cNvPr id="8" name="TextBox 7">
            <a:extLst>
              <a:ext uri="{FF2B5EF4-FFF2-40B4-BE49-F238E27FC236}">
                <a16:creationId xmlns:a16="http://schemas.microsoft.com/office/drawing/2014/main" id="{31980F3D-FA01-4488-BD93-20D54411F2EE}"/>
              </a:ext>
            </a:extLst>
          </p:cNvPr>
          <p:cNvSpPr txBox="1"/>
          <p:nvPr/>
        </p:nvSpPr>
        <p:spPr>
          <a:xfrm>
            <a:off x="4962463" y="5675028"/>
            <a:ext cx="1529586" cy="461665"/>
          </a:xfrm>
          <a:prstGeom prst="rect">
            <a:avLst/>
          </a:prstGeom>
          <a:noFill/>
        </p:spPr>
        <p:txBody>
          <a:bodyPr wrap="none" rtlCol="0">
            <a:spAutoFit/>
          </a:bodyPr>
          <a:lstStyle/>
          <a:p>
            <a:r>
              <a:rPr lang="en-US" sz="2400" b="1" dirty="0">
                <a:solidFill>
                  <a:srgbClr val="00B0F0"/>
                </a:solidFill>
              </a:rPr>
              <a:t>“Summer”</a:t>
            </a:r>
          </a:p>
        </p:txBody>
      </p:sp>
      <p:sp>
        <p:nvSpPr>
          <p:cNvPr id="9" name="TextBox 8">
            <a:extLst>
              <a:ext uri="{FF2B5EF4-FFF2-40B4-BE49-F238E27FC236}">
                <a16:creationId xmlns:a16="http://schemas.microsoft.com/office/drawing/2014/main" id="{D1E12BA2-87E9-4D64-94C4-A9843F948DEC}"/>
              </a:ext>
            </a:extLst>
          </p:cNvPr>
          <p:cNvSpPr txBox="1"/>
          <p:nvPr/>
        </p:nvSpPr>
        <p:spPr>
          <a:xfrm>
            <a:off x="7007529" y="5675027"/>
            <a:ext cx="889603" cy="461665"/>
          </a:xfrm>
          <a:prstGeom prst="rect">
            <a:avLst/>
          </a:prstGeom>
          <a:noFill/>
        </p:spPr>
        <p:txBody>
          <a:bodyPr wrap="none" rtlCol="0">
            <a:spAutoFit/>
          </a:bodyPr>
          <a:lstStyle/>
          <a:p>
            <a:r>
              <a:rPr lang="en-US" sz="2400" b="1" dirty="0">
                <a:solidFill>
                  <a:srgbClr val="7030A0"/>
                </a:solidFill>
              </a:rPr>
              <a:t>“Fall”</a:t>
            </a:r>
          </a:p>
        </p:txBody>
      </p:sp>
    </p:spTree>
    <p:extLst>
      <p:ext uri="{BB962C8B-B14F-4D97-AF65-F5344CB8AC3E}">
        <p14:creationId xmlns:p14="http://schemas.microsoft.com/office/powerpoint/2010/main" val="1658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D57EC-B051-4379-AB25-972EB44580E6}"/>
              </a:ext>
            </a:extLst>
          </p:cNvPr>
          <p:cNvSpPr txBox="1"/>
          <p:nvPr/>
        </p:nvSpPr>
        <p:spPr>
          <a:xfrm>
            <a:off x="1909188" y="299273"/>
            <a:ext cx="2942922" cy="461665"/>
          </a:xfrm>
          <a:prstGeom prst="rect">
            <a:avLst/>
          </a:prstGeom>
          <a:noFill/>
        </p:spPr>
        <p:txBody>
          <a:bodyPr wrap="none" rtlCol="0">
            <a:spAutoFit/>
          </a:bodyPr>
          <a:lstStyle/>
          <a:p>
            <a:r>
              <a:rPr lang="en-US" sz="2400" b="1" dirty="0">
                <a:solidFill>
                  <a:schemeClr val="tx1">
                    <a:lumMod val="65000"/>
                    <a:lumOff val="35000"/>
                  </a:schemeClr>
                </a:solidFill>
              </a:rPr>
              <a:t>Variance components</a:t>
            </a:r>
          </a:p>
        </p:txBody>
      </p:sp>
      <p:grpSp>
        <p:nvGrpSpPr>
          <p:cNvPr id="12" name="Group 11">
            <a:extLst>
              <a:ext uri="{FF2B5EF4-FFF2-40B4-BE49-F238E27FC236}">
                <a16:creationId xmlns:a16="http://schemas.microsoft.com/office/drawing/2014/main" id="{938A83BC-703D-4A83-B313-A7BC2E0313F0}"/>
              </a:ext>
            </a:extLst>
          </p:cNvPr>
          <p:cNvGrpSpPr/>
          <p:nvPr/>
        </p:nvGrpSpPr>
        <p:grpSpPr>
          <a:xfrm>
            <a:off x="1788607" y="530106"/>
            <a:ext cx="9937819" cy="5267793"/>
            <a:chOff x="1045029" y="620541"/>
            <a:chExt cx="9937819" cy="5267793"/>
          </a:xfrm>
        </p:grpSpPr>
        <p:graphicFrame>
          <p:nvGraphicFramePr>
            <p:cNvPr id="6" name="Chart 5">
              <a:extLst>
                <a:ext uri="{FF2B5EF4-FFF2-40B4-BE49-F238E27FC236}">
                  <a16:creationId xmlns:a16="http://schemas.microsoft.com/office/drawing/2014/main" id="{6AC2FA70-76B9-4310-9D6A-14EED690292A}"/>
                </a:ext>
              </a:extLst>
            </p:cNvPr>
            <p:cNvGraphicFramePr>
              <a:graphicFrameLocks/>
            </p:cNvGraphicFramePr>
            <p:nvPr>
              <p:extLst/>
            </p:nvPr>
          </p:nvGraphicFramePr>
          <p:xfrm>
            <a:off x="1045029" y="620541"/>
            <a:ext cx="9937819" cy="526779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A1C033F2-F1BA-4765-9BFE-470F399B193B}"/>
                </a:ext>
              </a:extLst>
            </p:cNvPr>
            <p:cNvSpPr/>
            <p:nvPr/>
          </p:nvSpPr>
          <p:spPr>
            <a:xfrm>
              <a:off x="1436914" y="4940070"/>
              <a:ext cx="7164475" cy="422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69AB0-8E47-436B-B634-B58A5D1BB925}"/>
                </a:ext>
              </a:extLst>
            </p:cNvPr>
            <p:cNvSpPr txBox="1"/>
            <p:nvPr/>
          </p:nvSpPr>
          <p:spPr>
            <a:xfrm>
              <a:off x="2129219" y="4997195"/>
              <a:ext cx="767390" cy="307777"/>
            </a:xfrm>
            <a:prstGeom prst="rect">
              <a:avLst/>
            </a:prstGeom>
            <a:noFill/>
          </p:spPr>
          <p:txBody>
            <a:bodyPr wrap="none" rtlCol="0">
              <a:spAutoFit/>
            </a:bodyPr>
            <a:lstStyle/>
            <a:p>
              <a:r>
                <a:rPr lang="en-US" sz="1400" b="1" dirty="0">
                  <a:solidFill>
                    <a:schemeClr val="tx1">
                      <a:lumMod val="65000"/>
                      <a:lumOff val="35000"/>
                    </a:schemeClr>
                  </a:solidFill>
                </a:rPr>
                <a:t>General</a:t>
              </a:r>
            </a:p>
          </p:txBody>
        </p:sp>
        <p:sp>
          <p:nvSpPr>
            <p:cNvPr id="9" name="TextBox 8">
              <a:extLst>
                <a:ext uri="{FF2B5EF4-FFF2-40B4-BE49-F238E27FC236}">
                  <a16:creationId xmlns:a16="http://schemas.microsoft.com/office/drawing/2014/main" id="{F3C4A2E8-4B14-46A4-94C1-E39186038078}"/>
                </a:ext>
              </a:extLst>
            </p:cNvPr>
            <p:cNvSpPr txBox="1"/>
            <p:nvPr/>
          </p:nvSpPr>
          <p:spPr>
            <a:xfrm>
              <a:off x="3917600" y="4995336"/>
              <a:ext cx="655949" cy="307777"/>
            </a:xfrm>
            <a:prstGeom prst="rect">
              <a:avLst/>
            </a:prstGeom>
            <a:noFill/>
          </p:spPr>
          <p:txBody>
            <a:bodyPr wrap="none" rtlCol="0">
              <a:spAutoFit/>
            </a:bodyPr>
            <a:lstStyle/>
            <a:p>
              <a:r>
                <a:rPr lang="en-US" sz="1400" b="1" dirty="0">
                  <a:solidFill>
                    <a:schemeClr val="tx1">
                      <a:lumMod val="65000"/>
                      <a:lumOff val="35000"/>
                    </a:schemeClr>
                  </a:solidFill>
                </a:rPr>
                <a:t>Spring</a:t>
              </a:r>
            </a:p>
          </p:txBody>
        </p:sp>
        <p:sp>
          <p:nvSpPr>
            <p:cNvPr id="10" name="TextBox 9">
              <a:extLst>
                <a:ext uri="{FF2B5EF4-FFF2-40B4-BE49-F238E27FC236}">
                  <a16:creationId xmlns:a16="http://schemas.microsoft.com/office/drawing/2014/main" id="{5CCD1EA5-B7B8-428C-A120-B3E5FC81A5DA}"/>
                </a:ext>
              </a:extLst>
            </p:cNvPr>
            <p:cNvSpPr txBox="1"/>
            <p:nvPr/>
          </p:nvSpPr>
          <p:spPr>
            <a:xfrm>
              <a:off x="5608217" y="4995335"/>
              <a:ext cx="811441" cy="307777"/>
            </a:xfrm>
            <a:prstGeom prst="rect">
              <a:avLst/>
            </a:prstGeom>
            <a:noFill/>
          </p:spPr>
          <p:txBody>
            <a:bodyPr wrap="none" rtlCol="0">
              <a:spAutoFit/>
            </a:bodyPr>
            <a:lstStyle/>
            <a:p>
              <a:r>
                <a:rPr lang="en-US" sz="1400" b="1" dirty="0">
                  <a:solidFill>
                    <a:schemeClr val="tx1">
                      <a:lumMod val="65000"/>
                      <a:lumOff val="35000"/>
                    </a:schemeClr>
                  </a:solidFill>
                </a:rPr>
                <a:t>Summer</a:t>
              </a:r>
            </a:p>
          </p:txBody>
        </p:sp>
        <p:sp>
          <p:nvSpPr>
            <p:cNvPr id="11" name="TextBox 10">
              <a:extLst>
                <a:ext uri="{FF2B5EF4-FFF2-40B4-BE49-F238E27FC236}">
                  <a16:creationId xmlns:a16="http://schemas.microsoft.com/office/drawing/2014/main" id="{C4892DD2-CD8D-441A-8974-506282018B6B}"/>
                </a:ext>
              </a:extLst>
            </p:cNvPr>
            <p:cNvSpPr txBox="1"/>
            <p:nvPr/>
          </p:nvSpPr>
          <p:spPr>
            <a:xfrm>
              <a:off x="7547577" y="4995335"/>
              <a:ext cx="439416" cy="307777"/>
            </a:xfrm>
            <a:prstGeom prst="rect">
              <a:avLst/>
            </a:prstGeom>
            <a:noFill/>
          </p:spPr>
          <p:txBody>
            <a:bodyPr wrap="none" rtlCol="0">
              <a:spAutoFit/>
            </a:bodyPr>
            <a:lstStyle/>
            <a:p>
              <a:r>
                <a:rPr lang="en-US" sz="1400" b="1" dirty="0">
                  <a:solidFill>
                    <a:schemeClr val="tx1">
                      <a:lumMod val="65000"/>
                      <a:lumOff val="35000"/>
                    </a:schemeClr>
                  </a:solidFill>
                </a:rPr>
                <a:t>Fall</a:t>
              </a:r>
            </a:p>
          </p:txBody>
        </p:sp>
      </p:grpSp>
    </p:spTree>
    <p:extLst>
      <p:ext uri="{BB962C8B-B14F-4D97-AF65-F5344CB8AC3E}">
        <p14:creationId xmlns:p14="http://schemas.microsoft.com/office/powerpoint/2010/main" val="2129890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96DA5-6550-425C-9E1D-8B49802ABB31}"/>
              </a:ext>
            </a:extLst>
          </p:cNvPr>
          <p:cNvPicPr>
            <a:picLocks noChangeAspect="1"/>
          </p:cNvPicPr>
          <p:nvPr/>
        </p:nvPicPr>
        <p:blipFill>
          <a:blip r:embed="rId2"/>
          <a:stretch>
            <a:fillRect/>
          </a:stretch>
        </p:blipFill>
        <p:spPr>
          <a:xfrm>
            <a:off x="1664968" y="1085109"/>
            <a:ext cx="10527032" cy="4687782"/>
          </a:xfrm>
          <a:prstGeom prst="rect">
            <a:avLst/>
          </a:prstGeom>
        </p:spPr>
      </p:pic>
    </p:spTree>
    <p:extLst>
      <p:ext uri="{BB962C8B-B14F-4D97-AF65-F5344CB8AC3E}">
        <p14:creationId xmlns:p14="http://schemas.microsoft.com/office/powerpoint/2010/main" val="3621601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D57EC-B051-4379-AB25-972EB44580E6}"/>
              </a:ext>
            </a:extLst>
          </p:cNvPr>
          <p:cNvSpPr txBox="1"/>
          <p:nvPr/>
        </p:nvSpPr>
        <p:spPr>
          <a:xfrm>
            <a:off x="1909188" y="299273"/>
            <a:ext cx="2942922" cy="461665"/>
          </a:xfrm>
          <a:prstGeom prst="rect">
            <a:avLst/>
          </a:prstGeom>
          <a:noFill/>
        </p:spPr>
        <p:txBody>
          <a:bodyPr wrap="none" rtlCol="0">
            <a:spAutoFit/>
          </a:bodyPr>
          <a:lstStyle/>
          <a:p>
            <a:r>
              <a:rPr lang="en-US" sz="2400" b="1" dirty="0">
                <a:solidFill>
                  <a:schemeClr val="tx1">
                    <a:lumMod val="65000"/>
                    <a:lumOff val="35000"/>
                  </a:schemeClr>
                </a:solidFill>
              </a:rPr>
              <a:t>Variance components</a:t>
            </a:r>
          </a:p>
        </p:txBody>
      </p:sp>
      <p:grpSp>
        <p:nvGrpSpPr>
          <p:cNvPr id="12" name="Group 11">
            <a:extLst>
              <a:ext uri="{FF2B5EF4-FFF2-40B4-BE49-F238E27FC236}">
                <a16:creationId xmlns:a16="http://schemas.microsoft.com/office/drawing/2014/main" id="{938A83BC-703D-4A83-B313-A7BC2E0313F0}"/>
              </a:ext>
            </a:extLst>
          </p:cNvPr>
          <p:cNvGrpSpPr/>
          <p:nvPr/>
        </p:nvGrpSpPr>
        <p:grpSpPr>
          <a:xfrm>
            <a:off x="1788607" y="530106"/>
            <a:ext cx="9937819" cy="5267793"/>
            <a:chOff x="1045029" y="620541"/>
            <a:chExt cx="9937819" cy="5267793"/>
          </a:xfrm>
        </p:grpSpPr>
        <p:graphicFrame>
          <p:nvGraphicFramePr>
            <p:cNvPr id="6" name="Chart 5">
              <a:extLst>
                <a:ext uri="{FF2B5EF4-FFF2-40B4-BE49-F238E27FC236}">
                  <a16:creationId xmlns:a16="http://schemas.microsoft.com/office/drawing/2014/main" id="{6AC2FA70-76B9-4310-9D6A-14EED690292A}"/>
                </a:ext>
              </a:extLst>
            </p:cNvPr>
            <p:cNvGraphicFramePr>
              <a:graphicFrameLocks/>
            </p:cNvGraphicFramePr>
            <p:nvPr/>
          </p:nvGraphicFramePr>
          <p:xfrm>
            <a:off x="1045029" y="620541"/>
            <a:ext cx="9937819" cy="526779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A1C033F2-F1BA-4765-9BFE-470F399B193B}"/>
                </a:ext>
              </a:extLst>
            </p:cNvPr>
            <p:cNvSpPr/>
            <p:nvPr/>
          </p:nvSpPr>
          <p:spPr>
            <a:xfrm>
              <a:off x="1436914" y="4940070"/>
              <a:ext cx="7164475" cy="422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69AB0-8E47-436B-B634-B58A5D1BB925}"/>
                </a:ext>
              </a:extLst>
            </p:cNvPr>
            <p:cNvSpPr txBox="1"/>
            <p:nvPr/>
          </p:nvSpPr>
          <p:spPr>
            <a:xfrm>
              <a:off x="2129219" y="4997195"/>
              <a:ext cx="767390" cy="307777"/>
            </a:xfrm>
            <a:prstGeom prst="rect">
              <a:avLst/>
            </a:prstGeom>
            <a:noFill/>
          </p:spPr>
          <p:txBody>
            <a:bodyPr wrap="none" rtlCol="0">
              <a:spAutoFit/>
            </a:bodyPr>
            <a:lstStyle/>
            <a:p>
              <a:r>
                <a:rPr lang="en-US" sz="1400" b="1" dirty="0">
                  <a:solidFill>
                    <a:schemeClr val="tx1">
                      <a:lumMod val="65000"/>
                      <a:lumOff val="35000"/>
                    </a:schemeClr>
                  </a:solidFill>
                </a:rPr>
                <a:t>General</a:t>
              </a:r>
            </a:p>
          </p:txBody>
        </p:sp>
        <p:sp>
          <p:nvSpPr>
            <p:cNvPr id="9" name="TextBox 8">
              <a:extLst>
                <a:ext uri="{FF2B5EF4-FFF2-40B4-BE49-F238E27FC236}">
                  <a16:creationId xmlns:a16="http://schemas.microsoft.com/office/drawing/2014/main" id="{F3C4A2E8-4B14-46A4-94C1-E39186038078}"/>
                </a:ext>
              </a:extLst>
            </p:cNvPr>
            <p:cNvSpPr txBox="1"/>
            <p:nvPr/>
          </p:nvSpPr>
          <p:spPr>
            <a:xfrm>
              <a:off x="3917600" y="4995336"/>
              <a:ext cx="655949" cy="307777"/>
            </a:xfrm>
            <a:prstGeom prst="rect">
              <a:avLst/>
            </a:prstGeom>
            <a:noFill/>
          </p:spPr>
          <p:txBody>
            <a:bodyPr wrap="none" rtlCol="0">
              <a:spAutoFit/>
            </a:bodyPr>
            <a:lstStyle/>
            <a:p>
              <a:r>
                <a:rPr lang="en-US" sz="1400" b="1" dirty="0">
                  <a:solidFill>
                    <a:schemeClr val="tx1">
                      <a:lumMod val="65000"/>
                      <a:lumOff val="35000"/>
                    </a:schemeClr>
                  </a:solidFill>
                </a:rPr>
                <a:t>Spring</a:t>
              </a:r>
            </a:p>
          </p:txBody>
        </p:sp>
        <p:sp>
          <p:nvSpPr>
            <p:cNvPr id="10" name="TextBox 9">
              <a:extLst>
                <a:ext uri="{FF2B5EF4-FFF2-40B4-BE49-F238E27FC236}">
                  <a16:creationId xmlns:a16="http://schemas.microsoft.com/office/drawing/2014/main" id="{5CCD1EA5-B7B8-428C-A120-B3E5FC81A5DA}"/>
                </a:ext>
              </a:extLst>
            </p:cNvPr>
            <p:cNvSpPr txBox="1"/>
            <p:nvPr/>
          </p:nvSpPr>
          <p:spPr>
            <a:xfrm>
              <a:off x="5608217" y="4995335"/>
              <a:ext cx="811441" cy="307777"/>
            </a:xfrm>
            <a:prstGeom prst="rect">
              <a:avLst/>
            </a:prstGeom>
            <a:noFill/>
          </p:spPr>
          <p:txBody>
            <a:bodyPr wrap="none" rtlCol="0">
              <a:spAutoFit/>
            </a:bodyPr>
            <a:lstStyle/>
            <a:p>
              <a:r>
                <a:rPr lang="en-US" sz="1400" b="1" dirty="0">
                  <a:solidFill>
                    <a:schemeClr val="tx1">
                      <a:lumMod val="65000"/>
                      <a:lumOff val="35000"/>
                    </a:schemeClr>
                  </a:solidFill>
                </a:rPr>
                <a:t>Summer</a:t>
              </a:r>
            </a:p>
          </p:txBody>
        </p:sp>
        <p:sp>
          <p:nvSpPr>
            <p:cNvPr id="11" name="TextBox 10">
              <a:extLst>
                <a:ext uri="{FF2B5EF4-FFF2-40B4-BE49-F238E27FC236}">
                  <a16:creationId xmlns:a16="http://schemas.microsoft.com/office/drawing/2014/main" id="{C4892DD2-CD8D-441A-8974-506282018B6B}"/>
                </a:ext>
              </a:extLst>
            </p:cNvPr>
            <p:cNvSpPr txBox="1"/>
            <p:nvPr/>
          </p:nvSpPr>
          <p:spPr>
            <a:xfrm>
              <a:off x="7547577" y="4995335"/>
              <a:ext cx="439416" cy="307777"/>
            </a:xfrm>
            <a:prstGeom prst="rect">
              <a:avLst/>
            </a:prstGeom>
            <a:noFill/>
          </p:spPr>
          <p:txBody>
            <a:bodyPr wrap="none" rtlCol="0">
              <a:spAutoFit/>
            </a:bodyPr>
            <a:lstStyle/>
            <a:p>
              <a:r>
                <a:rPr lang="en-US" sz="1400" b="1" dirty="0">
                  <a:solidFill>
                    <a:schemeClr val="tx1">
                      <a:lumMod val="65000"/>
                      <a:lumOff val="35000"/>
                    </a:schemeClr>
                  </a:solidFill>
                </a:rPr>
                <a:t>Fall</a:t>
              </a:r>
            </a:p>
          </p:txBody>
        </p:sp>
      </p:grpSp>
      <p:sp>
        <p:nvSpPr>
          <p:cNvPr id="13" name="Rectangle 12">
            <a:extLst>
              <a:ext uri="{FF2B5EF4-FFF2-40B4-BE49-F238E27FC236}">
                <a16:creationId xmlns:a16="http://schemas.microsoft.com/office/drawing/2014/main" id="{091A9167-EAAA-4138-A831-94F2FBC94909}"/>
              </a:ext>
            </a:extLst>
          </p:cNvPr>
          <p:cNvSpPr/>
          <p:nvPr/>
        </p:nvSpPr>
        <p:spPr>
          <a:xfrm>
            <a:off x="2555844" y="1036015"/>
            <a:ext cx="607685" cy="229803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D7BA3A-0C61-4F48-A4B6-E351C7EBD9B3}"/>
              </a:ext>
            </a:extLst>
          </p:cNvPr>
          <p:cNvSpPr/>
          <p:nvPr/>
        </p:nvSpPr>
        <p:spPr>
          <a:xfrm>
            <a:off x="3423534" y="989312"/>
            <a:ext cx="607685" cy="251343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0D9CF-381D-47AB-AA75-B4D7957A39EB}"/>
              </a:ext>
            </a:extLst>
          </p:cNvPr>
          <p:cNvSpPr/>
          <p:nvPr/>
        </p:nvSpPr>
        <p:spPr>
          <a:xfrm>
            <a:off x="4291224" y="993570"/>
            <a:ext cx="607685" cy="251343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1719B-5B75-42DB-9C5A-8C554871AE67}"/>
              </a:ext>
            </a:extLst>
          </p:cNvPr>
          <p:cNvSpPr/>
          <p:nvPr/>
        </p:nvSpPr>
        <p:spPr>
          <a:xfrm>
            <a:off x="5158914" y="797101"/>
            <a:ext cx="607685" cy="329557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3CEB42-83E8-4B98-8E3E-7D8A8411F9A4}"/>
              </a:ext>
            </a:extLst>
          </p:cNvPr>
          <p:cNvSpPr/>
          <p:nvPr/>
        </p:nvSpPr>
        <p:spPr>
          <a:xfrm>
            <a:off x="6011856" y="1117654"/>
            <a:ext cx="607685" cy="212699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EC8CFB-BBF8-44D9-B139-35556914CED0}"/>
              </a:ext>
            </a:extLst>
          </p:cNvPr>
          <p:cNvSpPr/>
          <p:nvPr/>
        </p:nvSpPr>
        <p:spPr>
          <a:xfrm>
            <a:off x="6864798" y="1060101"/>
            <a:ext cx="607685" cy="227395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E120FB4-1853-4A7A-8A71-4FB39F94BF88}"/>
              </a:ext>
            </a:extLst>
          </p:cNvPr>
          <p:cNvSpPr/>
          <p:nvPr/>
        </p:nvSpPr>
        <p:spPr>
          <a:xfrm>
            <a:off x="7717740" y="1043389"/>
            <a:ext cx="607685" cy="254784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9FC616-3B30-4054-8B1F-A2AF1BE85AA3}"/>
              </a:ext>
            </a:extLst>
          </p:cNvPr>
          <p:cNvSpPr/>
          <p:nvPr/>
        </p:nvSpPr>
        <p:spPr>
          <a:xfrm>
            <a:off x="8565298" y="1036015"/>
            <a:ext cx="607685" cy="254784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3B5C9BAB-7AA1-44B6-B9B9-95DB9900A915}"/>
              </a:ext>
            </a:extLst>
          </p:cNvPr>
          <p:cNvSpPr/>
          <p:nvPr/>
        </p:nvSpPr>
        <p:spPr>
          <a:xfrm>
            <a:off x="5207885" y="3518558"/>
            <a:ext cx="484632" cy="52858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27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D57EC-B051-4379-AB25-972EB44580E6}"/>
              </a:ext>
            </a:extLst>
          </p:cNvPr>
          <p:cNvSpPr txBox="1"/>
          <p:nvPr/>
        </p:nvSpPr>
        <p:spPr>
          <a:xfrm>
            <a:off x="1909188" y="299273"/>
            <a:ext cx="2942922" cy="461665"/>
          </a:xfrm>
          <a:prstGeom prst="rect">
            <a:avLst/>
          </a:prstGeom>
          <a:noFill/>
        </p:spPr>
        <p:txBody>
          <a:bodyPr wrap="none" rtlCol="0">
            <a:spAutoFit/>
          </a:bodyPr>
          <a:lstStyle/>
          <a:p>
            <a:r>
              <a:rPr lang="en-US" sz="2400" b="1" dirty="0">
                <a:solidFill>
                  <a:schemeClr val="tx1">
                    <a:lumMod val="65000"/>
                    <a:lumOff val="35000"/>
                  </a:schemeClr>
                </a:solidFill>
              </a:rPr>
              <a:t>Variance components</a:t>
            </a:r>
          </a:p>
        </p:txBody>
      </p:sp>
      <p:grpSp>
        <p:nvGrpSpPr>
          <p:cNvPr id="12" name="Group 11">
            <a:extLst>
              <a:ext uri="{FF2B5EF4-FFF2-40B4-BE49-F238E27FC236}">
                <a16:creationId xmlns:a16="http://schemas.microsoft.com/office/drawing/2014/main" id="{938A83BC-703D-4A83-B313-A7BC2E0313F0}"/>
              </a:ext>
            </a:extLst>
          </p:cNvPr>
          <p:cNvGrpSpPr/>
          <p:nvPr/>
        </p:nvGrpSpPr>
        <p:grpSpPr>
          <a:xfrm>
            <a:off x="1788607" y="530106"/>
            <a:ext cx="9937819" cy="5267793"/>
            <a:chOff x="1045029" y="620541"/>
            <a:chExt cx="9937819" cy="5267793"/>
          </a:xfrm>
        </p:grpSpPr>
        <p:graphicFrame>
          <p:nvGraphicFramePr>
            <p:cNvPr id="6" name="Chart 5">
              <a:extLst>
                <a:ext uri="{FF2B5EF4-FFF2-40B4-BE49-F238E27FC236}">
                  <a16:creationId xmlns:a16="http://schemas.microsoft.com/office/drawing/2014/main" id="{6AC2FA70-76B9-4310-9D6A-14EED690292A}"/>
                </a:ext>
              </a:extLst>
            </p:cNvPr>
            <p:cNvGraphicFramePr>
              <a:graphicFrameLocks/>
            </p:cNvGraphicFramePr>
            <p:nvPr/>
          </p:nvGraphicFramePr>
          <p:xfrm>
            <a:off x="1045029" y="620541"/>
            <a:ext cx="9937819" cy="526779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A1C033F2-F1BA-4765-9BFE-470F399B193B}"/>
                </a:ext>
              </a:extLst>
            </p:cNvPr>
            <p:cNvSpPr/>
            <p:nvPr/>
          </p:nvSpPr>
          <p:spPr>
            <a:xfrm>
              <a:off x="1436914" y="4940070"/>
              <a:ext cx="7164475" cy="422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69AB0-8E47-436B-B634-B58A5D1BB925}"/>
                </a:ext>
              </a:extLst>
            </p:cNvPr>
            <p:cNvSpPr txBox="1"/>
            <p:nvPr/>
          </p:nvSpPr>
          <p:spPr>
            <a:xfrm>
              <a:off x="2129219" y="4997195"/>
              <a:ext cx="767390" cy="307777"/>
            </a:xfrm>
            <a:prstGeom prst="rect">
              <a:avLst/>
            </a:prstGeom>
            <a:noFill/>
          </p:spPr>
          <p:txBody>
            <a:bodyPr wrap="none" rtlCol="0">
              <a:spAutoFit/>
            </a:bodyPr>
            <a:lstStyle/>
            <a:p>
              <a:r>
                <a:rPr lang="en-US" sz="1400" b="1" dirty="0">
                  <a:solidFill>
                    <a:schemeClr val="tx1">
                      <a:lumMod val="65000"/>
                      <a:lumOff val="35000"/>
                    </a:schemeClr>
                  </a:solidFill>
                </a:rPr>
                <a:t>General</a:t>
              </a:r>
            </a:p>
          </p:txBody>
        </p:sp>
        <p:sp>
          <p:nvSpPr>
            <p:cNvPr id="9" name="TextBox 8">
              <a:extLst>
                <a:ext uri="{FF2B5EF4-FFF2-40B4-BE49-F238E27FC236}">
                  <a16:creationId xmlns:a16="http://schemas.microsoft.com/office/drawing/2014/main" id="{F3C4A2E8-4B14-46A4-94C1-E39186038078}"/>
                </a:ext>
              </a:extLst>
            </p:cNvPr>
            <p:cNvSpPr txBox="1"/>
            <p:nvPr/>
          </p:nvSpPr>
          <p:spPr>
            <a:xfrm>
              <a:off x="3917600" y="4995336"/>
              <a:ext cx="655949" cy="307777"/>
            </a:xfrm>
            <a:prstGeom prst="rect">
              <a:avLst/>
            </a:prstGeom>
            <a:noFill/>
          </p:spPr>
          <p:txBody>
            <a:bodyPr wrap="none" rtlCol="0">
              <a:spAutoFit/>
            </a:bodyPr>
            <a:lstStyle/>
            <a:p>
              <a:r>
                <a:rPr lang="en-US" sz="1400" b="1" dirty="0">
                  <a:solidFill>
                    <a:schemeClr val="tx1">
                      <a:lumMod val="65000"/>
                      <a:lumOff val="35000"/>
                    </a:schemeClr>
                  </a:solidFill>
                </a:rPr>
                <a:t>Spring</a:t>
              </a:r>
            </a:p>
          </p:txBody>
        </p:sp>
        <p:sp>
          <p:nvSpPr>
            <p:cNvPr id="10" name="TextBox 9">
              <a:extLst>
                <a:ext uri="{FF2B5EF4-FFF2-40B4-BE49-F238E27FC236}">
                  <a16:creationId xmlns:a16="http://schemas.microsoft.com/office/drawing/2014/main" id="{5CCD1EA5-B7B8-428C-A120-B3E5FC81A5DA}"/>
                </a:ext>
              </a:extLst>
            </p:cNvPr>
            <p:cNvSpPr txBox="1"/>
            <p:nvPr/>
          </p:nvSpPr>
          <p:spPr>
            <a:xfrm>
              <a:off x="5608217" y="4995335"/>
              <a:ext cx="811441" cy="307777"/>
            </a:xfrm>
            <a:prstGeom prst="rect">
              <a:avLst/>
            </a:prstGeom>
            <a:noFill/>
          </p:spPr>
          <p:txBody>
            <a:bodyPr wrap="none" rtlCol="0">
              <a:spAutoFit/>
            </a:bodyPr>
            <a:lstStyle/>
            <a:p>
              <a:r>
                <a:rPr lang="en-US" sz="1400" b="1" dirty="0">
                  <a:solidFill>
                    <a:schemeClr val="tx1">
                      <a:lumMod val="65000"/>
                      <a:lumOff val="35000"/>
                    </a:schemeClr>
                  </a:solidFill>
                </a:rPr>
                <a:t>Summer</a:t>
              </a:r>
            </a:p>
          </p:txBody>
        </p:sp>
        <p:sp>
          <p:nvSpPr>
            <p:cNvPr id="11" name="TextBox 10">
              <a:extLst>
                <a:ext uri="{FF2B5EF4-FFF2-40B4-BE49-F238E27FC236}">
                  <a16:creationId xmlns:a16="http://schemas.microsoft.com/office/drawing/2014/main" id="{C4892DD2-CD8D-441A-8974-506282018B6B}"/>
                </a:ext>
              </a:extLst>
            </p:cNvPr>
            <p:cNvSpPr txBox="1"/>
            <p:nvPr/>
          </p:nvSpPr>
          <p:spPr>
            <a:xfrm>
              <a:off x="7547577" y="4995335"/>
              <a:ext cx="439416" cy="307777"/>
            </a:xfrm>
            <a:prstGeom prst="rect">
              <a:avLst/>
            </a:prstGeom>
            <a:noFill/>
          </p:spPr>
          <p:txBody>
            <a:bodyPr wrap="none" rtlCol="0">
              <a:spAutoFit/>
            </a:bodyPr>
            <a:lstStyle/>
            <a:p>
              <a:r>
                <a:rPr lang="en-US" sz="1400" b="1" dirty="0">
                  <a:solidFill>
                    <a:schemeClr val="tx1">
                      <a:lumMod val="65000"/>
                      <a:lumOff val="35000"/>
                    </a:schemeClr>
                  </a:solidFill>
                </a:rPr>
                <a:t>Fall</a:t>
              </a:r>
            </a:p>
          </p:txBody>
        </p:sp>
      </p:grpSp>
      <p:sp>
        <p:nvSpPr>
          <p:cNvPr id="13" name="Rectangle 12">
            <a:extLst>
              <a:ext uri="{FF2B5EF4-FFF2-40B4-BE49-F238E27FC236}">
                <a16:creationId xmlns:a16="http://schemas.microsoft.com/office/drawing/2014/main" id="{091A9167-EAAA-4138-A831-94F2FBC94909}"/>
              </a:ext>
            </a:extLst>
          </p:cNvPr>
          <p:cNvSpPr/>
          <p:nvPr/>
        </p:nvSpPr>
        <p:spPr>
          <a:xfrm>
            <a:off x="2555844" y="3333135"/>
            <a:ext cx="607685" cy="124714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D7BA3A-0C61-4F48-A4B6-E351C7EBD9B3}"/>
              </a:ext>
            </a:extLst>
          </p:cNvPr>
          <p:cNvSpPr/>
          <p:nvPr/>
        </p:nvSpPr>
        <p:spPr>
          <a:xfrm>
            <a:off x="3423534" y="3502741"/>
            <a:ext cx="607685" cy="107754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0D9CF-381D-47AB-AA75-B4D7957A39EB}"/>
              </a:ext>
            </a:extLst>
          </p:cNvPr>
          <p:cNvSpPr/>
          <p:nvPr/>
        </p:nvSpPr>
        <p:spPr>
          <a:xfrm>
            <a:off x="4256344" y="3502741"/>
            <a:ext cx="607685" cy="1077542"/>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1719B-5B75-42DB-9C5A-8C554871AE67}"/>
              </a:ext>
            </a:extLst>
          </p:cNvPr>
          <p:cNvSpPr/>
          <p:nvPr/>
        </p:nvSpPr>
        <p:spPr>
          <a:xfrm>
            <a:off x="5134100" y="4085303"/>
            <a:ext cx="607685" cy="49498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3CEB42-83E8-4B98-8E3E-7D8A8411F9A4}"/>
              </a:ext>
            </a:extLst>
          </p:cNvPr>
          <p:cNvSpPr/>
          <p:nvPr/>
        </p:nvSpPr>
        <p:spPr>
          <a:xfrm>
            <a:off x="5974281" y="3252019"/>
            <a:ext cx="607685" cy="132826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EC8CFB-BBF8-44D9-B139-35556914CED0}"/>
              </a:ext>
            </a:extLst>
          </p:cNvPr>
          <p:cNvSpPr/>
          <p:nvPr/>
        </p:nvSpPr>
        <p:spPr>
          <a:xfrm>
            <a:off x="6859393" y="3333135"/>
            <a:ext cx="607685" cy="124623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E120FB4-1853-4A7A-8A71-4FB39F94BF88}"/>
              </a:ext>
            </a:extLst>
          </p:cNvPr>
          <p:cNvSpPr/>
          <p:nvPr/>
        </p:nvSpPr>
        <p:spPr>
          <a:xfrm>
            <a:off x="7717740" y="3591232"/>
            <a:ext cx="607685" cy="98813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9FC616-3B30-4054-8B1F-A2AF1BE85AA3}"/>
              </a:ext>
            </a:extLst>
          </p:cNvPr>
          <p:cNvSpPr/>
          <p:nvPr/>
        </p:nvSpPr>
        <p:spPr>
          <a:xfrm>
            <a:off x="8565298" y="3583858"/>
            <a:ext cx="607685" cy="98813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89257C-BE21-46A8-985B-CEBEFDF7348F}"/>
              </a:ext>
            </a:extLst>
          </p:cNvPr>
          <p:cNvSpPr/>
          <p:nvPr/>
        </p:nvSpPr>
        <p:spPr>
          <a:xfrm>
            <a:off x="2555844" y="1030290"/>
            <a:ext cx="607685" cy="170119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301691-834B-425C-9D42-0E15AC8CA168}"/>
              </a:ext>
            </a:extLst>
          </p:cNvPr>
          <p:cNvSpPr/>
          <p:nvPr/>
        </p:nvSpPr>
        <p:spPr>
          <a:xfrm>
            <a:off x="3423534" y="1030291"/>
            <a:ext cx="607685" cy="170119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6419F7-423D-4D93-95BF-9E045E1B41D8}"/>
              </a:ext>
            </a:extLst>
          </p:cNvPr>
          <p:cNvSpPr/>
          <p:nvPr/>
        </p:nvSpPr>
        <p:spPr>
          <a:xfrm>
            <a:off x="4256344" y="991771"/>
            <a:ext cx="607685" cy="173971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6965F0-EA96-4DCE-B6D9-BBA33E9A56A6}"/>
              </a:ext>
            </a:extLst>
          </p:cNvPr>
          <p:cNvSpPr/>
          <p:nvPr/>
        </p:nvSpPr>
        <p:spPr>
          <a:xfrm>
            <a:off x="5153488" y="1060101"/>
            <a:ext cx="607685" cy="186317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212D94-552F-41A5-9582-81A600102DF6}"/>
              </a:ext>
            </a:extLst>
          </p:cNvPr>
          <p:cNvSpPr/>
          <p:nvPr/>
        </p:nvSpPr>
        <p:spPr>
          <a:xfrm>
            <a:off x="5974281" y="991771"/>
            <a:ext cx="607685" cy="173971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386FD2-7A25-459D-A9B0-816C1C5F6BB4}"/>
              </a:ext>
            </a:extLst>
          </p:cNvPr>
          <p:cNvSpPr/>
          <p:nvPr/>
        </p:nvSpPr>
        <p:spPr>
          <a:xfrm>
            <a:off x="6859393" y="923166"/>
            <a:ext cx="607685" cy="1969629"/>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9E7D7D5-1E95-4C93-A454-3BCE4ED1AA64}"/>
              </a:ext>
            </a:extLst>
          </p:cNvPr>
          <p:cNvSpPr/>
          <p:nvPr/>
        </p:nvSpPr>
        <p:spPr>
          <a:xfrm>
            <a:off x="7717740" y="990858"/>
            <a:ext cx="607685" cy="173971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78A7BA-D615-49D1-AFA7-9BE369E238DA}"/>
              </a:ext>
            </a:extLst>
          </p:cNvPr>
          <p:cNvSpPr/>
          <p:nvPr/>
        </p:nvSpPr>
        <p:spPr>
          <a:xfrm>
            <a:off x="8565298" y="923166"/>
            <a:ext cx="607685" cy="180002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18C765-2942-472B-BB8F-B34E97C40575}"/>
              </a:ext>
            </a:extLst>
          </p:cNvPr>
          <p:cNvSpPr/>
          <p:nvPr/>
        </p:nvSpPr>
        <p:spPr>
          <a:xfrm>
            <a:off x="2470354" y="760938"/>
            <a:ext cx="1703439" cy="381105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69B423-3A34-4A58-A205-BC3E2F33463D}"/>
              </a:ext>
            </a:extLst>
          </p:cNvPr>
          <p:cNvSpPr/>
          <p:nvPr/>
        </p:nvSpPr>
        <p:spPr>
          <a:xfrm>
            <a:off x="5869760" y="760937"/>
            <a:ext cx="3303223" cy="381105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9" grpId="0" animBg="1"/>
      <p:bldP spid="2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ED57EC-B051-4379-AB25-972EB44580E6}"/>
              </a:ext>
            </a:extLst>
          </p:cNvPr>
          <p:cNvSpPr txBox="1"/>
          <p:nvPr/>
        </p:nvSpPr>
        <p:spPr>
          <a:xfrm>
            <a:off x="1909188" y="299273"/>
            <a:ext cx="2942922" cy="461665"/>
          </a:xfrm>
          <a:prstGeom prst="rect">
            <a:avLst/>
          </a:prstGeom>
          <a:noFill/>
        </p:spPr>
        <p:txBody>
          <a:bodyPr wrap="none" rtlCol="0">
            <a:spAutoFit/>
          </a:bodyPr>
          <a:lstStyle/>
          <a:p>
            <a:r>
              <a:rPr lang="en-US" sz="2400" b="1" dirty="0">
                <a:solidFill>
                  <a:schemeClr val="tx1">
                    <a:lumMod val="65000"/>
                    <a:lumOff val="35000"/>
                  </a:schemeClr>
                </a:solidFill>
              </a:rPr>
              <a:t>Variance components</a:t>
            </a:r>
          </a:p>
        </p:txBody>
      </p:sp>
      <p:grpSp>
        <p:nvGrpSpPr>
          <p:cNvPr id="12" name="Group 11">
            <a:extLst>
              <a:ext uri="{FF2B5EF4-FFF2-40B4-BE49-F238E27FC236}">
                <a16:creationId xmlns:a16="http://schemas.microsoft.com/office/drawing/2014/main" id="{938A83BC-703D-4A83-B313-A7BC2E0313F0}"/>
              </a:ext>
            </a:extLst>
          </p:cNvPr>
          <p:cNvGrpSpPr/>
          <p:nvPr/>
        </p:nvGrpSpPr>
        <p:grpSpPr>
          <a:xfrm>
            <a:off x="1788607" y="530106"/>
            <a:ext cx="9937819" cy="5267793"/>
            <a:chOff x="1045029" y="620541"/>
            <a:chExt cx="9937819" cy="5267793"/>
          </a:xfrm>
        </p:grpSpPr>
        <p:graphicFrame>
          <p:nvGraphicFramePr>
            <p:cNvPr id="6" name="Chart 5">
              <a:extLst>
                <a:ext uri="{FF2B5EF4-FFF2-40B4-BE49-F238E27FC236}">
                  <a16:creationId xmlns:a16="http://schemas.microsoft.com/office/drawing/2014/main" id="{6AC2FA70-76B9-4310-9D6A-14EED690292A}"/>
                </a:ext>
              </a:extLst>
            </p:cNvPr>
            <p:cNvGraphicFramePr>
              <a:graphicFrameLocks/>
            </p:cNvGraphicFramePr>
            <p:nvPr/>
          </p:nvGraphicFramePr>
          <p:xfrm>
            <a:off x="1045029" y="620541"/>
            <a:ext cx="9937819" cy="526779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A1C033F2-F1BA-4765-9BFE-470F399B193B}"/>
                </a:ext>
              </a:extLst>
            </p:cNvPr>
            <p:cNvSpPr/>
            <p:nvPr/>
          </p:nvSpPr>
          <p:spPr>
            <a:xfrm>
              <a:off x="1436914" y="4940070"/>
              <a:ext cx="7164475" cy="422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69AB0-8E47-436B-B634-B58A5D1BB925}"/>
                </a:ext>
              </a:extLst>
            </p:cNvPr>
            <p:cNvSpPr txBox="1"/>
            <p:nvPr/>
          </p:nvSpPr>
          <p:spPr>
            <a:xfrm>
              <a:off x="2129219" y="4997195"/>
              <a:ext cx="767390" cy="307777"/>
            </a:xfrm>
            <a:prstGeom prst="rect">
              <a:avLst/>
            </a:prstGeom>
            <a:noFill/>
          </p:spPr>
          <p:txBody>
            <a:bodyPr wrap="none" rtlCol="0">
              <a:spAutoFit/>
            </a:bodyPr>
            <a:lstStyle/>
            <a:p>
              <a:r>
                <a:rPr lang="en-US" sz="1400" b="1" dirty="0">
                  <a:solidFill>
                    <a:schemeClr val="tx1">
                      <a:lumMod val="65000"/>
                      <a:lumOff val="35000"/>
                    </a:schemeClr>
                  </a:solidFill>
                </a:rPr>
                <a:t>General</a:t>
              </a:r>
            </a:p>
          </p:txBody>
        </p:sp>
        <p:sp>
          <p:nvSpPr>
            <p:cNvPr id="9" name="TextBox 8">
              <a:extLst>
                <a:ext uri="{FF2B5EF4-FFF2-40B4-BE49-F238E27FC236}">
                  <a16:creationId xmlns:a16="http://schemas.microsoft.com/office/drawing/2014/main" id="{F3C4A2E8-4B14-46A4-94C1-E39186038078}"/>
                </a:ext>
              </a:extLst>
            </p:cNvPr>
            <p:cNvSpPr txBox="1"/>
            <p:nvPr/>
          </p:nvSpPr>
          <p:spPr>
            <a:xfrm>
              <a:off x="3917600" y="4995336"/>
              <a:ext cx="655949" cy="307777"/>
            </a:xfrm>
            <a:prstGeom prst="rect">
              <a:avLst/>
            </a:prstGeom>
            <a:noFill/>
          </p:spPr>
          <p:txBody>
            <a:bodyPr wrap="none" rtlCol="0">
              <a:spAutoFit/>
            </a:bodyPr>
            <a:lstStyle/>
            <a:p>
              <a:r>
                <a:rPr lang="en-US" sz="1400" b="1" dirty="0">
                  <a:solidFill>
                    <a:schemeClr val="tx1">
                      <a:lumMod val="65000"/>
                      <a:lumOff val="35000"/>
                    </a:schemeClr>
                  </a:solidFill>
                </a:rPr>
                <a:t>Spring</a:t>
              </a:r>
            </a:p>
          </p:txBody>
        </p:sp>
        <p:sp>
          <p:nvSpPr>
            <p:cNvPr id="10" name="TextBox 9">
              <a:extLst>
                <a:ext uri="{FF2B5EF4-FFF2-40B4-BE49-F238E27FC236}">
                  <a16:creationId xmlns:a16="http://schemas.microsoft.com/office/drawing/2014/main" id="{5CCD1EA5-B7B8-428C-A120-B3E5FC81A5DA}"/>
                </a:ext>
              </a:extLst>
            </p:cNvPr>
            <p:cNvSpPr txBox="1"/>
            <p:nvPr/>
          </p:nvSpPr>
          <p:spPr>
            <a:xfrm>
              <a:off x="5608217" y="4995335"/>
              <a:ext cx="811441" cy="307777"/>
            </a:xfrm>
            <a:prstGeom prst="rect">
              <a:avLst/>
            </a:prstGeom>
            <a:noFill/>
          </p:spPr>
          <p:txBody>
            <a:bodyPr wrap="none" rtlCol="0">
              <a:spAutoFit/>
            </a:bodyPr>
            <a:lstStyle/>
            <a:p>
              <a:r>
                <a:rPr lang="en-US" sz="1400" b="1" dirty="0">
                  <a:solidFill>
                    <a:schemeClr val="tx1">
                      <a:lumMod val="65000"/>
                      <a:lumOff val="35000"/>
                    </a:schemeClr>
                  </a:solidFill>
                </a:rPr>
                <a:t>Summer</a:t>
              </a:r>
            </a:p>
          </p:txBody>
        </p:sp>
        <p:sp>
          <p:nvSpPr>
            <p:cNvPr id="11" name="TextBox 10">
              <a:extLst>
                <a:ext uri="{FF2B5EF4-FFF2-40B4-BE49-F238E27FC236}">
                  <a16:creationId xmlns:a16="http://schemas.microsoft.com/office/drawing/2014/main" id="{C4892DD2-CD8D-441A-8974-506282018B6B}"/>
                </a:ext>
              </a:extLst>
            </p:cNvPr>
            <p:cNvSpPr txBox="1"/>
            <p:nvPr/>
          </p:nvSpPr>
          <p:spPr>
            <a:xfrm>
              <a:off x="7547577" y="4995335"/>
              <a:ext cx="439416" cy="307777"/>
            </a:xfrm>
            <a:prstGeom prst="rect">
              <a:avLst/>
            </a:prstGeom>
            <a:noFill/>
          </p:spPr>
          <p:txBody>
            <a:bodyPr wrap="none" rtlCol="0">
              <a:spAutoFit/>
            </a:bodyPr>
            <a:lstStyle/>
            <a:p>
              <a:r>
                <a:rPr lang="en-US" sz="1400" b="1" dirty="0">
                  <a:solidFill>
                    <a:schemeClr val="tx1">
                      <a:lumMod val="65000"/>
                      <a:lumOff val="35000"/>
                    </a:schemeClr>
                  </a:solidFill>
                </a:rPr>
                <a:t>Fall</a:t>
              </a:r>
            </a:p>
          </p:txBody>
        </p:sp>
      </p:grpSp>
      <p:sp>
        <p:nvSpPr>
          <p:cNvPr id="13" name="Rectangle 12">
            <a:extLst>
              <a:ext uri="{FF2B5EF4-FFF2-40B4-BE49-F238E27FC236}">
                <a16:creationId xmlns:a16="http://schemas.microsoft.com/office/drawing/2014/main" id="{091A9167-EAAA-4138-A831-94F2FBC94909}"/>
              </a:ext>
            </a:extLst>
          </p:cNvPr>
          <p:cNvSpPr/>
          <p:nvPr/>
        </p:nvSpPr>
        <p:spPr>
          <a:xfrm>
            <a:off x="2555844" y="2362353"/>
            <a:ext cx="607685" cy="222054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D7BA3A-0C61-4F48-A4B6-E351C7EBD9B3}"/>
              </a:ext>
            </a:extLst>
          </p:cNvPr>
          <p:cNvSpPr/>
          <p:nvPr/>
        </p:nvSpPr>
        <p:spPr>
          <a:xfrm>
            <a:off x="3423534" y="2554082"/>
            <a:ext cx="607685" cy="202881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0D9CF-381D-47AB-AA75-B4D7957A39EB}"/>
              </a:ext>
            </a:extLst>
          </p:cNvPr>
          <p:cNvSpPr/>
          <p:nvPr/>
        </p:nvSpPr>
        <p:spPr>
          <a:xfrm>
            <a:off x="4270633" y="2281237"/>
            <a:ext cx="607685" cy="230165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1719B-5B75-42DB-9C5A-8C554871AE67}"/>
              </a:ext>
            </a:extLst>
          </p:cNvPr>
          <p:cNvSpPr/>
          <p:nvPr/>
        </p:nvSpPr>
        <p:spPr>
          <a:xfrm>
            <a:off x="5134100" y="2937082"/>
            <a:ext cx="607685" cy="1644899"/>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3CEB42-83E8-4B98-8E3E-7D8A8411F9A4}"/>
              </a:ext>
            </a:extLst>
          </p:cNvPr>
          <p:cNvSpPr/>
          <p:nvPr/>
        </p:nvSpPr>
        <p:spPr>
          <a:xfrm>
            <a:off x="5993333" y="2731063"/>
            <a:ext cx="607685" cy="1851831"/>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EC8CFB-BBF8-44D9-B139-35556914CED0}"/>
              </a:ext>
            </a:extLst>
          </p:cNvPr>
          <p:cNvSpPr/>
          <p:nvPr/>
        </p:nvSpPr>
        <p:spPr>
          <a:xfrm>
            <a:off x="6859393" y="2888532"/>
            <a:ext cx="607685" cy="1688689"/>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E120FB4-1853-4A7A-8A71-4FB39F94BF88}"/>
              </a:ext>
            </a:extLst>
          </p:cNvPr>
          <p:cNvSpPr/>
          <p:nvPr/>
        </p:nvSpPr>
        <p:spPr>
          <a:xfrm>
            <a:off x="7717740" y="2620451"/>
            <a:ext cx="607685" cy="196153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9FC616-3B30-4054-8B1F-A2AF1BE85AA3}"/>
              </a:ext>
            </a:extLst>
          </p:cNvPr>
          <p:cNvSpPr/>
          <p:nvPr/>
        </p:nvSpPr>
        <p:spPr>
          <a:xfrm>
            <a:off x="8565298" y="2731063"/>
            <a:ext cx="607685" cy="1851086"/>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8F1D5C2-0600-4424-BDE5-F6F8626542AE}"/>
              </a:ext>
            </a:extLst>
          </p:cNvPr>
          <p:cNvCxnSpPr>
            <a:cxnSpLocks/>
          </p:cNvCxnSpPr>
          <p:nvPr/>
        </p:nvCxnSpPr>
        <p:spPr>
          <a:xfrm>
            <a:off x="3135766" y="1135626"/>
            <a:ext cx="311624" cy="1334619"/>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15D52E6-765F-443B-90B9-5A4AB73D725E}"/>
              </a:ext>
            </a:extLst>
          </p:cNvPr>
          <p:cNvCxnSpPr>
            <a:cxnSpLocks/>
          </p:cNvCxnSpPr>
          <p:nvPr/>
        </p:nvCxnSpPr>
        <p:spPr>
          <a:xfrm>
            <a:off x="3156705" y="2359742"/>
            <a:ext cx="283861" cy="191729"/>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4DDC4D5-00AA-43E6-932A-841D7BE063FA}"/>
              </a:ext>
            </a:extLst>
          </p:cNvPr>
          <p:cNvCxnSpPr>
            <a:cxnSpLocks/>
          </p:cNvCxnSpPr>
          <p:nvPr/>
        </p:nvCxnSpPr>
        <p:spPr>
          <a:xfrm>
            <a:off x="4864029" y="1141900"/>
            <a:ext cx="310470" cy="1756158"/>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CF9A63-50ED-4907-939E-09931C2BFF21}"/>
              </a:ext>
            </a:extLst>
          </p:cNvPr>
          <p:cNvCxnSpPr>
            <a:cxnSpLocks/>
          </p:cNvCxnSpPr>
          <p:nvPr/>
        </p:nvCxnSpPr>
        <p:spPr>
          <a:xfrm>
            <a:off x="4864029" y="2278626"/>
            <a:ext cx="310470" cy="641555"/>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8D169AA-E152-49F4-B8B4-E520DC883E36}"/>
              </a:ext>
            </a:extLst>
          </p:cNvPr>
          <p:cNvCxnSpPr/>
          <p:nvPr/>
        </p:nvCxnSpPr>
        <p:spPr>
          <a:xfrm>
            <a:off x="2403987" y="4577221"/>
            <a:ext cx="69409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3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78433-9D41-48A3-BB22-926891EA05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7442" y="1298573"/>
            <a:ext cx="3221665" cy="5220587"/>
          </a:xfrm>
          <a:prstGeom prst="rect">
            <a:avLst/>
          </a:prstGeom>
        </p:spPr>
      </p:pic>
      <p:pic>
        <p:nvPicPr>
          <p:cNvPr id="5" name="Picture 4">
            <a:extLst>
              <a:ext uri="{FF2B5EF4-FFF2-40B4-BE49-F238E27FC236}">
                <a16:creationId xmlns:a16="http://schemas.microsoft.com/office/drawing/2014/main" id="{296CE4C1-B817-4FA1-9638-2D406D246C9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391246" y="1392864"/>
            <a:ext cx="3040912" cy="4954773"/>
          </a:xfrm>
          <a:prstGeom prst="rect">
            <a:avLst/>
          </a:prstGeom>
        </p:spPr>
      </p:pic>
      <p:pic>
        <p:nvPicPr>
          <p:cNvPr id="6" name="Picture 5">
            <a:extLst>
              <a:ext uri="{FF2B5EF4-FFF2-40B4-BE49-F238E27FC236}">
                <a16:creationId xmlns:a16="http://schemas.microsoft.com/office/drawing/2014/main" id="{8EBE4975-5D31-4DE9-9BA6-D93FA7BF084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250865" y="1430077"/>
            <a:ext cx="2945220" cy="5135527"/>
          </a:xfrm>
          <a:prstGeom prst="rect">
            <a:avLst/>
          </a:prstGeom>
        </p:spPr>
      </p:pic>
      <p:sp>
        <p:nvSpPr>
          <p:cNvPr id="10" name="TextBox 9">
            <a:extLst>
              <a:ext uri="{FF2B5EF4-FFF2-40B4-BE49-F238E27FC236}">
                <a16:creationId xmlns:a16="http://schemas.microsoft.com/office/drawing/2014/main" id="{5D73B595-EB2E-4C9A-A551-1AA35C078F09}"/>
              </a:ext>
            </a:extLst>
          </p:cNvPr>
          <p:cNvSpPr txBox="1"/>
          <p:nvPr/>
        </p:nvSpPr>
        <p:spPr>
          <a:xfrm>
            <a:off x="1672229" y="1014578"/>
            <a:ext cx="990977" cy="461665"/>
          </a:xfrm>
          <a:prstGeom prst="rect">
            <a:avLst/>
          </a:prstGeom>
          <a:noFill/>
        </p:spPr>
        <p:txBody>
          <a:bodyPr wrap="none" rtlCol="0">
            <a:spAutoFit/>
          </a:bodyPr>
          <a:lstStyle/>
          <a:p>
            <a:r>
              <a:rPr lang="en-US" sz="2400" b="1" dirty="0">
                <a:solidFill>
                  <a:srgbClr val="00B050"/>
                </a:solidFill>
              </a:rPr>
              <a:t>Spring</a:t>
            </a:r>
          </a:p>
        </p:txBody>
      </p:sp>
      <p:sp>
        <p:nvSpPr>
          <p:cNvPr id="11" name="TextBox 10">
            <a:extLst>
              <a:ext uri="{FF2B5EF4-FFF2-40B4-BE49-F238E27FC236}">
                <a16:creationId xmlns:a16="http://schemas.microsoft.com/office/drawing/2014/main" id="{BFCE7A5F-12DF-4B40-B1C5-249A7CB34402}"/>
              </a:ext>
            </a:extLst>
          </p:cNvPr>
          <p:cNvSpPr txBox="1"/>
          <p:nvPr/>
        </p:nvSpPr>
        <p:spPr>
          <a:xfrm>
            <a:off x="5322741" y="1014578"/>
            <a:ext cx="1260281" cy="461665"/>
          </a:xfrm>
          <a:prstGeom prst="rect">
            <a:avLst/>
          </a:prstGeom>
          <a:noFill/>
        </p:spPr>
        <p:txBody>
          <a:bodyPr wrap="none" rtlCol="0">
            <a:spAutoFit/>
          </a:bodyPr>
          <a:lstStyle/>
          <a:p>
            <a:r>
              <a:rPr lang="en-US" sz="2400" b="1" dirty="0">
                <a:solidFill>
                  <a:srgbClr val="00B0F0"/>
                </a:solidFill>
              </a:rPr>
              <a:t>Summer</a:t>
            </a:r>
          </a:p>
        </p:txBody>
      </p:sp>
      <p:sp>
        <p:nvSpPr>
          <p:cNvPr id="12" name="TextBox 11">
            <a:extLst>
              <a:ext uri="{FF2B5EF4-FFF2-40B4-BE49-F238E27FC236}">
                <a16:creationId xmlns:a16="http://schemas.microsoft.com/office/drawing/2014/main" id="{4AE04AE6-641E-4476-8D73-8422796DD25E}"/>
              </a:ext>
            </a:extLst>
          </p:cNvPr>
          <p:cNvSpPr txBox="1"/>
          <p:nvPr/>
        </p:nvSpPr>
        <p:spPr>
          <a:xfrm>
            <a:off x="9150783" y="1067741"/>
            <a:ext cx="620298" cy="461665"/>
          </a:xfrm>
          <a:prstGeom prst="rect">
            <a:avLst/>
          </a:prstGeom>
          <a:noFill/>
        </p:spPr>
        <p:txBody>
          <a:bodyPr wrap="none" rtlCol="0">
            <a:spAutoFit/>
          </a:bodyPr>
          <a:lstStyle/>
          <a:p>
            <a:r>
              <a:rPr lang="en-US" sz="2400" b="1" dirty="0">
                <a:solidFill>
                  <a:srgbClr val="7030A0"/>
                </a:solidFill>
              </a:rPr>
              <a:t>Fall</a:t>
            </a:r>
          </a:p>
        </p:txBody>
      </p:sp>
      <p:cxnSp>
        <p:nvCxnSpPr>
          <p:cNvPr id="14" name="Straight Connector 13">
            <a:extLst>
              <a:ext uri="{FF2B5EF4-FFF2-40B4-BE49-F238E27FC236}">
                <a16:creationId xmlns:a16="http://schemas.microsoft.com/office/drawing/2014/main" id="{CBBB0FCD-AC9E-4C64-AFAF-ED5C86CFD40F}"/>
              </a:ext>
            </a:extLst>
          </p:cNvPr>
          <p:cNvCxnSpPr/>
          <p:nvPr/>
        </p:nvCxnSpPr>
        <p:spPr>
          <a:xfrm>
            <a:off x="4019107" y="1014578"/>
            <a:ext cx="0" cy="54181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BAB52C-7CEC-405D-B492-660E81055694}"/>
              </a:ext>
            </a:extLst>
          </p:cNvPr>
          <p:cNvCxnSpPr/>
          <p:nvPr/>
        </p:nvCxnSpPr>
        <p:spPr>
          <a:xfrm>
            <a:off x="8126819" y="1067741"/>
            <a:ext cx="0" cy="54181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25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70EA34-EBD0-4338-9608-71D06A5F156D}"/>
              </a:ext>
            </a:extLst>
          </p:cNvPr>
          <p:cNvPicPr>
            <a:picLocks noChangeAspect="1"/>
          </p:cNvPicPr>
          <p:nvPr/>
        </p:nvPicPr>
        <p:blipFill>
          <a:blip r:embed="rId2"/>
          <a:stretch>
            <a:fillRect/>
          </a:stretch>
        </p:blipFill>
        <p:spPr>
          <a:xfrm>
            <a:off x="1815047" y="1276619"/>
            <a:ext cx="8561905" cy="4304762"/>
          </a:xfrm>
          <a:prstGeom prst="rect">
            <a:avLst/>
          </a:prstGeom>
        </p:spPr>
      </p:pic>
      <p:sp>
        <p:nvSpPr>
          <p:cNvPr id="6" name="Rectangle 5">
            <a:extLst>
              <a:ext uri="{FF2B5EF4-FFF2-40B4-BE49-F238E27FC236}">
                <a16:creationId xmlns:a16="http://schemas.microsoft.com/office/drawing/2014/main" id="{0E878560-FB34-4445-994D-F7685F4606BC}"/>
              </a:ext>
            </a:extLst>
          </p:cNvPr>
          <p:cNvSpPr/>
          <p:nvPr/>
        </p:nvSpPr>
        <p:spPr>
          <a:xfrm>
            <a:off x="4249100" y="564930"/>
            <a:ext cx="2738698" cy="738664"/>
          </a:xfrm>
          <a:prstGeom prst="rect">
            <a:avLst/>
          </a:prstGeom>
        </p:spPr>
        <p:txBody>
          <a:bodyPr wrap="none">
            <a:spAutoFit/>
          </a:bodyPr>
          <a:lstStyle/>
          <a:p>
            <a:pPr algn="ctr"/>
            <a:r>
              <a:rPr lang="en-US" sz="2400" dirty="0"/>
              <a:t>Seasonal variograms</a:t>
            </a:r>
          </a:p>
          <a:p>
            <a:pPr algn="ctr"/>
            <a:r>
              <a:rPr lang="en-US" dirty="0"/>
              <a:t>(raw data)</a:t>
            </a:r>
          </a:p>
        </p:txBody>
      </p:sp>
    </p:spTree>
    <p:extLst>
      <p:ext uri="{BB962C8B-B14F-4D97-AF65-F5344CB8AC3E}">
        <p14:creationId xmlns:p14="http://schemas.microsoft.com/office/powerpoint/2010/main" val="503674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9A1C12-C0CD-48B2-8440-03794799D12F}"/>
              </a:ext>
            </a:extLst>
          </p:cNvPr>
          <p:cNvSpPr>
            <a:spLocks noGrp="1"/>
          </p:cNvSpPr>
          <p:nvPr>
            <p:ph type="title"/>
          </p:nvPr>
        </p:nvSpPr>
        <p:spPr>
          <a:xfrm>
            <a:off x="537575" y="237993"/>
            <a:ext cx="10515600" cy="369333"/>
          </a:xfrm>
        </p:spPr>
        <p:txBody>
          <a:bodyPr>
            <a:normAutofit fontScale="90000"/>
          </a:bodyPr>
          <a:lstStyle/>
          <a:p>
            <a:r>
              <a:rPr lang="en-US" sz="2800" b="1" dirty="0"/>
              <a:t>Results from seasonal models (Spatial-Non Spatial)</a:t>
            </a:r>
          </a:p>
        </p:txBody>
      </p:sp>
      <p:sp>
        <p:nvSpPr>
          <p:cNvPr id="6" name="Rectangle 5">
            <a:extLst>
              <a:ext uri="{FF2B5EF4-FFF2-40B4-BE49-F238E27FC236}">
                <a16:creationId xmlns:a16="http://schemas.microsoft.com/office/drawing/2014/main" id="{CF5E3E01-9D69-4614-A062-DDDB4C94A2DE}"/>
              </a:ext>
            </a:extLst>
          </p:cNvPr>
          <p:cNvSpPr/>
          <p:nvPr/>
        </p:nvSpPr>
        <p:spPr>
          <a:xfrm>
            <a:off x="537575" y="587114"/>
            <a:ext cx="6433621" cy="646331"/>
          </a:xfrm>
          <a:prstGeom prst="rect">
            <a:avLst/>
          </a:prstGeom>
        </p:spPr>
        <p:txBody>
          <a:bodyPr wrap="none">
            <a:spAutoFit/>
          </a:bodyPr>
          <a:lstStyle/>
          <a:p>
            <a:r>
              <a:rPr lang="en-US" dirty="0" err="1"/>
              <a:t>logTP</a:t>
            </a:r>
            <a:r>
              <a:rPr lang="en-US" dirty="0"/>
              <a:t> ~ PS*(</a:t>
            </a:r>
            <a:r>
              <a:rPr lang="en-US" dirty="0" err="1"/>
              <a:t>logWSA</a:t>
            </a:r>
            <a:r>
              <a:rPr lang="en-US" dirty="0"/>
              <a:t> + SLOPE + PERM + AG + URB) + SDT + CDT</a:t>
            </a:r>
          </a:p>
          <a:p>
            <a:r>
              <a:rPr lang="en-US" dirty="0"/>
              <a:t>Spatial models include (Euclidean, Tail Up and Tail Down distances)</a:t>
            </a:r>
          </a:p>
        </p:txBody>
      </p:sp>
      <p:pic>
        <p:nvPicPr>
          <p:cNvPr id="2" name="Picture 1">
            <a:extLst>
              <a:ext uri="{FF2B5EF4-FFF2-40B4-BE49-F238E27FC236}">
                <a16:creationId xmlns:a16="http://schemas.microsoft.com/office/drawing/2014/main" id="{EFE9A992-AF10-4D8E-961A-A87A8572BBE0}"/>
              </a:ext>
            </a:extLst>
          </p:cNvPr>
          <p:cNvPicPr>
            <a:picLocks noChangeAspect="1"/>
          </p:cNvPicPr>
          <p:nvPr/>
        </p:nvPicPr>
        <p:blipFill rotWithShape="1">
          <a:blip r:embed="rId2"/>
          <a:srcRect l="11198" t="24444" r="9028" b="9722"/>
          <a:stretch/>
        </p:blipFill>
        <p:spPr>
          <a:xfrm>
            <a:off x="351075" y="1931116"/>
            <a:ext cx="5761781" cy="2971800"/>
          </a:xfrm>
          <a:prstGeom prst="rect">
            <a:avLst/>
          </a:prstGeom>
        </p:spPr>
      </p:pic>
      <p:pic>
        <p:nvPicPr>
          <p:cNvPr id="3" name="Picture 2">
            <a:extLst>
              <a:ext uri="{FF2B5EF4-FFF2-40B4-BE49-F238E27FC236}">
                <a16:creationId xmlns:a16="http://schemas.microsoft.com/office/drawing/2014/main" id="{5375E359-4C00-4A5E-A492-89861ACA49A8}"/>
              </a:ext>
            </a:extLst>
          </p:cNvPr>
          <p:cNvPicPr>
            <a:picLocks noChangeAspect="1"/>
          </p:cNvPicPr>
          <p:nvPr/>
        </p:nvPicPr>
        <p:blipFill rotWithShape="1">
          <a:blip r:embed="rId3"/>
          <a:srcRect l="11371" t="24444" r="8941" b="9861"/>
          <a:stretch/>
        </p:blipFill>
        <p:spPr>
          <a:xfrm>
            <a:off x="6305549" y="1941580"/>
            <a:ext cx="5767681" cy="2971800"/>
          </a:xfrm>
          <a:prstGeom prst="rect">
            <a:avLst/>
          </a:prstGeom>
        </p:spPr>
      </p:pic>
      <p:sp>
        <p:nvSpPr>
          <p:cNvPr id="8" name="TextBox 7">
            <a:extLst>
              <a:ext uri="{FF2B5EF4-FFF2-40B4-BE49-F238E27FC236}">
                <a16:creationId xmlns:a16="http://schemas.microsoft.com/office/drawing/2014/main" id="{741995AD-15D6-4CE8-B132-953263E2C41A}"/>
              </a:ext>
            </a:extLst>
          </p:cNvPr>
          <p:cNvSpPr txBox="1"/>
          <p:nvPr/>
        </p:nvSpPr>
        <p:spPr>
          <a:xfrm>
            <a:off x="351075" y="1397900"/>
            <a:ext cx="1307794" cy="369332"/>
          </a:xfrm>
          <a:prstGeom prst="rect">
            <a:avLst/>
          </a:prstGeom>
          <a:noFill/>
        </p:spPr>
        <p:txBody>
          <a:bodyPr wrap="none" rtlCol="0">
            <a:spAutoFit/>
          </a:bodyPr>
          <a:lstStyle/>
          <a:p>
            <a:r>
              <a:rPr lang="en-US" b="1" dirty="0"/>
              <a:t>Coefficients</a:t>
            </a:r>
          </a:p>
        </p:txBody>
      </p:sp>
      <p:sp>
        <p:nvSpPr>
          <p:cNvPr id="9" name="TextBox 8">
            <a:extLst>
              <a:ext uri="{FF2B5EF4-FFF2-40B4-BE49-F238E27FC236}">
                <a16:creationId xmlns:a16="http://schemas.microsoft.com/office/drawing/2014/main" id="{886878EA-447D-4C70-9776-335DEFDD63DF}"/>
              </a:ext>
            </a:extLst>
          </p:cNvPr>
          <p:cNvSpPr txBox="1"/>
          <p:nvPr/>
        </p:nvSpPr>
        <p:spPr>
          <a:xfrm>
            <a:off x="6305549" y="1427891"/>
            <a:ext cx="984372" cy="369332"/>
          </a:xfrm>
          <a:prstGeom prst="rect">
            <a:avLst/>
          </a:prstGeom>
          <a:noFill/>
        </p:spPr>
        <p:txBody>
          <a:bodyPr wrap="none" rtlCol="0">
            <a:spAutoFit/>
          </a:bodyPr>
          <a:lstStyle/>
          <a:p>
            <a:r>
              <a:rPr lang="en-US" b="1" dirty="0"/>
              <a:t>P-values</a:t>
            </a:r>
          </a:p>
        </p:txBody>
      </p:sp>
    </p:spTree>
    <p:extLst>
      <p:ext uri="{BB962C8B-B14F-4D97-AF65-F5344CB8AC3E}">
        <p14:creationId xmlns:p14="http://schemas.microsoft.com/office/powerpoint/2010/main" val="51344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97614A-4B85-4A26-92A9-6A088D6460C1}"/>
              </a:ext>
            </a:extLst>
          </p:cNvPr>
          <p:cNvGraphicFramePr>
            <a:graphicFrameLocks noGrp="1"/>
          </p:cNvGraphicFramePr>
          <p:nvPr>
            <p:extLst/>
          </p:nvPr>
        </p:nvGraphicFramePr>
        <p:xfrm>
          <a:off x="1952626" y="1571625"/>
          <a:ext cx="8029576" cy="4116383"/>
        </p:xfrm>
        <a:graphic>
          <a:graphicData uri="http://schemas.openxmlformats.org/drawingml/2006/table">
            <a:tbl>
              <a:tblPr>
                <a:tableStyleId>{8EC20E35-A176-4012-BC5E-935CFFF8708E}</a:tableStyleId>
              </a:tblPr>
              <a:tblGrid>
                <a:gridCol w="1045869">
                  <a:extLst>
                    <a:ext uri="{9D8B030D-6E8A-4147-A177-3AD203B41FA5}">
                      <a16:colId xmlns:a16="http://schemas.microsoft.com/office/drawing/2014/main" val="1032875707"/>
                    </a:ext>
                  </a:extLst>
                </a:gridCol>
                <a:gridCol w="1045869">
                  <a:extLst>
                    <a:ext uri="{9D8B030D-6E8A-4147-A177-3AD203B41FA5}">
                      <a16:colId xmlns:a16="http://schemas.microsoft.com/office/drawing/2014/main" val="305288620"/>
                    </a:ext>
                  </a:extLst>
                </a:gridCol>
                <a:gridCol w="809705">
                  <a:extLst>
                    <a:ext uri="{9D8B030D-6E8A-4147-A177-3AD203B41FA5}">
                      <a16:colId xmlns:a16="http://schemas.microsoft.com/office/drawing/2014/main" val="3212438230"/>
                    </a:ext>
                  </a:extLst>
                </a:gridCol>
                <a:gridCol w="1029001">
                  <a:extLst>
                    <a:ext uri="{9D8B030D-6E8A-4147-A177-3AD203B41FA5}">
                      <a16:colId xmlns:a16="http://schemas.microsoft.com/office/drawing/2014/main" val="715679277"/>
                    </a:ext>
                  </a:extLst>
                </a:gridCol>
                <a:gridCol w="809705">
                  <a:extLst>
                    <a:ext uri="{9D8B030D-6E8A-4147-A177-3AD203B41FA5}">
                      <a16:colId xmlns:a16="http://schemas.microsoft.com/office/drawing/2014/main" val="1110117704"/>
                    </a:ext>
                  </a:extLst>
                </a:gridCol>
                <a:gridCol w="860312">
                  <a:extLst>
                    <a:ext uri="{9D8B030D-6E8A-4147-A177-3AD203B41FA5}">
                      <a16:colId xmlns:a16="http://schemas.microsoft.com/office/drawing/2014/main" val="892319550"/>
                    </a:ext>
                  </a:extLst>
                </a:gridCol>
                <a:gridCol w="809705">
                  <a:extLst>
                    <a:ext uri="{9D8B030D-6E8A-4147-A177-3AD203B41FA5}">
                      <a16:colId xmlns:a16="http://schemas.microsoft.com/office/drawing/2014/main" val="1792918625"/>
                    </a:ext>
                  </a:extLst>
                </a:gridCol>
                <a:gridCol w="809705">
                  <a:extLst>
                    <a:ext uri="{9D8B030D-6E8A-4147-A177-3AD203B41FA5}">
                      <a16:colId xmlns:a16="http://schemas.microsoft.com/office/drawing/2014/main" val="1333036891"/>
                    </a:ext>
                  </a:extLst>
                </a:gridCol>
                <a:gridCol w="809705">
                  <a:extLst>
                    <a:ext uri="{9D8B030D-6E8A-4147-A177-3AD203B41FA5}">
                      <a16:colId xmlns:a16="http://schemas.microsoft.com/office/drawing/2014/main" val="1496918175"/>
                    </a:ext>
                  </a:extLst>
                </a:gridCol>
              </a:tblGrid>
              <a:tr h="261748">
                <a:tc>
                  <a:txBody>
                    <a:bodyPr/>
                    <a:lstStyle/>
                    <a:p>
                      <a:pPr algn="ctr" fontAlgn="b"/>
                      <a:r>
                        <a:rPr lang="en-US" sz="1600" b="0" u="none" strike="noStrike" dirty="0">
                          <a:solidFill>
                            <a:schemeClr val="tx1"/>
                          </a:solidFill>
                          <a:effectLst/>
                        </a:rPr>
                        <a:t>Coefficients</a:t>
                      </a:r>
                      <a:endParaRPr lang="en-US" sz="16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bg1"/>
                          </a:solidFill>
                          <a:effectLst/>
                        </a:rPr>
                        <a:t>Non-Spatial</a:t>
                      </a:r>
                      <a:endParaRPr lang="en-US" sz="1600" b="0" i="0" u="none" strike="noStrike" dirty="0">
                        <a:solidFill>
                          <a:schemeClr val="bg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600" b="0" u="none" strike="noStrike">
                          <a:solidFill>
                            <a:schemeClr val="bg1"/>
                          </a:solidFill>
                          <a:effectLst/>
                        </a:rPr>
                        <a:t>General</a:t>
                      </a:r>
                      <a:endParaRPr lang="en-US" sz="1600" b="0" i="0" u="none" strike="noStrike">
                        <a:solidFill>
                          <a:schemeClr val="bg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600" b="0" u="none" strike="noStrike" dirty="0">
                          <a:solidFill>
                            <a:schemeClr val="tx1"/>
                          </a:solidFill>
                          <a:effectLst/>
                        </a:rPr>
                        <a:t>Summer-NS</a:t>
                      </a:r>
                      <a:endParaRPr lang="en-US" sz="16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tx1"/>
                          </a:solidFill>
                          <a:effectLst/>
                        </a:rPr>
                        <a:t>Summer</a:t>
                      </a:r>
                      <a:endParaRPr lang="en-US" sz="16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bg1"/>
                          </a:solidFill>
                          <a:effectLst/>
                        </a:rPr>
                        <a:t>Spring-NS</a:t>
                      </a:r>
                      <a:endParaRPr lang="en-US" sz="1600" b="0" i="0" u="none" strike="noStrike" dirty="0">
                        <a:solidFill>
                          <a:schemeClr val="bg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600" b="0" u="none" strike="noStrike">
                          <a:solidFill>
                            <a:schemeClr val="bg1"/>
                          </a:solidFill>
                          <a:effectLst/>
                        </a:rPr>
                        <a:t>Spring</a:t>
                      </a:r>
                      <a:endParaRPr lang="en-US" sz="1600" b="0" i="0" u="none" strike="noStrike">
                        <a:solidFill>
                          <a:schemeClr val="bg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600" b="0" u="none" strike="noStrike" dirty="0">
                          <a:solidFill>
                            <a:schemeClr val="tx1"/>
                          </a:solidFill>
                          <a:effectLst/>
                        </a:rPr>
                        <a:t>Fall-NS</a:t>
                      </a:r>
                      <a:endParaRPr lang="en-US" sz="16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tx1"/>
                          </a:solidFill>
                          <a:effectLst/>
                        </a:rPr>
                        <a:t>Fall</a:t>
                      </a:r>
                      <a:endParaRPr lang="en-US" sz="16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955264"/>
                  </a:ext>
                </a:extLst>
              </a:tr>
              <a:tr h="251777">
                <a:tc>
                  <a:txBody>
                    <a:bodyPr/>
                    <a:lstStyle/>
                    <a:p>
                      <a:pPr algn="l" fontAlgn="b"/>
                      <a:r>
                        <a:rPr lang="en-US" sz="1600" u="none" strike="noStrike">
                          <a:effectLst/>
                        </a:rPr>
                        <a:t>(Intercept)</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b="1" u="none" strike="noStrike" dirty="0">
                          <a:solidFill>
                            <a:schemeClr val="tx1"/>
                          </a:solidFill>
                          <a:effectLst/>
                        </a:rPr>
                        <a:t>-3.519</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b="1" u="none" strike="noStrike" dirty="0">
                          <a:solidFill>
                            <a:schemeClr val="tx1"/>
                          </a:solidFill>
                          <a:effectLst/>
                        </a:rPr>
                        <a:t>-3.634</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b="1" u="none" strike="noStrike" dirty="0">
                          <a:solidFill>
                            <a:schemeClr val="tx1"/>
                          </a:solidFill>
                          <a:effectLst/>
                        </a:rPr>
                        <a:t>-2.826</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b="1" u="none" strike="noStrike" dirty="0">
                          <a:solidFill>
                            <a:schemeClr val="tx1"/>
                          </a:solidFill>
                          <a:effectLst/>
                        </a:rPr>
                        <a:t>-3.115</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b="1" u="none" strike="noStrike" dirty="0">
                          <a:solidFill>
                            <a:schemeClr val="tx1"/>
                          </a:solidFill>
                          <a:effectLst/>
                        </a:rPr>
                        <a:t>-2.087</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b="1" u="none" strike="noStrike">
                          <a:solidFill>
                            <a:schemeClr val="tx1"/>
                          </a:solidFill>
                          <a:effectLst/>
                        </a:rPr>
                        <a:t>-2.441</a:t>
                      </a:r>
                      <a:endParaRPr lang="en-US" sz="1400" b="1" i="0" u="none" strike="noStrike">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b="1" u="none" strike="noStrike">
                          <a:solidFill>
                            <a:schemeClr val="tx1"/>
                          </a:solidFill>
                          <a:effectLst/>
                        </a:rPr>
                        <a:t>-2.122</a:t>
                      </a:r>
                      <a:endParaRPr lang="en-US" sz="1400" b="1" i="0" u="none" strike="noStrike">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b="1" u="none" strike="noStrike" dirty="0">
                          <a:solidFill>
                            <a:schemeClr val="tx1"/>
                          </a:solidFill>
                          <a:effectLst/>
                        </a:rPr>
                        <a:t>-2.130</a:t>
                      </a:r>
                      <a:endParaRPr lang="en-US" sz="1400" b="1"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78197314"/>
                  </a:ext>
                </a:extLst>
              </a:tr>
              <a:tr h="251777">
                <a:tc>
                  <a:txBody>
                    <a:bodyPr/>
                    <a:lstStyle/>
                    <a:p>
                      <a:pPr algn="l" fontAlgn="b"/>
                      <a:r>
                        <a:rPr lang="en-US" sz="1600" u="none" strike="noStrike">
                          <a:effectLst/>
                        </a:rPr>
                        <a:t>PS</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u="none" strike="noStrike" dirty="0">
                          <a:solidFill>
                            <a:schemeClr val="bg1">
                              <a:lumMod val="85000"/>
                            </a:schemeClr>
                          </a:solidFill>
                          <a:effectLst/>
                        </a:rPr>
                        <a:t>0.073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0.065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a:solidFill>
                            <a:schemeClr val="bg1">
                              <a:lumMod val="85000"/>
                            </a:schemeClr>
                          </a:solidFill>
                          <a:effectLst/>
                        </a:rPr>
                        <a:t>-0.221</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-0.231</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0.493</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0.503</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a:solidFill>
                            <a:schemeClr val="bg1">
                              <a:lumMod val="85000"/>
                            </a:schemeClr>
                          </a:solidFill>
                          <a:effectLst/>
                        </a:rPr>
                        <a:t>0.401</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0.382</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030702"/>
                  </a:ext>
                </a:extLst>
              </a:tr>
              <a:tr h="251777">
                <a:tc>
                  <a:txBody>
                    <a:bodyPr/>
                    <a:lstStyle/>
                    <a:p>
                      <a:pPr algn="l" fontAlgn="b"/>
                      <a:r>
                        <a:rPr lang="en-US" sz="1600" u="none" strike="noStrike" dirty="0">
                          <a:effectLst/>
                        </a:rPr>
                        <a:t>Log[WSA]</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0.100</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0.099</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0.112</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0.109</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0.085</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0.117</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0.080</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0.076</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1331953"/>
                  </a:ext>
                </a:extLst>
              </a:tr>
              <a:tr h="251777">
                <a:tc>
                  <a:txBody>
                    <a:bodyPr/>
                    <a:lstStyle/>
                    <a:p>
                      <a:pPr algn="l" fontAlgn="b"/>
                      <a:r>
                        <a:rPr lang="en-US" sz="1600" u="none" strike="noStrike">
                          <a:effectLst/>
                        </a:rPr>
                        <a:t>SLOPE</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-0.412</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-0.306</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-0.506</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-0.401</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-0.375</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-0.283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-0.332</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tx1"/>
                          </a:solidFill>
                          <a:effectLst/>
                        </a:rPr>
                        <a:t>-0.287</a:t>
                      </a:r>
                      <a:endParaRPr lang="en-US" sz="1400" b="0" i="1"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4892974"/>
                  </a:ext>
                </a:extLst>
              </a:tr>
              <a:tr h="251777">
                <a:tc>
                  <a:txBody>
                    <a:bodyPr/>
                    <a:lstStyle/>
                    <a:p>
                      <a:pPr algn="l" fontAlgn="b"/>
                      <a:r>
                        <a:rPr lang="en-US" sz="1600" u="none" strike="noStrike">
                          <a:effectLst/>
                        </a:rPr>
                        <a:t>PERM</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u="none" strike="noStrike">
                          <a:solidFill>
                            <a:schemeClr val="bg1">
                              <a:lumMod val="85000"/>
                            </a:schemeClr>
                          </a:solidFill>
                          <a:effectLst/>
                        </a:rPr>
                        <a:t>0.007</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-0.046</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0.035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0.001</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0.037</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-0.034</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a:solidFill>
                            <a:schemeClr val="bg1">
                              <a:lumMod val="85000"/>
                            </a:schemeClr>
                          </a:solidFill>
                          <a:effectLst/>
                        </a:rPr>
                        <a:t>-0.040</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-0.053</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6397688"/>
                  </a:ext>
                </a:extLst>
              </a:tr>
              <a:tr h="251777">
                <a:tc>
                  <a:txBody>
                    <a:bodyPr/>
                    <a:lstStyle/>
                    <a:p>
                      <a:pPr algn="l" fontAlgn="b"/>
                      <a:r>
                        <a:rPr lang="en-US" sz="1600" u="none" strike="noStrike">
                          <a:effectLst/>
                        </a:rPr>
                        <a:t>AG</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0.018</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0.017</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a:solidFill>
                            <a:schemeClr val="tx1"/>
                          </a:solidFill>
                          <a:effectLst/>
                        </a:rPr>
                        <a:t>0.018</a:t>
                      </a:r>
                      <a:endParaRPr lang="en-US" sz="1400" b="1"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chemeClr val="tx1"/>
                          </a:solidFill>
                          <a:effectLst/>
                        </a:rPr>
                        <a:t>0.019</a:t>
                      </a:r>
                      <a:endParaRPr lang="en-US" sz="1400" b="1"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0.023</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0.020</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a:solidFill>
                            <a:schemeClr val="tx1"/>
                          </a:solidFill>
                          <a:effectLst/>
                        </a:rPr>
                        <a:t>0.015</a:t>
                      </a:r>
                      <a:endParaRPr lang="en-US" sz="1400" b="1"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chemeClr val="tx1"/>
                          </a:solidFill>
                          <a:effectLst/>
                        </a:rPr>
                        <a:t>0.015</a:t>
                      </a:r>
                      <a:endParaRPr lang="en-US" sz="1400" b="1"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1476260"/>
                  </a:ext>
                </a:extLst>
              </a:tr>
              <a:tr h="251777">
                <a:tc>
                  <a:txBody>
                    <a:bodyPr/>
                    <a:lstStyle/>
                    <a:p>
                      <a:pPr algn="l" fontAlgn="b"/>
                      <a:r>
                        <a:rPr lang="en-US" sz="1600" u="none" strike="noStrike">
                          <a:effectLst/>
                        </a:rPr>
                        <a:t>URB</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0.014</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0.014</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0.013</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chemeClr val="tx1"/>
                          </a:solidFill>
                          <a:effectLst/>
                        </a:rPr>
                        <a:t>0.014</a:t>
                      </a:r>
                      <a:endParaRPr lang="en-US" sz="1400" b="1"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0.016</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0.017</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a:solidFill>
                            <a:schemeClr val="tx1"/>
                          </a:solidFill>
                          <a:effectLst/>
                        </a:rPr>
                        <a:t>0.013</a:t>
                      </a:r>
                      <a:endParaRPr lang="en-US" sz="1400" b="1"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0.014</a:t>
                      </a:r>
                      <a:endParaRPr lang="en-US" sz="14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1496950"/>
                  </a:ext>
                </a:extLst>
              </a:tr>
              <a:tr h="251777">
                <a:tc>
                  <a:txBody>
                    <a:bodyPr/>
                    <a:lstStyle/>
                    <a:p>
                      <a:pPr algn="l" fontAlgn="b"/>
                      <a:r>
                        <a:rPr lang="en-US" sz="1600" u="none" strike="noStrike">
                          <a:effectLst/>
                        </a:rPr>
                        <a:t>SDT</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-0.238</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a:solidFill>
                            <a:schemeClr val="tx1"/>
                          </a:solidFill>
                          <a:effectLst/>
                        </a:rPr>
                        <a:t>-0.240</a:t>
                      </a:r>
                      <a:endParaRPr lang="en-US" sz="1400" b="1" i="0" u="none" strike="noStrike">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0.205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0.180</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-1.546</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-1.438</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1.053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1.107</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4273616"/>
                  </a:ext>
                </a:extLst>
              </a:tr>
              <a:tr h="251777">
                <a:tc>
                  <a:txBody>
                    <a:bodyPr/>
                    <a:lstStyle/>
                    <a:p>
                      <a:pPr algn="l" fontAlgn="b"/>
                      <a:r>
                        <a:rPr lang="en-US" sz="1600" u="none" strike="noStrike">
                          <a:effectLst/>
                        </a:rPr>
                        <a:t>CDT</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-0.601</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a:solidFill>
                            <a:schemeClr val="tx1"/>
                          </a:solidFill>
                          <a:effectLst/>
                        </a:rPr>
                        <a:t>-0.602</a:t>
                      </a:r>
                      <a:endParaRPr lang="en-US" sz="1400" b="1" i="0" u="none" strike="noStrike">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-0.115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-0.140</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0.787</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0.648</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-0.547</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chemeClr val="tx1"/>
                          </a:solidFill>
                          <a:effectLst/>
                        </a:rPr>
                        <a:t>-0.547</a:t>
                      </a:r>
                      <a:endParaRPr lang="en-US" sz="1400" b="1"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3137359"/>
                  </a:ext>
                </a:extLst>
              </a:tr>
              <a:tr h="251777">
                <a:tc>
                  <a:txBody>
                    <a:bodyPr/>
                    <a:lstStyle/>
                    <a:p>
                      <a:pPr algn="l" fontAlgn="b"/>
                      <a:r>
                        <a:rPr lang="en-US" sz="1600" u="none" strike="noStrike">
                          <a:effectLst/>
                        </a:rPr>
                        <a:t>PS:logWSA</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a:solidFill>
                            <a:schemeClr val="tx1"/>
                          </a:solidFill>
                          <a:effectLst/>
                        </a:rPr>
                        <a:t>-0.023</a:t>
                      </a:r>
                      <a:endParaRPr lang="en-US" sz="1400" b="1" i="0" u="none" strike="noStrike">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-0.022</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tx1"/>
                          </a:solidFill>
                          <a:effectLst/>
                        </a:rPr>
                        <a:t>-0.023</a:t>
                      </a:r>
                      <a:endParaRPr lang="en-US" sz="1400" b="0" i="1"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-0.021</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-0.008</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-0.005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-0.033</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-0.033</a:t>
                      </a:r>
                      <a:endParaRPr lang="en-US" sz="14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1266273"/>
                  </a:ext>
                </a:extLst>
              </a:tr>
              <a:tr h="251777">
                <a:tc>
                  <a:txBody>
                    <a:bodyPr/>
                    <a:lstStyle/>
                    <a:p>
                      <a:pPr algn="l" fontAlgn="b"/>
                      <a:r>
                        <a:rPr lang="en-US" sz="1600" u="none" strike="noStrike">
                          <a:effectLst/>
                        </a:rPr>
                        <a:t>PS:SLOPE</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u="none" strike="noStrike">
                          <a:solidFill>
                            <a:schemeClr val="bg1">
                              <a:lumMod val="85000"/>
                            </a:schemeClr>
                          </a:solidFill>
                          <a:effectLst/>
                        </a:rPr>
                        <a:t>-0.024</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a:solidFill>
                            <a:schemeClr val="bg1">
                              <a:lumMod val="85000"/>
                            </a:schemeClr>
                          </a:solidFill>
                          <a:effectLst/>
                        </a:rPr>
                        <a:t>-0.024</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0.000</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0.004</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-0.076</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-0.088</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-0.028</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-0.037</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2245831"/>
                  </a:ext>
                </a:extLst>
              </a:tr>
              <a:tr h="251777">
                <a:tc>
                  <a:txBody>
                    <a:bodyPr/>
                    <a:lstStyle/>
                    <a:p>
                      <a:pPr algn="l" fontAlgn="b"/>
                      <a:r>
                        <a:rPr lang="en-US" sz="1600" u="none" strike="noStrike">
                          <a:effectLst/>
                        </a:rPr>
                        <a:t>PS:PERM</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u="none" strike="noStrike">
                          <a:solidFill>
                            <a:schemeClr val="bg1">
                              <a:lumMod val="85000"/>
                            </a:schemeClr>
                          </a:solidFill>
                          <a:effectLst/>
                        </a:rPr>
                        <a:t>0.007</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a:solidFill>
                            <a:schemeClr val="bg1">
                              <a:lumMod val="85000"/>
                            </a:schemeClr>
                          </a:solidFill>
                          <a:effectLst/>
                        </a:rPr>
                        <a:t>0.007</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0.049</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0.047</a:t>
                      </a:r>
                      <a:endParaRPr lang="en-US" sz="14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-0.030</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-0.027</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-0.047</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-0.045</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6845811"/>
                  </a:ext>
                </a:extLst>
              </a:tr>
              <a:tr h="251777">
                <a:tc>
                  <a:txBody>
                    <a:bodyPr/>
                    <a:lstStyle/>
                    <a:p>
                      <a:pPr algn="l" fontAlgn="b"/>
                      <a:r>
                        <a:rPr lang="en-US" sz="1600" u="none" strike="noStrike">
                          <a:effectLst/>
                        </a:rPr>
                        <a:t>PS:AG</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400" b="1" u="none" strike="noStrike" dirty="0">
                          <a:solidFill>
                            <a:schemeClr val="tx1"/>
                          </a:solidFill>
                          <a:effectLst/>
                        </a:rPr>
                        <a:t>0.003</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b="1" u="none" strike="noStrike" dirty="0">
                          <a:solidFill>
                            <a:schemeClr val="tx1"/>
                          </a:solidFill>
                          <a:effectLst/>
                        </a:rPr>
                        <a:t>0.003</a:t>
                      </a:r>
                      <a:endParaRPr lang="en-US" sz="1400" b="1" i="0" u="none" strike="noStrike" dirty="0">
                        <a:solidFill>
                          <a:schemeClr val="tx1"/>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0.003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0.003</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a:solidFill>
                            <a:schemeClr val="bg1">
                              <a:lumMod val="85000"/>
                            </a:schemeClr>
                          </a:solidFill>
                          <a:effectLst/>
                        </a:rPr>
                        <a:t>-0.001</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-0.001</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400" u="none" strike="noStrike" dirty="0">
                          <a:solidFill>
                            <a:schemeClr val="bg1">
                              <a:lumMod val="85000"/>
                            </a:schemeClr>
                          </a:solidFill>
                          <a:effectLst/>
                        </a:rPr>
                        <a:t>0.003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tc>
                  <a:txBody>
                    <a:bodyPr/>
                    <a:lstStyle/>
                    <a:p>
                      <a:pPr algn="ctr" fontAlgn="b"/>
                      <a:r>
                        <a:rPr lang="en-US" sz="1400" u="none" strike="noStrike" dirty="0">
                          <a:solidFill>
                            <a:schemeClr val="bg1">
                              <a:lumMod val="85000"/>
                            </a:schemeClr>
                          </a:solidFill>
                          <a:effectLst/>
                        </a:rPr>
                        <a:t>0.003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9558224"/>
                  </a:ext>
                </a:extLst>
              </a:tr>
              <a:tr h="261748">
                <a:tc>
                  <a:txBody>
                    <a:bodyPr/>
                    <a:lstStyle/>
                    <a:p>
                      <a:pPr algn="l" fontAlgn="b"/>
                      <a:r>
                        <a:rPr lang="en-US" sz="1600" u="none" strike="noStrike">
                          <a:effectLst/>
                        </a:rPr>
                        <a:t>PS:URB</a:t>
                      </a:r>
                      <a:endParaRPr lang="en-US" sz="16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a:solidFill>
                            <a:schemeClr val="bg1">
                              <a:lumMod val="85000"/>
                            </a:schemeClr>
                          </a:solidFill>
                          <a:effectLst/>
                        </a:rPr>
                        <a:t>0.000</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400" u="none" strike="noStrike" dirty="0">
                          <a:solidFill>
                            <a:schemeClr val="bg1">
                              <a:lumMod val="85000"/>
                            </a:schemeClr>
                          </a:solidFill>
                          <a:effectLst/>
                        </a:rPr>
                        <a:t>0.000</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400" u="none" strike="noStrike" dirty="0">
                          <a:solidFill>
                            <a:schemeClr val="bg1">
                              <a:lumMod val="85000"/>
                            </a:schemeClr>
                          </a:solidFill>
                          <a:effectLst/>
                        </a:rPr>
                        <a:t>0.003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chemeClr val="bg1">
                              <a:lumMod val="85000"/>
                            </a:schemeClr>
                          </a:solidFill>
                          <a:effectLst/>
                        </a:rPr>
                        <a:t>0.003</a:t>
                      </a:r>
                      <a:endParaRPr lang="en-US" sz="1400" b="0" i="1" u="none" strike="noStrike">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chemeClr val="tx1"/>
                          </a:solidFill>
                          <a:effectLst/>
                        </a:rPr>
                        <a:t>-0.004</a:t>
                      </a:r>
                      <a:endParaRPr lang="en-US" sz="1400" b="1" i="0" u="none" strike="noStrike" dirty="0">
                        <a:solidFill>
                          <a:schemeClr val="tx1"/>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400" u="none" strike="noStrike" dirty="0">
                          <a:solidFill>
                            <a:schemeClr val="bg1">
                              <a:lumMod val="85000"/>
                            </a:schemeClr>
                          </a:solidFill>
                          <a:effectLst/>
                        </a:rPr>
                        <a:t>-0.004</a:t>
                      </a:r>
                      <a:endParaRPr lang="en-US" sz="1400" b="1" i="0" u="none" strike="noStrike" dirty="0">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400" u="none" strike="noStrike" dirty="0">
                          <a:solidFill>
                            <a:schemeClr val="bg1">
                              <a:lumMod val="85000"/>
                            </a:schemeClr>
                          </a:solidFill>
                          <a:effectLst/>
                        </a:rPr>
                        <a:t>-0.003</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chemeClr val="bg1">
                              <a:lumMod val="85000"/>
                            </a:schemeClr>
                          </a:solidFill>
                          <a:effectLst/>
                        </a:rPr>
                        <a:t>-0.002</a:t>
                      </a:r>
                      <a:endParaRPr lang="en-US" sz="1400" b="0" i="1" u="none" strike="noStrike" dirty="0">
                        <a:solidFill>
                          <a:schemeClr val="bg1">
                            <a:lumMod val="85000"/>
                          </a:schemeClr>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6846486"/>
                  </a:ext>
                </a:extLst>
              </a:tr>
              <a:tr h="299142">
                <a:tc>
                  <a:txBody>
                    <a:bodyPr/>
                    <a:lstStyle/>
                    <a:p>
                      <a:pPr algn="l" fontAlgn="b"/>
                      <a:r>
                        <a:rPr lang="en-US" sz="1600" u="none" strike="noStrike" dirty="0">
                          <a:effectLst/>
                        </a:rPr>
                        <a:t>Gen. R</a:t>
                      </a:r>
                      <a:r>
                        <a:rPr lang="en-US" sz="1600" u="none" strike="noStrike" baseline="30000" dirty="0">
                          <a:effectLst/>
                        </a:rPr>
                        <a:t>2</a:t>
                      </a:r>
                      <a:endParaRPr lang="en-US" sz="1600" b="0"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400" u="none" strike="noStrike" dirty="0">
                          <a:solidFill>
                            <a:schemeClr val="tx1"/>
                          </a:solidFill>
                          <a:effectLst/>
                        </a:rPr>
                        <a:t>0.2832</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u="none" strike="noStrike" dirty="0">
                          <a:solidFill>
                            <a:schemeClr val="tx1"/>
                          </a:solidFill>
                          <a:effectLst/>
                        </a:rPr>
                        <a:t>0.2752</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u="none" strike="noStrike" dirty="0">
                          <a:solidFill>
                            <a:schemeClr val="tx1"/>
                          </a:solidFill>
                          <a:effectLst/>
                        </a:rPr>
                        <a:t>0.1529</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solidFill>
                            <a:schemeClr val="tx1"/>
                          </a:solidFill>
                          <a:effectLst/>
                        </a:rPr>
                        <a:t>0.1275</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solidFill>
                            <a:schemeClr val="tx1"/>
                          </a:solidFill>
                          <a:effectLst/>
                        </a:rPr>
                        <a:t>0.3566</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u="none" strike="noStrike" dirty="0">
                          <a:solidFill>
                            <a:schemeClr val="tx1"/>
                          </a:solidFill>
                          <a:effectLst/>
                        </a:rPr>
                        <a:t>0.3376</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1400" u="none" strike="noStrike" dirty="0">
                          <a:solidFill>
                            <a:schemeClr val="tx1"/>
                          </a:solidFill>
                          <a:effectLst/>
                        </a:rPr>
                        <a:t>0.2809</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solidFill>
                            <a:schemeClr val="tx1"/>
                          </a:solidFill>
                          <a:effectLst/>
                        </a:rPr>
                        <a:t>0.2465</a:t>
                      </a:r>
                      <a:endParaRPr lang="en-US" sz="1400" b="0" i="1"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1132293"/>
                  </a:ext>
                </a:extLst>
              </a:tr>
            </a:tbl>
          </a:graphicData>
        </a:graphic>
      </p:graphicFrame>
      <p:sp>
        <p:nvSpPr>
          <p:cNvPr id="6" name="Title 1">
            <a:extLst>
              <a:ext uri="{FF2B5EF4-FFF2-40B4-BE49-F238E27FC236}">
                <a16:creationId xmlns:a16="http://schemas.microsoft.com/office/drawing/2014/main" id="{0A60CDDA-CD0A-48BF-95AE-B90502327464}"/>
              </a:ext>
            </a:extLst>
          </p:cNvPr>
          <p:cNvSpPr>
            <a:spLocks noGrp="1"/>
          </p:cNvSpPr>
          <p:nvPr>
            <p:ph type="title"/>
          </p:nvPr>
        </p:nvSpPr>
        <p:spPr>
          <a:xfrm>
            <a:off x="537575" y="237993"/>
            <a:ext cx="10515600" cy="369333"/>
          </a:xfrm>
        </p:spPr>
        <p:txBody>
          <a:bodyPr>
            <a:normAutofit fontScale="90000"/>
          </a:bodyPr>
          <a:lstStyle/>
          <a:p>
            <a:r>
              <a:rPr lang="en-US" sz="2800" b="1" dirty="0"/>
              <a:t>Results from seasonal models (Spatial-Non Spatial)</a:t>
            </a:r>
          </a:p>
        </p:txBody>
      </p:sp>
      <p:sp>
        <p:nvSpPr>
          <p:cNvPr id="7" name="Rectangle 6">
            <a:extLst>
              <a:ext uri="{FF2B5EF4-FFF2-40B4-BE49-F238E27FC236}">
                <a16:creationId xmlns:a16="http://schemas.microsoft.com/office/drawing/2014/main" id="{22DB4FCB-3104-4E63-A3D5-4E1096A27140}"/>
              </a:ext>
            </a:extLst>
          </p:cNvPr>
          <p:cNvSpPr/>
          <p:nvPr/>
        </p:nvSpPr>
        <p:spPr>
          <a:xfrm>
            <a:off x="537575" y="587114"/>
            <a:ext cx="6433621" cy="646331"/>
          </a:xfrm>
          <a:prstGeom prst="rect">
            <a:avLst/>
          </a:prstGeom>
        </p:spPr>
        <p:txBody>
          <a:bodyPr wrap="none">
            <a:spAutoFit/>
          </a:bodyPr>
          <a:lstStyle/>
          <a:p>
            <a:r>
              <a:rPr lang="en-US" dirty="0" err="1"/>
              <a:t>logTP</a:t>
            </a:r>
            <a:r>
              <a:rPr lang="en-US" dirty="0"/>
              <a:t> ~ PS*(</a:t>
            </a:r>
            <a:r>
              <a:rPr lang="en-US" dirty="0" err="1"/>
              <a:t>logWSA</a:t>
            </a:r>
            <a:r>
              <a:rPr lang="en-US" dirty="0"/>
              <a:t> + SLOPE + PERM + AG + URB) + SDT + CDT</a:t>
            </a:r>
          </a:p>
          <a:p>
            <a:r>
              <a:rPr lang="en-US" dirty="0"/>
              <a:t>Spatial models include (Euclidean, Tail Up and Tail Down distances)</a:t>
            </a:r>
          </a:p>
        </p:txBody>
      </p:sp>
    </p:spTree>
    <p:extLst>
      <p:ext uri="{BB962C8B-B14F-4D97-AF65-F5344CB8AC3E}">
        <p14:creationId xmlns:p14="http://schemas.microsoft.com/office/powerpoint/2010/main" val="1873504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789A-597C-41D3-BEFE-1002BDA85005}"/>
              </a:ext>
            </a:extLst>
          </p:cNvPr>
          <p:cNvSpPr>
            <a:spLocks noGrp="1"/>
          </p:cNvSpPr>
          <p:nvPr>
            <p:ph type="title"/>
          </p:nvPr>
        </p:nvSpPr>
        <p:spPr>
          <a:xfrm>
            <a:off x="809625" y="162853"/>
            <a:ext cx="10515600" cy="369333"/>
          </a:xfrm>
        </p:spPr>
        <p:txBody>
          <a:bodyPr>
            <a:normAutofit fontScale="90000"/>
          </a:bodyPr>
          <a:lstStyle/>
          <a:p>
            <a:r>
              <a:rPr lang="en-US" sz="2800" b="1" dirty="0"/>
              <a:t>Results from seasonal models</a:t>
            </a:r>
          </a:p>
        </p:txBody>
      </p:sp>
      <p:graphicFrame>
        <p:nvGraphicFramePr>
          <p:cNvPr id="13" name="Chart 12">
            <a:extLst>
              <a:ext uri="{FF2B5EF4-FFF2-40B4-BE49-F238E27FC236}">
                <a16:creationId xmlns:a16="http://schemas.microsoft.com/office/drawing/2014/main" id="{C8C85748-E6DC-4F21-AF54-35EBE345318D}"/>
              </a:ext>
            </a:extLst>
          </p:cNvPr>
          <p:cNvGraphicFramePr>
            <a:graphicFrameLocks/>
          </p:cNvGraphicFramePr>
          <p:nvPr>
            <p:extLst/>
          </p:nvPr>
        </p:nvGraphicFramePr>
        <p:xfrm>
          <a:off x="1870376" y="911388"/>
          <a:ext cx="9116976" cy="417110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33FD26FA-FAC4-441D-AF68-8BD0F3E325AA}"/>
              </a:ext>
            </a:extLst>
          </p:cNvPr>
          <p:cNvSpPr txBox="1"/>
          <p:nvPr/>
        </p:nvSpPr>
        <p:spPr>
          <a:xfrm>
            <a:off x="333539" y="5112577"/>
            <a:ext cx="11766314" cy="1384995"/>
          </a:xfrm>
          <a:prstGeom prst="rect">
            <a:avLst/>
          </a:prstGeom>
          <a:noFill/>
        </p:spPr>
        <p:txBody>
          <a:bodyPr wrap="square" rtlCol="0">
            <a:spAutoFit/>
          </a:bodyPr>
          <a:lstStyle/>
          <a:p>
            <a:r>
              <a:rPr lang="en-US" sz="1200" dirty="0">
                <a:solidFill>
                  <a:schemeClr val="bg1">
                    <a:lumMod val="65000"/>
                  </a:schemeClr>
                </a:solidFill>
              </a:rPr>
              <a:t>These results suggests that there is an underlying spatial structure in the residual variance beyond the Nugget effect. In the Non-spatial model, this remaining variability is attributed</a:t>
            </a:r>
          </a:p>
          <a:p>
            <a:r>
              <a:rPr lang="en-US" sz="1200" dirty="0">
                <a:solidFill>
                  <a:schemeClr val="bg1">
                    <a:lumMod val="65000"/>
                  </a:schemeClr>
                </a:solidFill>
              </a:rPr>
              <a:t>the sampling location. Sampling location contributes with predictive power via repeated measurements. Once other autocorrelation structures are included in the model (e.g. Euclidean, TD, TU, etc.), the contribution of the sampling location decreases drastically (temporal consistency is replaced by spatial autocorrelation?). For predictive purposes, a non-spatial model can be easier to implement and run to make predictions at monitored locations. Since covariates are explicitly spatial, we should be able to make predictions at any location across the entire network for any day of year.  </a:t>
            </a:r>
            <a:r>
              <a:rPr lang="en-US" sz="1200" b="1" dirty="0">
                <a:solidFill>
                  <a:schemeClr val="bg1">
                    <a:lumMod val="65000"/>
                  </a:schemeClr>
                </a:solidFill>
              </a:rPr>
              <a:t>The question is whether the predictions made by a non-spatial model with random intercepts would be better than those from a model that uses spatial covariance structures. </a:t>
            </a:r>
            <a:r>
              <a:rPr lang="en-US" sz="1200" dirty="0">
                <a:solidFill>
                  <a:schemeClr val="bg1">
                    <a:lumMod val="65000"/>
                  </a:schemeClr>
                </a:solidFill>
              </a:rPr>
              <a:t>To predict at an unmeasured locations, or to better understand the role of spatial processes in modulating water quality, spatial models could offer better insights. However, the SSN structure does not allow for the incorporation of random slopes for the locations, which decreases the overall performance of the model. </a:t>
            </a:r>
          </a:p>
        </p:txBody>
      </p:sp>
      <p:sp>
        <p:nvSpPr>
          <p:cNvPr id="19" name="Rectangle 18">
            <a:extLst>
              <a:ext uri="{FF2B5EF4-FFF2-40B4-BE49-F238E27FC236}">
                <a16:creationId xmlns:a16="http://schemas.microsoft.com/office/drawing/2014/main" id="{F499BE1E-DE2C-47E1-A498-6A76288C79BE}"/>
              </a:ext>
            </a:extLst>
          </p:cNvPr>
          <p:cNvSpPr/>
          <p:nvPr/>
        </p:nvSpPr>
        <p:spPr>
          <a:xfrm>
            <a:off x="2335841" y="1427079"/>
            <a:ext cx="1865939" cy="368724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005F784-7B57-468A-8A34-4D505068A2D4}"/>
              </a:ext>
            </a:extLst>
          </p:cNvPr>
          <p:cNvSpPr/>
          <p:nvPr/>
        </p:nvSpPr>
        <p:spPr>
          <a:xfrm>
            <a:off x="8178135" y="1466421"/>
            <a:ext cx="1678024" cy="368724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Straight Connector 3">
            <a:extLst>
              <a:ext uri="{FF2B5EF4-FFF2-40B4-BE49-F238E27FC236}">
                <a16:creationId xmlns:a16="http://schemas.microsoft.com/office/drawing/2014/main" id="{7D93D4B1-5E51-423A-BF68-2C2BB2A36E1F}"/>
              </a:ext>
            </a:extLst>
          </p:cNvPr>
          <p:cNvCxnSpPr>
            <a:cxnSpLocks/>
          </p:cNvCxnSpPr>
          <p:nvPr/>
        </p:nvCxnSpPr>
        <p:spPr>
          <a:xfrm>
            <a:off x="6120809" y="1480175"/>
            <a:ext cx="0" cy="3581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FC38B1A-BA3D-4984-A014-6E2E5EFBDDB8}"/>
              </a:ext>
            </a:extLst>
          </p:cNvPr>
          <p:cNvCxnSpPr/>
          <p:nvPr/>
        </p:nvCxnSpPr>
        <p:spPr>
          <a:xfrm>
            <a:off x="2335841" y="3352800"/>
            <a:ext cx="7520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9F084F-82ED-4C6C-9266-EB5985D9A1E2}"/>
              </a:ext>
            </a:extLst>
          </p:cNvPr>
          <p:cNvCxnSpPr/>
          <p:nvPr/>
        </p:nvCxnSpPr>
        <p:spPr>
          <a:xfrm>
            <a:off x="7553325" y="3409950"/>
            <a:ext cx="0" cy="5810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1A8E765-6E33-48A1-8CD2-741F97E94651}"/>
              </a:ext>
            </a:extLst>
          </p:cNvPr>
          <p:cNvSpPr/>
          <p:nvPr/>
        </p:nvSpPr>
        <p:spPr>
          <a:xfrm>
            <a:off x="838200" y="416273"/>
            <a:ext cx="5715475" cy="584775"/>
          </a:xfrm>
          <a:prstGeom prst="rect">
            <a:avLst/>
          </a:prstGeom>
        </p:spPr>
        <p:txBody>
          <a:bodyPr wrap="none">
            <a:spAutoFit/>
          </a:bodyPr>
          <a:lstStyle/>
          <a:p>
            <a:r>
              <a:rPr lang="en-US" sz="1600" dirty="0" err="1"/>
              <a:t>logTP</a:t>
            </a:r>
            <a:r>
              <a:rPr lang="en-US" sz="1600" dirty="0"/>
              <a:t> ~ PS*(</a:t>
            </a:r>
            <a:r>
              <a:rPr lang="en-US" sz="1600" dirty="0" err="1"/>
              <a:t>logWSA</a:t>
            </a:r>
            <a:r>
              <a:rPr lang="en-US" sz="1600" dirty="0"/>
              <a:t> + SLOPE + PERM + AG + URB) + SDT + CDT</a:t>
            </a:r>
          </a:p>
          <a:p>
            <a:r>
              <a:rPr lang="en-US" sz="1600" dirty="0"/>
              <a:t>Spatial models include (Euclidean, Tail Up and Tail Down distances)</a:t>
            </a:r>
          </a:p>
        </p:txBody>
      </p:sp>
    </p:spTree>
    <p:extLst>
      <p:ext uri="{BB962C8B-B14F-4D97-AF65-F5344CB8AC3E}">
        <p14:creationId xmlns:p14="http://schemas.microsoft.com/office/powerpoint/2010/main" val="24722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33BE3F-A9D1-4E2C-8218-4601AF672BEB}"/>
              </a:ext>
            </a:extLst>
          </p:cNvPr>
          <p:cNvSpPr txBox="1"/>
          <p:nvPr/>
        </p:nvSpPr>
        <p:spPr>
          <a:xfrm>
            <a:off x="612396" y="1094250"/>
            <a:ext cx="11512624" cy="1569660"/>
          </a:xfrm>
          <a:prstGeom prst="rect">
            <a:avLst/>
          </a:prstGeom>
          <a:noFill/>
        </p:spPr>
        <p:txBody>
          <a:bodyPr wrap="square" rtlCol="0">
            <a:noAutofit/>
          </a:bodyPr>
          <a:lstStyle>
            <a:defPPr>
              <a:defRPr lang="en-US"/>
            </a:defPPr>
            <a:lvl1pPr>
              <a:defRPr sz="1200" b="1">
                <a:solidFill>
                  <a:schemeClr val="tx1">
                    <a:lumMod val="65000"/>
                    <a:lumOff val="35000"/>
                  </a:schemeClr>
                </a:solidFill>
              </a:defRPr>
            </a:lvl1pPr>
          </a:lstStyle>
          <a:p>
            <a:r>
              <a:rPr lang="en-US" b="0" dirty="0"/>
              <a:t>Systematic sampling (i.e., repeated measures or sampling across spatial grids), by definition, does not give rise to independent observations. The standard ordinary least squares (OLS) method for estimating the parameters of the general linear model is a design-based method that requires that the data have been collected according to an appropriate randomized sample design. For data collected in a systematic way, parameters of the general linear model can be estimated by model-based methods. </a:t>
            </a:r>
          </a:p>
          <a:p>
            <a:endParaRPr lang="en-US" b="0" dirty="0"/>
          </a:p>
          <a:p>
            <a:r>
              <a:rPr lang="en-US" b="0" dirty="0"/>
              <a:t>Model-based analysis assumes that the response variable is a realization of a random process. For model-based inference we must postulate an underlying model (including assumptions such as stationarity) on the basis of knowledge and experience, and evidence from the data. In this framework, sample units are not treated as independent. Instead, the correlation structure (either spatial or temporal) is characterized by the model.  When we make estimates and inferences from observations in model-based analysis we do so on the basis of the model that describes the correlation or-more specifically-covariance structure. </a:t>
            </a:r>
          </a:p>
        </p:txBody>
      </p:sp>
      <p:sp>
        <p:nvSpPr>
          <p:cNvPr id="6" name="TextBox 5">
            <a:extLst>
              <a:ext uri="{FF2B5EF4-FFF2-40B4-BE49-F238E27FC236}">
                <a16:creationId xmlns:a16="http://schemas.microsoft.com/office/drawing/2014/main" id="{D0FD63A4-6E3B-453A-B317-9CFEB453B933}"/>
              </a:ext>
            </a:extLst>
          </p:cNvPr>
          <p:cNvSpPr txBox="1"/>
          <p:nvPr/>
        </p:nvSpPr>
        <p:spPr>
          <a:xfrm>
            <a:off x="490336" y="151002"/>
            <a:ext cx="6645336" cy="830997"/>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2400" b="1" dirty="0">
                <a:latin typeface="Arial Narrow" panose="020B0606020202030204" pitchFamily="34" charset="0"/>
              </a:rPr>
              <a:t>Model-based analysis using REML for inference from systematically sampled points</a:t>
            </a:r>
          </a:p>
        </p:txBody>
      </p:sp>
      <p:sp>
        <p:nvSpPr>
          <p:cNvPr id="7" name="TextBox 6">
            <a:extLst>
              <a:ext uri="{FF2B5EF4-FFF2-40B4-BE49-F238E27FC236}">
                <a16:creationId xmlns:a16="http://schemas.microsoft.com/office/drawing/2014/main" id="{9976BA4E-7691-4B37-BCE5-24C0C25DA25D}"/>
              </a:ext>
            </a:extLst>
          </p:cNvPr>
          <p:cNvSpPr txBox="1"/>
          <p:nvPr/>
        </p:nvSpPr>
        <p:spPr>
          <a:xfrm>
            <a:off x="3431099" y="3095539"/>
            <a:ext cx="878767" cy="307777"/>
          </a:xfrm>
          <a:prstGeom prst="rect">
            <a:avLst/>
          </a:prstGeom>
          <a:noFill/>
        </p:spPr>
        <p:txBody>
          <a:bodyPr wrap="square" rtlCol="0">
            <a:spAutoFit/>
          </a:bodyPr>
          <a:lstStyle/>
          <a:p>
            <a:r>
              <a:rPr lang="en-US" sz="1400" dirty="0"/>
              <a:t>y = X</a:t>
            </a:r>
            <a:r>
              <a:rPr lang="en-US" sz="1400" b="1" dirty="0"/>
              <a:t>β</a:t>
            </a:r>
            <a:r>
              <a:rPr lang="en-US" sz="1400" dirty="0"/>
              <a:t> + </a:t>
            </a:r>
            <a:r>
              <a:rPr lang="el-GR" sz="1400" b="1" i="1" dirty="0"/>
              <a:t>ε</a:t>
            </a:r>
            <a:endParaRPr lang="en-US" sz="1400" b="1" i="1" dirty="0"/>
          </a:p>
        </p:txBody>
      </p:sp>
      <p:sp>
        <p:nvSpPr>
          <p:cNvPr id="8" name="TextBox 7">
            <a:extLst>
              <a:ext uri="{FF2B5EF4-FFF2-40B4-BE49-F238E27FC236}">
                <a16:creationId xmlns:a16="http://schemas.microsoft.com/office/drawing/2014/main" id="{6401B1A5-58BB-427F-ADCB-02FDFD6A1853}"/>
              </a:ext>
            </a:extLst>
          </p:cNvPr>
          <p:cNvSpPr txBox="1"/>
          <p:nvPr/>
        </p:nvSpPr>
        <p:spPr>
          <a:xfrm>
            <a:off x="7995162" y="3095539"/>
            <a:ext cx="894797" cy="307777"/>
          </a:xfrm>
          <a:prstGeom prst="rect">
            <a:avLst/>
          </a:prstGeom>
          <a:noFill/>
        </p:spPr>
        <p:txBody>
          <a:bodyPr wrap="none" rtlCol="0">
            <a:spAutoFit/>
          </a:bodyPr>
          <a:lstStyle/>
          <a:p>
            <a:r>
              <a:rPr lang="en-US" sz="1400" dirty="0"/>
              <a:t>y = X</a:t>
            </a:r>
            <a:r>
              <a:rPr lang="en-US" sz="1400" b="1" dirty="0"/>
              <a:t>β</a:t>
            </a:r>
            <a:r>
              <a:rPr lang="en-US" sz="1400" dirty="0"/>
              <a:t> + </a:t>
            </a:r>
            <a:r>
              <a:rPr lang="el-GR" sz="1400" b="1" dirty="0"/>
              <a:t>η</a:t>
            </a:r>
            <a:endParaRPr lang="en-US" sz="1400"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61A1C1-80D2-4997-9121-6A5C4D5986A5}"/>
                  </a:ext>
                </a:extLst>
              </p:cNvPr>
              <p:cNvSpPr txBox="1"/>
              <p:nvPr/>
            </p:nvSpPr>
            <p:spPr>
              <a:xfrm>
                <a:off x="3204274" y="4135856"/>
                <a:ext cx="1224566" cy="316882"/>
              </a:xfrm>
              <a:prstGeom prst="rect">
                <a:avLst/>
              </a:prstGeom>
              <a:noFill/>
            </p:spPr>
            <p:txBody>
              <a:bodyPr wrap="square" rtlCol="0">
                <a:spAutoFit/>
              </a:bodyPr>
              <a:lstStyle/>
              <a:p>
                <a14:m>
                  <m:oMath xmlns:m="http://schemas.openxmlformats.org/officeDocument/2006/math">
                    <m:acc>
                      <m:accPr>
                        <m:chr m:val="̂"/>
                        <m:ctrlPr>
                          <a:rPr lang="en-US" sz="1400" i="1" dirty="0" smtClean="0">
                            <a:latin typeface="Cambria Math" panose="02040503050406030204" pitchFamily="18" charset="0"/>
                          </a:rPr>
                        </m:ctrlPr>
                      </m:accPr>
                      <m:e>
                        <m:r>
                          <m:rPr>
                            <m:nor/>
                          </m:rPr>
                          <a:rPr lang="en-US" sz="1400" b="1" dirty="0"/>
                          <m:t>β</m:t>
                        </m:r>
                      </m:e>
                    </m:acc>
                    <m:r>
                      <a:rPr lang="en-US" sz="1400" i="1" dirty="0">
                        <a:latin typeface="Cambria Math" panose="02040503050406030204" pitchFamily="18" charset="0"/>
                      </a:rPr>
                      <m:t> </m:t>
                    </m:r>
                    <m:r>
                      <a:rPr lang="en-US" sz="1400" i="1" dirty="0" smtClean="0">
                        <a:latin typeface="Cambria Math" panose="02040503050406030204" pitchFamily="18" charset="0"/>
                      </a:rPr>
                      <m:t>=</m:t>
                    </m:r>
                  </m:oMath>
                </a14:m>
                <a:r>
                  <a:rPr lang="en-US" sz="1400" b="1" i="1" dirty="0"/>
                  <a:t> </a:t>
                </a:r>
                <a:r>
                  <a:rPr lang="en-US" sz="1400" dirty="0"/>
                  <a:t>(X</a:t>
                </a:r>
                <a:r>
                  <a:rPr lang="en-US" sz="1400" baseline="30000" dirty="0"/>
                  <a:t>T</a:t>
                </a:r>
                <a:r>
                  <a:rPr lang="en-US" sz="1400" dirty="0"/>
                  <a:t>X)</a:t>
                </a:r>
                <a:r>
                  <a:rPr lang="en-US" sz="1400" baseline="30000" dirty="0"/>
                  <a:t>-1</a:t>
                </a:r>
                <a:r>
                  <a:rPr lang="en-US" sz="1400" dirty="0"/>
                  <a:t>X</a:t>
                </a:r>
                <a:r>
                  <a:rPr lang="en-US" sz="1400" baseline="30000" dirty="0"/>
                  <a:t>T</a:t>
                </a:r>
                <a:r>
                  <a:rPr lang="en-US" sz="1400" dirty="0"/>
                  <a:t>y</a:t>
                </a:r>
                <a:endParaRPr lang="en-US" sz="1400" b="1" i="1" dirty="0"/>
              </a:p>
            </p:txBody>
          </p:sp>
        </mc:Choice>
        <mc:Fallback xmlns="">
          <p:sp>
            <p:nvSpPr>
              <p:cNvPr id="9" name="TextBox 8">
                <a:extLst>
                  <a:ext uri="{FF2B5EF4-FFF2-40B4-BE49-F238E27FC236}">
                    <a16:creationId xmlns:a16="http://schemas.microsoft.com/office/drawing/2014/main" id="{BB61A1C1-80D2-4997-9121-6A5C4D5986A5}"/>
                  </a:ext>
                </a:extLst>
              </p:cNvPr>
              <p:cNvSpPr txBox="1">
                <a:spLocks noRot="1" noChangeAspect="1" noMove="1" noResize="1" noEditPoints="1" noAdjustHandles="1" noChangeArrowheads="1" noChangeShapeType="1" noTextEdit="1"/>
              </p:cNvSpPr>
              <p:nvPr/>
            </p:nvSpPr>
            <p:spPr>
              <a:xfrm>
                <a:off x="3204274" y="4135856"/>
                <a:ext cx="1224566" cy="316882"/>
              </a:xfrm>
              <a:prstGeom prst="rect">
                <a:avLst/>
              </a:prstGeom>
              <a:blipFill>
                <a:blip r:embed="rId2"/>
                <a:stretch>
                  <a:fillRect t="-3846"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C670DA-0D21-4940-9799-4F51B8DE33ED}"/>
                  </a:ext>
                </a:extLst>
              </p:cNvPr>
              <p:cNvSpPr txBox="1"/>
              <p:nvPr/>
            </p:nvSpPr>
            <p:spPr>
              <a:xfrm>
                <a:off x="7522276" y="4168521"/>
                <a:ext cx="1630767" cy="316882"/>
              </a:xfrm>
              <a:prstGeom prst="rect">
                <a:avLst/>
              </a:prstGeom>
              <a:noFill/>
            </p:spPr>
            <p:txBody>
              <a:bodyPr wrap="none" rtlCol="0">
                <a:spAutoFit/>
              </a:bodyPr>
              <a:lstStyle/>
              <a:p>
                <a14:m>
                  <m:oMath xmlns:m="http://schemas.openxmlformats.org/officeDocument/2006/math">
                    <m:acc>
                      <m:accPr>
                        <m:chr m:val="̂"/>
                        <m:ctrlPr>
                          <a:rPr lang="en-US" sz="1400" i="1" dirty="0" smtClean="0">
                            <a:latin typeface="Cambria Math" panose="02040503050406030204" pitchFamily="18" charset="0"/>
                          </a:rPr>
                        </m:ctrlPr>
                      </m:accPr>
                      <m:e>
                        <m:r>
                          <m:rPr>
                            <m:nor/>
                          </m:rPr>
                          <a:rPr lang="en-US" sz="1400" b="1" dirty="0"/>
                          <m:t>β</m:t>
                        </m:r>
                      </m:e>
                    </m:acc>
                    <m:r>
                      <a:rPr lang="en-US" sz="1400" i="1" dirty="0">
                        <a:latin typeface="Cambria Math" panose="02040503050406030204" pitchFamily="18" charset="0"/>
                      </a:rPr>
                      <m:t> </m:t>
                    </m:r>
                    <m:r>
                      <a:rPr lang="en-US" sz="1400" i="1" dirty="0" smtClean="0">
                        <a:latin typeface="Cambria Math" panose="02040503050406030204" pitchFamily="18" charset="0"/>
                      </a:rPr>
                      <m:t>=</m:t>
                    </m:r>
                  </m:oMath>
                </a14:m>
                <a:r>
                  <a:rPr lang="en-US" sz="1400" b="1" i="1" dirty="0"/>
                  <a:t> </a:t>
                </a:r>
                <a:r>
                  <a:rPr lang="en-US" sz="1400" dirty="0"/>
                  <a:t>(X</a:t>
                </a:r>
                <a:r>
                  <a:rPr lang="en-US" sz="1400" baseline="30000" dirty="0"/>
                  <a:t>T</a:t>
                </a:r>
                <a:r>
                  <a:rPr lang="en-US" sz="1400" dirty="0"/>
                  <a:t>V</a:t>
                </a:r>
                <a:r>
                  <a:rPr lang="en-US" sz="1400" baseline="30000" dirty="0"/>
                  <a:t>-1</a:t>
                </a:r>
                <a:r>
                  <a:rPr lang="en-US" sz="1400" dirty="0"/>
                  <a:t>X)</a:t>
                </a:r>
                <a:r>
                  <a:rPr lang="en-US" sz="1400" baseline="30000" dirty="0"/>
                  <a:t>-1</a:t>
                </a:r>
                <a:r>
                  <a:rPr lang="en-US" sz="1400" dirty="0"/>
                  <a:t>X</a:t>
                </a:r>
                <a:r>
                  <a:rPr lang="en-US" sz="1400" baseline="30000" dirty="0"/>
                  <a:t>T</a:t>
                </a:r>
                <a:r>
                  <a:rPr lang="en-US" sz="1400" dirty="0"/>
                  <a:t>V</a:t>
                </a:r>
                <a:r>
                  <a:rPr lang="en-US" sz="1400" baseline="30000" dirty="0"/>
                  <a:t>-1</a:t>
                </a:r>
                <a:r>
                  <a:rPr lang="en-US" sz="1400" dirty="0"/>
                  <a:t>y</a:t>
                </a:r>
                <a:endParaRPr lang="en-US" sz="1400" b="1" i="1" dirty="0"/>
              </a:p>
            </p:txBody>
          </p:sp>
        </mc:Choice>
        <mc:Fallback xmlns="">
          <p:sp>
            <p:nvSpPr>
              <p:cNvPr id="10" name="TextBox 9">
                <a:extLst>
                  <a:ext uri="{FF2B5EF4-FFF2-40B4-BE49-F238E27FC236}">
                    <a16:creationId xmlns:a16="http://schemas.microsoft.com/office/drawing/2014/main" id="{55C670DA-0D21-4940-9799-4F51B8DE33ED}"/>
                  </a:ext>
                </a:extLst>
              </p:cNvPr>
              <p:cNvSpPr txBox="1">
                <a:spLocks noRot="1" noChangeAspect="1" noMove="1" noResize="1" noEditPoints="1" noAdjustHandles="1" noChangeArrowheads="1" noChangeShapeType="1" noTextEdit="1"/>
              </p:cNvSpPr>
              <p:nvPr/>
            </p:nvSpPr>
            <p:spPr>
              <a:xfrm>
                <a:off x="7522276" y="4168521"/>
                <a:ext cx="1630767" cy="316882"/>
              </a:xfrm>
              <a:prstGeom prst="rect">
                <a:avLst/>
              </a:prstGeom>
              <a:blipFill>
                <a:blip r:embed="rId3"/>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DB38FB-CD97-41B1-B779-6ABA5A9D927D}"/>
                  </a:ext>
                </a:extLst>
              </p:cNvPr>
              <p:cNvSpPr txBox="1"/>
              <p:nvPr/>
            </p:nvSpPr>
            <p:spPr>
              <a:xfrm>
                <a:off x="3204274" y="3568682"/>
                <a:ext cx="1239955" cy="312586"/>
              </a:xfrm>
              <a:prstGeom prst="rect">
                <a:avLst/>
              </a:prstGeom>
              <a:noFill/>
            </p:spPr>
            <p:txBody>
              <a:bodyPr wrap="square" rtlCol="0">
                <a:spAutoFit/>
              </a:bodyPr>
              <a:lstStyle/>
              <a:p>
                <a:r>
                  <a:rPr lang="el-GR" sz="1400" b="1" i="1" dirty="0"/>
                  <a:t>ε</a:t>
                </a:r>
                <a:r>
                  <a:rPr lang="en-US" sz="1400" b="1" i="1" dirty="0"/>
                  <a:t> </a:t>
                </a:r>
                <a14:m>
                  <m:oMath xmlns:m="http://schemas.openxmlformats.org/officeDocument/2006/math">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𝚴</m:t>
                    </m:r>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𝟎</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𝝈</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𝑰</m:t>
                    </m:r>
                    <m:r>
                      <a:rPr lang="en-US" sz="1400" b="1" i="1" smtClean="0">
                        <a:latin typeface="Cambria Math" panose="02040503050406030204" pitchFamily="18" charset="0"/>
                        <a:ea typeface="Cambria Math" panose="02040503050406030204" pitchFamily="18" charset="0"/>
                      </a:rPr>
                      <m:t>)</m:t>
                    </m:r>
                  </m:oMath>
                </a14:m>
                <a:endParaRPr lang="en-US" sz="1400" b="1" i="1" dirty="0"/>
              </a:p>
            </p:txBody>
          </p:sp>
        </mc:Choice>
        <mc:Fallback xmlns="">
          <p:sp>
            <p:nvSpPr>
              <p:cNvPr id="11" name="TextBox 10">
                <a:extLst>
                  <a:ext uri="{FF2B5EF4-FFF2-40B4-BE49-F238E27FC236}">
                    <a16:creationId xmlns:a16="http://schemas.microsoft.com/office/drawing/2014/main" id="{54DB38FB-CD97-41B1-B779-6ABA5A9D927D}"/>
                  </a:ext>
                </a:extLst>
              </p:cNvPr>
              <p:cNvSpPr txBox="1">
                <a:spLocks noRot="1" noChangeAspect="1" noMove="1" noResize="1" noEditPoints="1" noAdjustHandles="1" noChangeArrowheads="1" noChangeShapeType="1" noTextEdit="1"/>
              </p:cNvSpPr>
              <p:nvPr/>
            </p:nvSpPr>
            <p:spPr>
              <a:xfrm>
                <a:off x="3204274" y="3568682"/>
                <a:ext cx="1239955" cy="312586"/>
              </a:xfrm>
              <a:prstGeom prst="rect">
                <a:avLst/>
              </a:prstGeom>
              <a:blipFill>
                <a:blip r:embed="rId4"/>
                <a:stretch>
                  <a:fillRect l="-1478"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B4BF26-2CA3-4DF4-9782-19479AEFAA8C}"/>
                  </a:ext>
                </a:extLst>
              </p:cNvPr>
              <p:cNvSpPr txBox="1"/>
              <p:nvPr/>
            </p:nvSpPr>
            <p:spPr>
              <a:xfrm>
                <a:off x="7849299" y="3628920"/>
                <a:ext cx="1094659" cy="307777"/>
              </a:xfrm>
              <a:prstGeom prst="rect">
                <a:avLst/>
              </a:prstGeom>
              <a:noFill/>
            </p:spPr>
            <p:txBody>
              <a:bodyPr wrap="none" rtlCol="0">
                <a:spAutoFit/>
              </a:bodyPr>
              <a:lstStyle/>
              <a:p>
                <a:r>
                  <a:rPr lang="el-GR" sz="1400" b="1" dirty="0"/>
                  <a:t>η</a:t>
                </a:r>
                <a:r>
                  <a:rPr lang="en-US" sz="1400" b="1" i="1" dirty="0"/>
                  <a:t> </a:t>
                </a:r>
                <a14:m>
                  <m:oMath xmlns:m="http://schemas.openxmlformats.org/officeDocument/2006/math">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𝚴</m:t>
                    </m:r>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𝑽</m:t>
                    </m:r>
                    <m:r>
                      <a:rPr lang="en-US" sz="1400" b="1" i="1" smtClean="0">
                        <a:latin typeface="Cambria Math" panose="02040503050406030204" pitchFamily="18" charset="0"/>
                        <a:ea typeface="Cambria Math" panose="02040503050406030204" pitchFamily="18" charset="0"/>
                      </a:rPr>
                      <m:t>)</m:t>
                    </m:r>
                  </m:oMath>
                </a14:m>
                <a:endParaRPr lang="en-US" sz="1400" b="1" i="1" dirty="0"/>
              </a:p>
            </p:txBody>
          </p:sp>
        </mc:Choice>
        <mc:Fallback xmlns="">
          <p:sp>
            <p:nvSpPr>
              <p:cNvPr id="12" name="TextBox 11">
                <a:extLst>
                  <a:ext uri="{FF2B5EF4-FFF2-40B4-BE49-F238E27FC236}">
                    <a16:creationId xmlns:a16="http://schemas.microsoft.com/office/drawing/2014/main" id="{C0B4BF26-2CA3-4DF4-9782-19479AEFAA8C}"/>
                  </a:ext>
                </a:extLst>
              </p:cNvPr>
              <p:cNvSpPr txBox="1">
                <a:spLocks noRot="1" noChangeAspect="1" noMove="1" noResize="1" noEditPoints="1" noAdjustHandles="1" noChangeArrowheads="1" noChangeShapeType="1" noTextEdit="1"/>
              </p:cNvSpPr>
              <p:nvPr/>
            </p:nvSpPr>
            <p:spPr>
              <a:xfrm>
                <a:off x="7849299" y="3628920"/>
                <a:ext cx="1094659" cy="307777"/>
              </a:xfrm>
              <a:prstGeom prst="rect">
                <a:avLst/>
              </a:prstGeom>
              <a:blipFill>
                <a:blip r:embed="rId5"/>
                <a:stretch>
                  <a:fillRect l="-1676"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3202E6-8D05-4E39-9E11-30DF7611936F}"/>
                  </a:ext>
                </a:extLst>
              </p:cNvPr>
              <p:cNvSpPr txBox="1"/>
              <p:nvPr/>
            </p:nvSpPr>
            <p:spPr>
              <a:xfrm>
                <a:off x="3240245" y="4719728"/>
                <a:ext cx="1203984" cy="312586"/>
              </a:xfrm>
              <a:prstGeom prst="rect">
                <a:avLst/>
              </a:prstGeom>
              <a:noFill/>
            </p:spPr>
            <p:txBody>
              <a:bodyPr wrap="square" rtlCol="0">
                <a:spAutoFit/>
              </a:bodyPr>
              <a:lstStyle/>
              <a:p>
                <a14:m>
                  <m:oMath xmlns:m="http://schemas.openxmlformats.org/officeDocument/2006/math">
                    <m:acc>
                      <m:accPr>
                        <m:chr m:val="̂"/>
                        <m:ctrlPr>
                          <a:rPr lang="en-US" sz="1400" i="1" dirty="0" smtClean="0">
                            <a:latin typeface="Cambria Math" panose="02040503050406030204" pitchFamily="18" charset="0"/>
                          </a:rPr>
                        </m:ctrlPr>
                      </m:accPr>
                      <m:e>
                        <m:r>
                          <m:rPr>
                            <m:nor/>
                          </m:rPr>
                          <a:rPr lang="en-US" sz="1400" b="1" dirty="0" smtClean="0"/>
                          <m:t>C</m:t>
                        </m:r>
                      </m:e>
                    </m:acc>
                    <m:r>
                      <a:rPr lang="en-US" sz="1400" i="0" dirty="0">
                        <a:latin typeface="Cambria Math" panose="02040503050406030204" pitchFamily="18" charset="0"/>
                      </a:rPr>
                      <m:t> </m:t>
                    </m:r>
                    <m:r>
                      <a:rPr lang="en-US" sz="1400" i="1" dirty="0" smtClean="0">
                        <a:latin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acc>
                          <m:accPr>
                            <m:chr m:val="̂"/>
                            <m:ctrlPr>
                              <a:rPr lang="en-US" sz="1400" i="1" dirty="0">
                                <a:latin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𝝈</m:t>
                            </m:r>
                          </m:e>
                        </m:acc>
                      </m:e>
                      <m:sup>
                        <m:r>
                          <a:rPr lang="en-US" sz="1400" b="1" i="1">
                            <a:latin typeface="Cambria Math" panose="02040503050406030204" pitchFamily="18" charset="0"/>
                            <a:ea typeface="Cambria Math" panose="02040503050406030204" pitchFamily="18" charset="0"/>
                          </a:rPr>
                          <m:t>𝟐</m:t>
                        </m:r>
                      </m:sup>
                    </m:sSup>
                  </m:oMath>
                </a14:m>
                <a:r>
                  <a:rPr lang="en-US" sz="1400" dirty="0"/>
                  <a:t>(X</a:t>
                </a:r>
                <a:r>
                  <a:rPr lang="en-US" sz="1400" baseline="30000" dirty="0"/>
                  <a:t>T</a:t>
                </a:r>
                <a:r>
                  <a:rPr lang="en-US" sz="1400" dirty="0"/>
                  <a:t>X)</a:t>
                </a:r>
                <a:r>
                  <a:rPr lang="en-US" sz="1400" baseline="30000" dirty="0"/>
                  <a:t>-1</a:t>
                </a:r>
                <a:endParaRPr lang="en-US" sz="1400" b="1" i="1" dirty="0"/>
              </a:p>
            </p:txBody>
          </p:sp>
        </mc:Choice>
        <mc:Fallback xmlns="">
          <p:sp>
            <p:nvSpPr>
              <p:cNvPr id="13" name="TextBox 12">
                <a:extLst>
                  <a:ext uri="{FF2B5EF4-FFF2-40B4-BE49-F238E27FC236}">
                    <a16:creationId xmlns:a16="http://schemas.microsoft.com/office/drawing/2014/main" id="{CA3202E6-8D05-4E39-9E11-30DF7611936F}"/>
                  </a:ext>
                </a:extLst>
              </p:cNvPr>
              <p:cNvSpPr txBox="1">
                <a:spLocks noRot="1" noChangeAspect="1" noMove="1" noResize="1" noEditPoints="1" noAdjustHandles="1" noChangeArrowheads="1" noChangeShapeType="1" noTextEdit="1"/>
              </p:cNvSpPr>
              <p:nvPr/>
            </p:nvSpPr>
            <p:spPr>
              <a:xfrm>
                <a:off x="3240245" y="4719728"/>
                <a:ext cx="1203984" cy="312586"/>
              </a:xfrm>
              <a:prstGeom prst="rect">
                <a:avLst/>
              </a:prstGeom>
              <a:blipFill>
                <a:blip r:embed="rId6"/>
                <a:stretch>
                  <a:fillRect t="-1923"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BCF80D-E5D0-4964-B557-5A5205A8288F}"/>
                  </a:ext>
                </a:extLst>
              </p:cNvPr>
              <p:cNvSpPr txBox="1"/>
              <p:nvPr/>
            </p:nvSpPr>
            <p:spPr>
              <a:xfrm>
                <a:off x="7802801" y="4719728"/>
                <a:ext cx="1194751" cy="309252"/>
              </a:xfrm>
              <a:prstGeom prst="rect">
                <a:avLst/>
              </a:prstGeom>
              <a:noFill/>
            </p:spPr>
            <p:txBody>
              <a:bodyPr wrap="none" rtlCol="0">
                <a:spAutoFit/>
              </a:bodyPr>
              <a:lstStyle/>
              <a:p>
                <a14:m>
                  <m:oMath xmlns:m="http://schemas.openxmlformats.org/officeDocument/2006/math">
                    <m:acc>
                      <m:accPr>
                        <m:chr m:val="̂"/>
                        <m:ctrlPr>
                          <a:rPr lang="en-US" sz="1400" i="1" dirty="0" smtClean="0">
                            <a:latin typeface="Cambria Math" panose="02040503050406030204" pitchFamily="18" charset="0"/>
                          </a:rPr>
                        </m:ctrlPr>
                      </m:accPr>
                      <m:e>
                        <m:r>
                          <m:rPr>
                            <m:nor/>
                          </m:rPr>
                          <a:rPr lang="en-US" sz="1400" b="1" i="0" dirty="0" smtClean="0"/>
                          <m:t>C</m:t>
                        </m:r>
                      </m:e>
                    </m:acc>
                    <m:r>
                      <a:rPr lang="en-US" sz="1400" i="1" dirty="0">
                        <a:latin typeface="Cambria Math" panose="02040503050406030204" pitchFamily="18" charset="0"/>
                      </a:rPr>
                      <m:t> </m:t>
                    </m:r>
                    <m:r>
                      <a:rPr lang="en-US" sz="1400" i="1" dirty="0" smtClean="0">
                        <a:latin typeface="Cambria Math" panose="02040503050406030204" pitchFamily="18" charset="0"/>
                      </a:rPr>
                      <m:t>=</m:t>
                    </m:r>
                  </m:oMath>
                </a14:m>
                <a:r>
                  <a:rPr lang="en-US" sz="1400" b="1" i="1" dirty="0"/>
                  <a:t> </a:t>
                </a:r>
                <a:r>
                  <a:rPr lang="en-US" sz="1400" dirty="0"/>
                  <a:t>(X</a:t>
                </a:r>
                <a:r>
                  <a:rPr lang="en-US" sz="1400" baseline="30000" dirty="0"/>
                  <a:t>T</a:t>
                </a:r>
                <a:r>
                  <a:rPr lang="en-US" sz="1400" dirty="0"/>
                  <a:t>V</a:t>
                </a:r>
                <a:r>
                  <a:rPr lang="en-US" sz="1400" baseline="30000" dirty="0"/>
                  <a:t>-1</a:t>
                </a:r>
                <a:r>
                  <a:rPr lang="en-US" sz="1400" dirty="0"/>
                  <a:t>X)</a:t>
                </a:r>
                <a:r>
                  <a:rPr lang="en-US" sz="1400" baseline="30000" dirty="0"/>
                  <a:t>-1</a:t>
                </a:r>
                <a:endParaRPr lang="en-US" sz="1400" b="1" i="1" dirty="0"/>
              </a:p>
            </p:txBody>
          </p:sp>
        </mc:Choice>
        <mc:Fallback xmlns="">
          <p:sp>
            <p:nvSpPr>
              <p:cNvPr id="14" name="TextBox 13">
                <a:extLst>
                  <a:ext uri="{FF2B5EF4-FFF2-40B4-BE49-F238E27FC236}">
                    <a16:creationId xmlns:a16="http://schemas.microsoft.com/office/drawing/2014/main" id="{0EBCF80D-E5D0-4964-B557-5A5205A8288F}"/>
                  </a:ext>
                </a:extLst>
              </p:cNvPr>
              <p:cNvSpPr txBox="1">
                <a:spLocks noRot="1" noChangeAspect="1" noMove="1" noResize="1" noEditPoints="1" noAdjustHandles="1" noChangeArrowheads="1" noChangeShapeType="1" noTextEdit="1"/>
              </p:cNvSpPr>
              <p:nvPr/>
            </p:nvSpPr>
            <p:spPr>
              <a:xfrm>
                <a:off x="7802801" y="4719728"/>
                <a:ext cx="1194751" cy="309252"/>
              </a:xfrm>
              <a:prstGeom prst="rect">
                <a:avLst/>
              </a:prstGeom>
              <a:blipFill>
                <a:blip r:embed="rId7"/>
                <a:stretch>
                  <a:fillRect t="-1961"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F01271-7F53-45AC-A33B-09F3BECB6514}"/>
                  </a:ext>
                </a:extLst>
              </p:cNvPr>
              <p:cNvSpPr txBox="1"/>
              <p:nvPr/>
            </p:nvSpPr>
            <p:spPr>
              <a:xfrm>
                <a:off x="2516777" y="5291198"/>
                <a:ext cx="2650919" cy="443135"/>
              </a:xfrm>
              <a:prstGeom prst="rect">
                <a:avLst/>
              </a:prstGeom>
              <a:noFill/>
            </p:spPr>
            <p:txBody>
              <a:bodyPr wrap="square" rtlCol="0">
                <a:spAutoFit/>
              </a:bodyPr>
              <a:lstStyle/>
              <a:p>
                <a14:m>
                  <m:oMath xmlns:m="http://schemas.openxmlformats.org/officeDocument/2006/math">
                    <m:sSup>
                      <m:sSupPr>
                        <m:ctrlPr>
                          <a:rPr lang="en-US" sz="1400" b="1" i="1" smtClean="0">
                            <a:latin typeface="Cambria Math" panose="02040503050406030204" pitchFamily="18" charset="0"/>
                            <a:ea typeface="Cambria Math" panose="02040503050406030204" pitchFamily="18" charset="0"/>
                          </a:rPr>
                        </m:ctrlPr>
                      </m:sSupPr>
                      <m:e>
                        <m:acc>
                          <m:accPr>
                            <m:chr m:val="̂"/>
                            <m:ctrlPr>
                              <a:rPr lang="en-US" sz="1400" i="1" dirty="0">
                                <a:latin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𝝈</m:t>
                            </m:r>
                          </m:e>
                        </m:acc>
                      </m:e>
                      <m:sup>
                        <m:r>
                          <a:rPr lang="en-US" sz="1400" b="1" i="1">
                            <a:latin typeface="Cambria Math" panose="02040503050406030204" pitchFamily="18" charset="0"/>
                            <a:ea typeface="Cambria Math" panose="02040503050406030204" pitchFamily="18" charset="0"/>
                          </a:rPr>
                          <m:t>𝟐</m:t>
                        </m:r>
                      </m:sup>
                    </m:sSup>
                  </m:oMath>
                </a14:m>
                <a:r>
                  <a:rPr lang="en-US" sz="1400" b="1" i="1" dirty="0"/>
                  <a:t> </a:t>
                </a:r>
                <a14:m>
                  <m:oMath xmlns:m="http://schemas.openxmlformats.org/officeDocument/2006/math">
                    <m:r>
                      <a:rPr lang="en-US" sz="1400" b="1" i="1" smtClean="0">
                        <a:latin typeface="Cambria Math" panose="02040503050406030204" pitchFamily="18" charset="0"/>
                        <a:ea typeface="Cambria Math" panose="02040503050406030204" pitchFamily="18" charset="0"/>
                      </a:rPr>
                      <m:t>= </m:t>
                    </m:r>
                    <m:f>
                      <m:fPr>
                        <m:ctrlPr>
                          <a:rPr lang="en-US" sz="1400" b="1" i="1" smtClean="0">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r>
                          <a:rPr lang="en-US" sz="1400" b="1" i="1" smtClean="0">
                            <a:latin typeface="Cambria Math" panose="02040503050406030204" pitchFamily="18" charset="0"/>
                            <a:ea typeface="Cambria Math" panose="02040503050406030204" pitchFamily="18" charset="0"/>
                          </a:rPr>
                          <m:t>𝒏</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𝒑</m:t>
                        </m:r>
                      </m:den>
                    </m:f>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𝒚</m:t>
                            </m:r>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𝑿</m:t>
                            </m:r>
                            <m:acc>
                              <m:accPr>
                                <m:chr m:val="̂"/>
                                <m:ctrlPr>
                                  <a:rPr lang="en-US" sz="1400" i="1" dirty="0">
                                    <a:latin typeface="Cambria Math" panose="02040503050406030204" pitchFamily="18" charset="0"/>
                                  </a:rPr>
                                </m:ctrlPr>
                              </m:accPr>
                              <m:e>
                                <m:r>
                                  <m:rPr>
                                    <m:nor/>
                                  </m:rPr>
                                  <a:rPr lang="en-US" sz="1400" b="1" dirty="0"/>
                                  <m:t>β</m:t>
                                </m:r>
                              </m:e>
                            </m:acc>
                          </m:e>
                        </m:d>
                      </m:e>
                      <m:sup>
                        <m:r>
                          <a:rPr lang="en-US" sz="1400" b="1" i="1" smtClean="0">
                            <a:latin typeface="Cambria Math" panose="02040503050406030204" pitchFamily="18" charset="0"/>
                            <a:ea typeface="Cambria Math" panose="02040503050406030204" pitchFamily="18" charset="0"/>
                          </a:rPr>
                          <m:t>𝑻</m:t>
                        </m:r>
                      </m:sup>
                    </m:sSup>
                  </m:oMath>
                </a14:m>
                <a:r>
                  <a:rPr lang="en-US" sz="1400" b="1" dirty="0">
                    <a:ea typeface="Cambria Math" panose="02040503050406030204" pitchFamily="18" charset="0"/>
                  </a:rPr>
                  <a:t> </a:t>
                </a:r>
                <a14:m>
                  <m:oMath xmlns:m="http://schemas.openxmlformats.org/officeDocument/2006/math">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r>
                              <a:rPr lang="en-US" sz="1400" b="1" i="1">
                                <a:latin typeface="Cambria Math" panose="02040503050406030204" pitchFamily="18" charset="0"/>
                                <a:ea typeface="Cambria Math" panose="02040503050406030204" pitchFamily="18" charset="0"/>
                              </a:rPr>
                              <m:t>𝒚</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𝑿</m:t>
                            </m:r>
                            <m:acc>
                              <m:accPr>
                                <m:chr m:val="̂"/>
                                <m:ctrlPr>
                                  <a:rPr lang="en-US" sz="1400" i="1" dirty="0">
                                    <a:latin typeface="Cambria Math" panose="02040503050406030204" pitchFamily="18" charset="0"/>
                                  </a:rPr>
                                </m:ctrlPr>
                              </m:accPr>
                              <m:e>
                                <m:r>
                                  <m:rPr>
                                    <m:nor/>
                                  </m:rPr>
                                  <a:rPr lang="en-US" sz="1400" b="1" dirty="0"/>
                                  <m:t>β</m:t>
                                </m:r>
                              </m:e>
                            </m:acc>
                          </m:e>
                        </m:d>
                      </m:e>
                      <m:sup>
                        <m:r>
                          <a:rPr lang="en-US" sz="1400" b="1" i="1">
                            <a:latin typeface="Cambria Math" panose="02040503050406030204" pitchFamily="18" charset="0"/>
                            <a:ea typeface="Cambria Math" panose="02040503050406030204" pitchFamily="18" charset="0"/>
                          </a:rPr>
                          <m:t>𝑻</m:t>
                        </m:r>
                      </m:sup>
                    </m:sSup>
                  </m:oMath>
                </a14:m>
                <a:endParaRPr lang="en-US" sz="1400" b="1" i="1" dirty="0"/>
              </a:p>
            </p:txBody>
          </p:sp>
        </mc:Choice>
        <mc:Fallback xmlns="">
          <p:sp>
            <p:nvSpPr>
              <p:cNvPr id="15" name="TextBox 14">
                <a:extLst>
                  <a:ext uri="{FF2B5EF4-FFF2-40B4-BE49-F238E27FC236}">
                    <a16:creationId xmlns:a16="http://schemas.microsoft.com/office/drawing/2014/main" id="{ACF01271-7F53-45AC-A33B-09F3BECB6514}"/>
                  </a:ext>
                </a:extLst>
              </p:cNvPr>
              <p:cNvSpPr txBox="1">
                <a:spLocks noRot="1" noChangeAspect="1" noMove="1" noResize="1" noEditPoints="1" noAdjustHandles="1" noChangeArrowheads="1" noChangeShapeType="1" noTextEdit="1"/>
              </p:cNvSpPr>
              <p:nvPr/>
            </p:nvSpPr>
            <p:spPr>
              <a:xfrm>
                <a:off x="2516777" y="5291198"/>
                <a:ext cx="2650919" cy="4431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58F193B-1262-4291-9291-989D3D531E51}"/>
                  </a:ext>
                </a:extLst>
              </p:cNvPr>
              <p:cNvSpPr txBox="1"/>
              <p:nvPr/>
            </p:nvSpPr>
            <p:spPr>
              <a:xfrm>
                <a:off x="7662539" y="5345027"/>
                <a:ext cx="1560042" cy="335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Cambria Math" panose="02040503050406030204" pitchFamily="18" charset="0"/>
                        </a:rPr>
                        <m:t>𝑽</m:t>
                      </m:r>
                      <m:r>
                        <a:rPr lang="en-US" sz="1400" b="1" i="1" smtClean="0">
                          <a:latin typeface="Cambria Math" panose="02040503050406030204" pitchFamily="18" charset="0"/>
                          <a:ea typeface="Cambria Math" panose="02040503050406030204" pitchFamily="18" charset="0"/>
                        </a:rPr>
                        <m:t> ~ </m:t>
                      </m:r>
                      <m:r>
                        <a:rPr lang="en-US" sz="1400" b="1" i="1" smtClean="0">
                          <a:latin typeface="Cambria Math" panose="02040503050406030204" pitchFamily="18" charset="0"/>
                          <a:ea typeface="Cambria Math" panose="02040503050406030204" pitchFamily="18" charset="0"/>
                        </a:rPr>
                        <m:t>𝜽</m:t>
                      </m:r>
                      <m:r>
                        <a:rPr lang="en-US" sz="1400" b="1" i="1" smtClean="0">
                          <a:latin typeface="Cambria Math" panose="02040503050406030204" pitchFamily="18" charset="0"/>
                          <a:ea typeface="Cambria Math" panose="02040503050406030204" pitchFamily="18" charset="0"/>
                        </a:rPr>
                        <m:t>≡</m:t>
                      </m:r>
                      <m:d>
                        <m:dPr>
                          <m:begChr m:val="["/>
                          <m:endChr m:val="]"/>
                          <m:ctrlPr>
                            <a:rPr lang="en-US" sz="1400" b="1" i="1" smtClean="0">
                              <a:latin typeface="Cambria Math" panose="02040503050406030204" pitchFamily="18" charset="0"/>
                              <a:ea typeface="Cambria Math" panose="02040503050406030204" pitchFamily="18" charset="0"/>
                            </a:rPr>
                          </m:ctrlPr>
                        </m:dPr>
                        <m:e>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𝝈</m:t>
                              </m:r>
                            </m:e>
                            <m:sup>
                              <m:r>
                                <a:rPr lang="en-US" sz="1400" b="1" i="1">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𝒔</m:t>
                          </m:r>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𝒂</m:t>
                          </m:r>
                        </m:e>
                      </m:d>
                    </m:oMath>
                  </m:oMathPara>
                </a14:m>
                <a:endParaRPr lang="en-US" sz="1400" b="1" i="1" dirty="0"/>
              </a:p>
            </p:txBody>
          </p:sp>
        </mc:Choice>
        <mc:Fallback xmlns="">
          <p:sp>
            <p:nvSpPr>
              <p:cNvPr id="16" name="TextBox 15">
                <a:extLst>
                  <a:ext uri="{FF2B5EF4-FFF2-40B4-BE49-F238E27FC236}">
                    <a16:creationId xmlns:a16="http://schemas.microsoft.com/office/drawing/2014/main" id="{B58F193B-1262-4291-9291-989D3D531E51}"/>
                  </a:ext>
                </a:extLst>
              </p:cNvPr>
              <p:cNvSpPr txBox="1">
                <a:spLocks noRot="1" noChangeAspect="1" noMove="1" noResize="1" noEditPoints="1" noAdjustHandles="1" noChangeArrowheads="1" noChangeShapeType="1" noTextEdit="1"/>
              </p:cNvSpPr>
              <p:nvPr/>
            </p:nvSpPr>
            <p:spPr>
              <a:xfrm>
                <a:off x="7662539" y="5345027"/>
                <a:ext cx="1560042" cy="335476"/>
              </a:xfrm>
              <a:prstGeom prst="rect">
                <a:avLst/>
              </a:prstGeom>
              <a:blipFill>
                <a:blip r:embed="rId9"/>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F9B88A9-B7C7-432C-AAC1-2FF7603652B1}"/>
              </a:ext>
            </a:extLst>
          </p:cNvPr>
          <p:cNvSpPr txBox="1"/>
          <p:nvPr/>
        </p:nvSpPr>
        <p:spPr>
          <a:xfrm>
            <a:off x="1632814" y="2622530"/>
            <a:ext cx="2230098"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Design-based analysis</a:t>
            </a:r>
          </a:p>
        </p:txBody>
      </p:sp>
      <p:sp>
        <p:nvSpPr>
          <p:cNvPr id="19" name="TextBox 18">
            <a:extLst>
              <a:ext uri="{FF2B5EF4-FFF2-40B4-BE49-F238E27FC236}">
                <a16:creationId xmlns:a16="http://schemas.microsoft.com/office/drawing/2014/main" id="{D1DC3228-C041-4FDB-AE69-BE7A72A9C9D0}"/>
              </a:ext>
            </a:extLst>
          </p:cNvPr>
          <p:cNvSpPr txBox="1"/>
          <p:nvPr/>
        </p:nvSpPr>
        <p:spPr>
          <a:xfrm>
            <a:off x="8371967" y="2618337"/>
            <a:ext cx="2145139"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Model-based analysis</a:t>
            </a:r>
          </a:p>
        </p:txBody>
      </p:sp>
      <p:sp>
        <p:nvSpPr>
          <p:cNvPr id="20" name="TextBox 19">
            <a:extLst>
              <a:ext uri="{FF2B5EF4-FFF2-40B4-BE49-F238E27FC236}">
                <a16:creationId xmlns:a16="http://schemas.microsoft.com/office/drawing/2014/main" id="{F2BECE28-E866-482D-9FA5-A14C22CAB8EF}"/>
              </a:ext>
            </a:extLst>
          </p:cNvPr>
          <p:cNvSpPr txBox="1"/>
          <p:nvPr/>
        </p:nvSpPr>
        <p:spPr>
          <a:xfrm>
            <a:off x="4561712" y="2922351"/>
            <a:ext cx="3161297"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y is an n*1 vector of observed values for the variable y, X is an n*p “design matrix” of p explanatory variables,β is a p*1  vector of model coefficients. </a:t>
            </a:r>
          </a:p>
        </p:txBody>
      </p:sp>
      <p:cxnSp>
        <p:nvCxnSpPr>
          <p:cNvPr id="22" name="Straight Connector 21">
            <a:extLst>
              <a:ext uri="{FF2B5EF4-FFF2-40B4-BE49-F238E27FC236}">
                <a16:creationId xmlns:a16="http://schemas.microsoft.com/office/drawing/2014/main" id="{F62664B2-7124-4CCB-A624-99EF6B6D80B8}"/>
              </a:ext>
            </a:extLst>
          </p:cNvPr>
          <p:cNvCxnSpPr>
            <a:cxnSpLocks/>
            <a:stCxn id="7" idx="3"/>
            <a:endCxn id="20" idx="1"/>
          </p:cNvCxnSpPr>
          <p:nvPr/>
        </p:nvCxnSpPr>
        <p:spPr>
          <a:xfrm flipV="1">
            <a:off x="4309866" y="3245517"/>
            <a:ext cx="251846" cy="3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C83B0D-022A-4D4C-901E-708E3708BB9F}"/>
              </a:ext>
            </a:extLst>
          </p:cNvPr>
          <p:cNvCxnSpPr>
            <a:cxnSpLocks/>
            <a:stCxn id="20" idx="3"/>
            <a:endCxn id="8" idx="1"/>
          </p:cNvCxnSpPr>
          <p:nvPr/>
        </p:nvCxnSpPr>
        <p:spPr>
          <a:xfrm>
            <a:off x="7723009" y="3245517"/>
            <a:ext cx="272153" cy="391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EF0266-79D8-4921-B643-E7DFAF6A0AD4}"/>
                  </a:ext>
                </a:extLst>
              </p:cNvPr>
              <p:cNvSpPr txBox="1"/>
              <p:nvPr/>
            </p:nvSpPr>
            <p:spPr>
              <a:xfrm>
                <a:off x="552601" y="3011356"/>
                <a:ext cx="2474254"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Errors (</a:t>
                </a:r>
                <a:r>
                  <a:rPr lang="el-GR" sz="1000" b="1" i="1" dirty="0"/>
                  <a:t>ε</a:t>
                </a:r>
                <a:r>
                  <a:rPr lang="en-US" sz="1000" dirty="0"/>
                  <a:t>) are independent and identically distributed. The variance-covariance matrix has zeros above and below the diagonal of </a:t>
                </a:r>
                <a14:m>
                  <m:oMath xmlns:m="http://schemas.openxmlformats.org/officeDocument/2006/math">
                    <m:sSup>
                      <m:sSupPr>
                        <m:ctrlPr>
                          <a:rPr lang="en-US" sz="1000" b="1" i="1">
                            <a:latin typeface="Cambria Math" panose="02040503050406030204" pitchFamily="18" charset="0"/>
                            <a:ea typeface="Cambria Math" panose="02040503050406030204" pitchFamily="18" charset="0"/>
                          </a:rPr>
                        </m:ctrlPr>
                      </m:sSupPr>
                      <m:e>
                        <m:r>
                          <a:rPr lang="en-US" sz="1000" b="1" i="1">
                            <a:latin typeface="Cambria Math" panose="02040503050406030204" pitchFamily="18" charset="0"/>
                            <a:ea typeface="Cambria Math" panose="02040503050406030204" pitchFamily="18" charset="0"/>
                          </a:rPr>
                          <m:t>𝝈</m:t>
                        </m:r>
                      </m:e>
                      <m:sup>
                        <m:r>
                          <a:rPr lang="en-US" sz="1000" b="1" i="1">
                            <a:latin typeface="Cambria Math" panose="02040503050406030204" pitchFamily="18" charset="0"/>
                            <a:ea typeface="Cambria Math" panose="02040503050406030204" pitchFamily="18" charset="0"/>
                          </a:rPr>
                          <m:t>𝟐</m:t>
                        </m:r>
                      </m:sup>
                    </m:sSup>
                  </m:oMath>
                </a14:m>
                <a:endParaRPr lang="en-US" sz="1000" dirty="0"/>
              </a:p>
            </p:txBody>
          </p:sp>
        </mc:Choice>
        <mc:Fallback xmlns="">
          <p:sp>
            <p:nvSpPr>
              <p:cNvPr id="26" name="TextBox 25">
                <a:extLst>
                  <a:ext uri="{FF2B5EF4-FFF2-40B4-BE49-F238E27FC236}">
                    <a16:creationId xmlns:a16="http://schemas.microsoft.com/office/drawing/2014/main" id="{E0EF0266-79D8-4921-B643-E7DFAF6A0AD4}"/>
                  </a:ext>
                </a:extLst>
              </p:cNvPr>
              <p:cNvSpPr txBox="1">
                <a:spLocks noRot="1" noChangeAspect="1" noMove="1" noResize="1" noEditPoints="1" noAdjustHandles="1" noChangeArrowheads="1" noChangeShapeType="1" noTextEdit="1"/>
              </p:cNvSpPr>
              <p:nvPr/>
            </p:nvSpPr>
            <p:spPr>
              <a:xfrm>
                <a:off x="552601" y="3011356"/>
                <a:ext cx="2474254" cy="646331"/>
              </a:xfrm>
              <a:prstGeom prst="rect">
                <a:avLst/>
              </a:prstGeom>
              <a:blipFill>
                <a:blip r:embed="rId10"/>
                <a:stretch>
                  <a:fillRect b="-188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52785086-103D-4382-93DD-33A96A63928F}"/>
              </a:ext>
            </a:extLst>
          </p:cNvPr>
          <p:cNvSpPr txBox="1"/>
          <p:nvPr/>
        </p:nvSpPr>
        <p:spPr>
          <a:xfrm>
            <a:off x="9138084" y="2994651"/>
            <a:ext cx="2738223"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l-GR" sz="1000" b="1" dirty="0"/>
              <a:t>η </a:t>
            </a:r>
            <a:r>
              <a:rPr lang="en-US" sz="1000" b="1" dirty="0"/>
              <a:t> </a:t>
            </a:r>
            <a:r>
              <a:rPr lang="en-US" sz="1000" dirty="0"/>
              <a:t>represents a random variate whose elements  are not independent and with a relationship described by a variance-covariance matrix </a:t>
            </a:r>
            <a:r>
              <a:rPr lang="en-US" sz="1000" b="1" i="1" dirty="0"/>
              <a:t>V</a:t>
            </a:r>
            <a:r>
              <a:rPr lang="en-US" sz="1000" dirty="0"/>
              <a:t>.</a:t>
            </a:r>
          </a:p>
        </p:txBody>
      </p:sp>
      <p:sp>
        <p:nvSpPr>
          <p:cNvPr id="33" name="TextBox 32">
            <a:extLst>
              <a:ext uri="{FF2B5EF4-FFF2-40B4-BE49-F238E27FC236}">
                <a16:creationId xmlns:a16="http://schemas.microsoft.com/office/drawing/2014/main" id="{C7DE7CB1-4233-4955-AB1C-711E7AEF22CE}"/>
              </a:ext>
            </a:extLst>
          </p:cNvPr>
          <p:cNvSpPr txBox="1"/>
          <p:nvPr/>
        </p:nvSpPr>
        <p:spPr>
          <a:xfrm>
            <a:off x="476988" y="3812690"/>
            <a:ext cx="2591718"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Under the assumption that the variables in </a:t>
            </a:r>
            <a:r>
              <a:rPr lang="el-GR" sz="1000" b="1" i="1" dirty="0"/>
              <a:t>ε</a:t>
            </a:r>
            <a:r>
              <a:rPr lang="en-US" sz="1000" dirty="0"/>
              <a:t> are random and </a:t>
            </a:r>
            <a:r>
              <a:rPr lang="en-US" sz="1000" dirty="0" err="1"/>
              <a:t>iid</a:t>
            </a:r>
            <a:r>
              <a:rPr lang="en-US" sz="1000" dirty="0"/>
              <a:t>, an ordinary least squares estimate of </a:t>
            </a:r>
            <a:r>
              <a:rPr lang="en-US" sz="1000" b="1" dirty="0"/>
              <a:t>β </a:t>
            </a:r>
            <a:r>
              <a:rPr lang="en-US" sz="1000" dirty="0"/>
              <a:t>is:</a:t>
            </a:r>
          </a:p>
        </p:txBody>
      </p:sp>
      <p:sp>
        <p:nvSpPr>
          <p:cNvPr id="34" name="TextBox 33">
            <a:extLst>
              <a:ext uri="{FF2B5EF4-FFF2-40B4-BE49-F238E27FC236}">
                <a16:creationId xmlns:a16="http://schemas.microsoft.com/office/drawing/2014/main" id="{2DC30FD1-7BA9-400C-9169-198AD668B9F6}"/>
              </a:ext>
            </a:extLst>
          </p:cNvPr>
          <p:cNvSpPr txBox="1"/>
          <p:nvPr/>
        </p:nvSpPr>
        <p:spPr>
          <a:xfrm>
            <a:off x="9199006" y="3640982"/>
            <a:ext cx="2738223"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When a variance-covariance matrix </a:t>
            </a:r>
            <a:r>
              <a:rPr lang="en-US" sz="1000" b="1" i="1" dirty="0"/>
              <a:t>V </a:t>
            </a:r>
            <a:r>
              <a:rPr lang="en-US" sz="1000" dirty="0"/>
              <a:t>has been estimated then we may estimate </a:t>
            </a:r>
            <a:r>
              <a:rPr lang="en-US" sz="1000" b="1" dirty="0"/>
              <a:t>β</a:t>
            </a:r>
            <a:r>
              <a:rPr lang="en-US" sz="1000" dirty="0"/>
              <a:t> by inserting the estimate into the generalized least squares equations:</a:t>
            </a:r>
          </a:p>
        </p:txBody>
      </p:sp>
      <p:cxnSp>
        <p:nvCxnSpPr>
          <p:cNvPr id="36" name="Connector: Elbow 35">
            <a:extLst>
              <a:ext uri="{FF2B5EF4-FFF2-40B4-BE49-F238E27FC236}">
                <a16:creationId xmlns:a16="http://schemas.microsoft.com/office/drawing/2014/main" id="{A317D762-E033-4CC8-973F-13793BD48793}"/>
              </a:ext>
            </a:extLst>
          </p:cNvPr>
          <p:cNvCxnSpPr>
            <a:stCxn id="26" idx="3"/>
            <a:endCxn id="11" idx="1"/>
          </p:cNvCxnSpPr>
          <p:nvPr/>
        </p:nvCxnSpPr>
        <p:spPr>
          <a:xfrm>
            <a:off x="3026855" y="3334522"/>
            <a:ext cx="177419" cy="3904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045AE8-2261-4283-AF47-ABE22CC97AB2}"/>
              </a:ext>
            </a:extLst>
          </p:cNvPr>
          <p:cNvCxnSpPr>
            <a:stCxn id="33" idx="3"/>
            <a:endCxn id="9" idx="1"/>
          </p:cNvCxnSpPr>
          <p:nvPr/>
        </p:nvCxnSpPr>
        <p:spPr>
          <a:xfrm>
            <a:off x="3068706" y="4135856"/>
            <a:ext cx="135568" cy="1584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E2C40C8-1C3B-4567-9B15-70A7F351F2EA}"/>
              </a:ext>
            </a:extLst>
          </p:cNvPr>
          <p:cNvCxnSpPr>
            <a:stCxn id="27" idx="1"/>
            <a:endCxn id="12" idx="3"/>
          </p:cNvCxnSpPr>
          <p:nvPr/>
        </p:nvCxnSpPr>
        <p:spPr>
          <a:xfrm rot="10800000" flipV="1">
            <a:off x="8943958" y="3317817"/>
            <a:ext cx="194126" cy="4649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EECEFA9-B609-4FB3-954C-07481A727FC0}"/>
              </a:ext>
            </a:extLst>
          </p:cNvPr>
          <p:cNvCxnSpPr>
            <a:stCxn id="34" idx="1"/>
            <a:endCxn id="10" idx="3"/>
          </p:cNvCxnSpPr>
          <p:nvPr/>
        </p:nvCxnSpPr>
        <p:spPr>
          <a:xfrm rot="10800000" flipV="1">
            <a:off x="9153044" y="3964148"/>
            <a:ext cx="45963" cy="36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F1C45C-47F6-4DD3-86E3-B195486869DA}"/>
              </a:ext>
            </a:extLst>
          </p:cNvPr>
          <p:cNvSpPr txBox="1"/>
          <p:nvPr/>
        </p:nvSpPr>
        <p:spPr>
          <a:xfrm>
            <a:off x="5454186" y="4782406"/>
            <a:ext cx="1283627" cy="246574"/>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Covariance matrix</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D3AA9DC-142A-4EC2-94D3-A8150DEFFD11}"/>
                  </a:ext>
                </a:extLst>
              </p:cNvPr>
              <p:cNvSpPr txBox="1"/>
              <p:nvPr/>
            </p:nvSpPr>
            <p:spPr>
              <a:xfrm>
                <a:off x="490336" y="4664952"/>
                <a:ext cx="2323750"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Where,</a:t>
                </a:r>
                <a:r>
                  <a:rPr lang="en-US" sz="1000" b="1" dirty="0">
                    <a:ea typeface="Cambria Math" panose="02040503050406030204" pitchFamily="18" charset="0"/>
                  </a:rPr>
                  <a:t> </a:t>
                </a:r>
                <a14:m>
                  <m:oMath xmlns:m="http://schemas.openxmlformats.org/officeDocument/2006/math">
                    <m:sSup>
                      <m:sSupPr>
                        <m:ctrlPr>
                          <a:rPr lang="en-US" sz="1000" b="1" i="1">
                            <a:latin typeface="Cambria Math" panose="02040503050406030204" pitchFamily="18" charset="0"/>
                            <a:ea typeface="Cambria Math" panose="02040503050406030204" pitchFamily="18" charset="0"/>
                          </a:rPr>
                        </m:ctrlPr>
                      </m:sSupPr>
                      <m:e>
                        <m:acc>
                          <m:accPr>
                            <m:chr m:val="̂"/>
                            <m:ctrlPr>
                              <a:rPr lang="en-US" sz="1000" i="1" dirty="0">
                                <a:latin typeface="Cambria Math" panose="02040503050406030204" pitchFamily="18" charset="0"/>
                              </a:rPr>
                            </m:ctrlPr>
                          </m:accPr>
                          <m:e>
                            <m:r>
                              <a:rPr lang="en-US" sz="1000" b="1" i="1">
                                <a:latin typeface="Cambria Math" panose="02040503050406030204" pitchFamily="18" charset="0"/>
                                <a:ea typeface="Cambria Math" panose="02040503050406030204" pitchFamily="18" charset="0"/>
                              </a:rPr>
                              <m:t>𝝈</m:t>
                            </m:r>
                          </m:e>
                        </m:acc>
                      </m:e>
                      <m:sup>
                        <m:r>
                          <a:rPr lang="en-US" sz="1000" b="1" i="1">
                            <a:latin typeface="Cambria Math" panose="02040503050406030204" pitchFamily="18" charset="0"/>
                            <a:ea typeface="Cambria Math" panose="02040503050406030204" pitchFamily="18" charset="0"/>
                          </a:rPr>
                          <m:t>𝟐</m:t>
                        </m:r>
                      </m:sup>
                    </m:sSup>
                  </m:oMath>
                </a14:m>
                <a:r>
                  <a:rPr lang="en-US" sz="1000" dirty="0"/>
                  <a:t> , the estimate of the error variance, is obtained by (the squares of the residuals divided by the degrees of freedom in the model):</a:t>
                </a:r>
              </a:p>
            </p:txBody>
          </p:sp>
        </mc:Choice>
        <mc:Fallback xmlns="">
          <p:sp>
            <p:nvSpPr>
              <p:cNvPr id="45" name="TextBox 44">
                <a:extLst>
                  <a:ext uri="{FF2B5EF4-FFF2-40B4-BE49-F238E27FC236}">
                    <a16:creationId xmlns:a16="http://schemas.microsoft.com/office/drawing/2014/main" id="{AD3AA9DC-142A-4EC2-94D3-A8150DEFFD11}"/>
                  </a:ext>
                </a:extLst>
              </p:cNvPr>
              <p:cNvSpPr txBox="1">
                <a:spLocks noRot="1" noChangeAspect="1" noMove="1" noResize="1" noEditPoints="1" noAdjustHandles="1" noChangeArrowheads="1" noChangeShapeType="1" noTextEdit="1"/>
              </p:cNvSpPr>
              <p:nvPr/>
            </p:nvSpPr>
            <p:spPr>
              <a:xfrm>
                <a:off x="490336" y="4664952"/>
                <a:ext cx="2323750" cy="646331"/>
              </a:xfrm>
              <a:prstGeom prst="rect">
                <a:avLst/>
              </a:prstGeom>
              <a:blipFill>
                <a:blip r:embed="rId11"/>
                <a:stretch>
                  <a:fillRect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300BBFF-79F1-4D77-91EB-1C3C5E00CB98}"/>
                  </a:ext>
                </a:extLst>
              </p:cNvPr>
              <p:cNvSpPr txBox="1"/>
              <p:nvPr/>
            </p:nvSpPr>
            <p:spPr>
              <a:xfrm>
                <a:off x="9138083" y="4618054"/>
                <a:ext cx="2738223"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In this approach, we first estimate the variance subset of parameters </a:t>
                </a:r>
                <a14:m>
                  <m:oMath xmlns:m="http://schemas.openxmlformats.org/officeDocument/2006/math">
                    <m:r>
                      <a:rPr lang="en-US" sz="1000" b="1" i="1">
                        <a:latin typeface="Cambria Math" panose="02040503050406030204" pitchFamily="18" charset="0"/>
                        <a:ea typeface="Cambria Math" panose="02040503050406030204" pitchFamily="18" charset="0"/>
                      </a:rPr>
                      <m:t>𝜽</m:t>
                    </m:r>
                  </m:oMath>
                </a14:m>
                <a:r>
                  <a:rPr lang="en-US" sz="1000" dirty="0"/>
                  <a:t>, and then use these to estimate the remaining parameters </a:t>
                </a:r>
                <a:r>
                  <a:rPr lang="en-US" sz="1000" b="1" dirty="0"/>
                  <a:t>β</a:t>
                </a:r>
                <a:r>
                  <a:rPr lang="en-US" sz="1000" dirty="0"/>
                  <a:t> which are fixed effects. </a:t>
                </a:r>
              </a:p>
            </p:txBody>
          </p:sp>
        </mc:Choice>
        <mc:Fallback xmlns="">
          <p:sp>
            <p:nvSpPr>
              <p:cNvPr id="46" name="TextBox 45">
                <a:extLst>
                  <a:ext uri="{FF2B5EF4-FFF2-40B4-BE49-F238E27FC236}">
                    <a16:creationId xmlns:a16="http://schemas.microsoft.com/office/drawing/2014/main" id="{C300BBFF-79F1-4D77-91EB-1C3C5E00CB98}"/>
                  </a:ext>
                </a:extLst>
              </p:cNvPr>
              <p:cNvSpPr txBox="1">
                <a:spLocks noRot="1" noChangeAspect="1" noMove="1" noResize="1" noEditPoints="1" noAdjustHandles="1" noChangeArrowheads="1" noChangeShapeType="1" noTextEdit="1"/>
              </p:cNvSpPr>
              <p:nvPr/>
            </p:nvSpPr>
            <p:spPr>
              <a:xfrm>
                <a:off x="9138083" y="4618054"/>
                <a:ext cx="2738223" cy="646331"/>
              </a:xfrm>
              <a:prstGeom prst="rect">
                <a:avLst/>
              </a:prstGeom>
              <a:blipFill>
                <a:blip r:embed="rId12"/>
                <a:stretch>
                  <a:fillRect b="-1415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46845A5A-3194-4327-9817-F9B83F8B1447}"/>
              </a:ext>
            </a:extLst>
          </p:cNvPr>
          <p:cNvSpPr txBox="1"/>
          <p:nvPr/>
        </p:nvSpPr>
        <p:spPr>
          <a:xfrm>
            <a:off x="2232356" y="6037413"/>
            <a:ext cx="3161296"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If the error variables are from a normally distributed process then the OLS estimates of the model coefficients is equivalent to the maximum likelihood (ML) estimate.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1E25E62-1BAC-4E54-9A3A-92867C29FD2B}"/>
                  </a:ext>
                </a:extLst>
              </p:cNvPr>
              <p:cNvSpPr txBox="1"/>
              <p:nvPr/>
            </p:nvSpPr>
            <p:spPr>
              <a:xfrm>
                <a:off x="6686207" y="6018522"/>
                <a:ext cx="3663707" cy="646331"/>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If we can assume that our data are from a normal distribution, then a log-likelihood function for the joint set of parameters </a:t>
                </a:r>
                <a:r>
                  <a:rPr lang="en-US" sz="1000" b="1" dirty="0"/>
                  <a:t>β </a:t>
                </a:r>
                <a:r>
                  <a:rPr lang="en-US" sz="1000" dirty="0"/>
                  <a:t>and </a:t>
                </a:r>
                <a14:m>
                  <m:oMath xmlns:m="http://schemas.openxmlformats.org/officeDocument/2006/math">
                    <m:r>
                      <a:rPr lang="en-US" sz="1000" b="1" i="1">
                        <a:latin typeface="Cambria Math" panose="02040503050406030204" pitchFamily="18" charset="0"/>
                        <a:ea typeface="Cambria Math" panose="02040503050406030204" pitchFamily="18" charset="0"/>
                      </a:rPr>
                      <m:t>𝜽</m:t>
                    </m:r>
                  </m:oMath>
                </a14:m>
                <a:r>
                  <a:rPr lang="en-US" sz="1000" dirty="0"/>
                  <a:t> can be estimated (i.e., a maximum likelihood (ML) approach).</a:t>
                </a:r>
              </a:p>
            </p:txBody>
          </p:sp>
        </mc:Choice>
        <mc:Fallback xmlns="">
          <p:sp>
            <p:nvSpPr>
              <p:cNvPr id="48" name="TextBox 47">
                <a:extLst>
                  <a:ext uri="{FF2B5EF4-FFF2-40B4-BE49-F238E27FC236}">
                    <a16:creationId xmlns:a16="http://schemas.microsoft.com/office/drawing/2014/main" id="{31E25E62-1BAC-4E54-9A3A-92867C29FD2B}"/>
                  </a:ext>
                </a:extLst>
              </p:cNvPr>
              <p:cNvSpPr txBox="1">
                <a:spLocks noRot="1" noChangeAspect="1" noMove="1" noResize="1" noEditPoints="1" noAdjustHandles="1" noChangeArrowheads="1" noChangeShapeType="1" noTextEdit="1"/>
              </p:cNvSpPr>
              <p:nvPr/>
            </p:nvSpPr>
            <p:spPr>
              <a:xfrm>
                <a:off x="6686207" y="6018522"/>
                <a:ext cx="3663707" cy="646331"/>
              </a:xfrm>
              <a:prstGeom prst="rect">
                <a:avLst/>
              </a:prstGeom>
              <a:blipFill>
                <a:blip r:embed="rId13"/>
                <a:stretch>
                  <a:fillRect r="-333"/>
                </a:stretch>
              </a:blipFill>
            </p:spPr>
            <p:txBody>
              <a:bodyPr/>
              <a:lstStyle/>
              <a:p>
                <a:r>
                  <a:rPr lang="en-US">
                    <a:noFill/>
                  </a:rPr>
                  <a:t> </a:t>
                </a:r>
              </a:p>
            </p:txBody>
          </p:sp>
        </mc:Fallback>
      </mc:AlternateContent>
      <p:cxnSp>
        <p:nvCxnSpPr>
          <p:cNvPr id="50" name="Connector: Elbow 49">
            <a:extLst>
              <a:ext uri="{FF2B5EF4-FFF2-40B4-BE49-F238E27FC236}">
                <a16:creationId xmlns:a16="http://schemas.microsoft.com/office/drawing/2014/main" id="{6813C21B-5149-4161-9171-BE92572F44BC}"/>
              </a:ext>
            </a:extLst>
          </p:cNvPr>
          <p:cNvCxnSpPr>
            <a:stCxn id="45" idx="2"/>
            <a:endCxn id="15" idx="1"/>
          </p:cNvCxnSpPr>
          <p:nvPr/>
        </p:nvCxnSpPr>
        <p:spPr>
          <a:xfrm rot="16200000" flipH="1">
            <a:off x="1983753" y="4979741"/>
            <a:ext cx="201483" cy="8645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FE4ACF7-7F56-4F76-91A6-1A59FE3D315A}"/>
              </a:ext>
            </a:extLst>
          </p:cNvPr>
          <p:cNvCxnSpPr>
            <a:stCxn id="46" idx="2"/>
            <a:endCxn id="16" idx="3"/>
          </p:cNvCxnSpPr>
          <p:nvPr/>
        </p:nvCxnSpPr>
        <p:spPr>
          <a:xfrm rot="5400000">
            <a:off x="9740698" y="4746268"/>
            <a:ext cx="248380" cy="1284614"/>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74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C50EA3-77B8-4E80-A45E-F461F22FDAF7}"/>
              </a:ext>
            </a:extLst>
          </p:cNvPr>
          <p:cNvSpPr txBox="1"/>
          <p:nvPr/>
        </p:nvSpPr>
        <p:spPr>
          <a:xfrm>
            <a:off x="567412" y="382670"/>
            <a:ext cx="6212598"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Limitations of the ML approach in model-based analysis and REML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920402-6078-42C1-8BD5-EF605E3D601F}"/>
                  </a:ext>
                </a:extLst>
              </p:cNvPr>
              <p:cNvSpPr txBox="1"/>
              <p:nvPr/>
            </p:nvSpPr>
            <p:spPr>
              <a:xfrm>
                <a:off x="612396" y="1094250"/>
                <a:ext cx="10914077" cy="289933"/>
              </a:xfrm>
              <a:prstGeom prst="rect">
                <a:avLst/>
              </a:prstGeom>
              <a:noFill/>
            </p:spPr>
            <p:txBody>
              <a:bodyPr wrap="square" rtlCol="0">
                <a:noAutofit/>
              </a:bodyPr>
              <a:lstStyle>
                <a:defPPr>
                  <a:defRPr lang="en-US"/>
                </a:defPPr>
                <a:lvl1pPr>
                  <a:defRPr sz="1200" b="1">
                    <a:solidFill>
                      <a:schemeClr val="tx1">
                        <a:lumMod val="65000"/>
                        <a:lumOff val="35000"/>
                      </a:schemeClr>
                    </a:solidFill>
                  </a:defRPr>
                </a:lvl1pPr>
              </a:lstStyle>
              <a:p>
                <a:r>
                  <a:rPr lang="en-US" b="0" dirty="0"/>
                  <a:t>The maximum likelihood (ML) estimation of the set of parameters β and </a:t>
                </a:r>
                <a14:m>
                  <m:oMath xmlns:m="http://schemas.openxmlformats.org/officeDocument/2006/math">
                    <m:r>
                      <a:rPr lang="en-US" b="0" i="1">
                        <a:latin typeface="Cambria Math" panose="02040503050406030204" pitchFamily="18" charset="0"/>
                        <a:ea typeface="Cambria Math" panose="02040503050406030204" pitchFamily="18" charset="0"/>
                      </a:rPr>
                      <m:t>𝜃</m:t>
                    </m:r>
                  </m:oMath>
                </a14:m>
                <a:r>
                  <a:rPr lang="en-US" b="0" dirty="0"/>
                  <a:t> is calculated from the function:</a:t>
                </a:r>
              </a:p>
            </p:txBody>
          </p:sp>
        </mc:Choice>
        <mc:Fallback xmlns="">
          <p:sp>
            <p:nvSpPr>
              <p:cNvPr id="5" name="TextBox 4">
                <a:extLst>
                  <a:ext uri="{FF2B5EF4-FFF2-40B4-BE49-F238E27FC236}">
                    <a16:creationId xmlns:a16="http://schemas.microsoft.com/office/drawing/2014/main" id="{43920402-6078-42C1-8BD5-EF605E3D601F}"/>
                  </a:ext>
                </a:extLst>
              </p:cNvPr>
              <p:cNvSpPr txBox="1">
                <a:spLocks noRot="1" noChangeAspect="1" noMove="1" noResize="1" noEditPoints="1" noAdjustHandles="1" noChangeArrowheads="1" noChangeShapeType="1" noTextEdit="1"/>
              </p:cNvSpPr>
              <p:nvPr/>
            </p:nvSpPr>
            <p:spPr>
              <a:xfrm>
                <a:off x="612396" y="1094250"/>
                <a:ext cx="10914077" cy="289933"/>
              </a:xfrm>
              <a:prstGeom prst="rect">
                <a:avLst/>
              </a:prstGeom>
              <a:blipFill>
                <a:blip r:embed="rId2"/>
                <a:stretch>
                  <a:fillRect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848606-9316-43C3-B122-99B7C6F13CD2}"/>
                  </a:ext>
                </a:extLst>
              </p:cNvPr>
              <p:cNvSpPr txBox="1"/>
              <p:nvPr/>
            </p:nvSpPr>
            <p:spPr>
              <a:xfrm>
                <a:off x="3078760" y="1452692"/>
                <a:ext cx="4857226" cy="396519"/>
              </a:xfrm>
              <a:prstGeom prst="rect">
                <a:avLst/>
              </a:prstGeom>
              <a:noFill/>
            </p:spPr>
            <p:txBody>
              <a:bodyPr wrap="square" rtlCol="0">
                <a:spAutoFit/>
              </a:bodyPr>
              <a:lstStyle/>
              <a:p>
                <a14:m>
                  <m:oMath xmlns:m="http://schemas.openxmlformats.org/officeDocument/2006/math">
                    <m:r>
                      <a:rPr lang="en-US" sz="1400" b="1" i="1" smtClean="0">
                        <a:latin typeface="Cambria Math" panose="02040503050406030204" pitchFamily="18" charset="0"/>
                        <a:ea typeface="Cambria Math" panose="02040503050406030204" pitchFamily="18" charset="0"/>
                      </a:rPr>
                      <m:t>𝒍</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𝜷𝜽</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d>
                    <m:r>
                      <a:rPr lang="en-US" sz="1400" b="1"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𝑐𝑜𝑛𝑠𝑡𝑎𝑛𝑡</m:t>
                    </m:r>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𝑉</m:t>
                            </m:r>
                          </m:e>
                        </m:d>
                      </m:e>
                    </m:func>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 </m:t>
                    </m:r>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𝒚</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𝑿</m:t>
                        </m:r>
                        <m:r>
                          <a:rPr lang="en-US" sz="1400" b="1" i="1">
                            <a:latin typeface="Cambria Math" panose="02040503050406030204" pitchFamily="18" charset="0"/>
                            <a:ea typeface="Cambria Math" panose="02040503050406030204" pitchFamily="18" charset="0"/>
                          </a:rPr>
                          <m:t>𝛽</m:t>
                        </m:r>
                        <m:r>
                          <a:rPr lang="en-US" sz="1400" i="1">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𝑇</m:t>
                        </m:r>
                      </m:sup>
                    </m:sSup>
                  </m:oMath>
                </a14:m>
                <a:r>
                  <a:rPr lang="en-US" sz="1400" b="1" dirty="0">
                    <a:ea typeface="Cambria Math" panose="02040503050406030204" pitchFamily="18" charset="0"/>
                  </a:rPr>
                  <a:t> </a:t>
                </a:r>
                <a14:m>
                  <m:oMath xmlns:m="http://schemas.openxmlformats.org/officeDocument/2006/math">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𝑽</m:t>
                        </m:r>
                      </m:e>
                      <m:sup>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𝟏</m:t>
                        </m:r>
                      </m:sup>
                    </m:sSup>
                    <m:r>
                      <a:rPr lang="en-US" sz="1400"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𝒚</m:t>
                    </m:r>
                    <m:r>
                      <a:rPr lang="en-US" sz="1400" b="1" i="1">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𝑿</m:t>
                    </m:r>
                    <m:r>
                      <a:rPr lang="en-US" sz="1400" b="1" i="1">
                        <a:latin typeface="Cambria Math" panose="02040503050406030204" pitchFamily="18" charset="0"/>
                        <a:ea typeface="Cambria Math" panose="02040503050406030204" pitchFamily="18" charset="0"/>
                      </a:rPr>
                      <m:t>𝛽</m:t>
                    </m:r>
                    <m:r>
                      <a:rPr lang="en-US" sz="1400" i="1">
                        <a:latin typeface="Cambria Math" panose="02040503050406030204" pitchFamily="18" charset="0"/>
                        <a:ea typeface="Cambria Math" panose="02040503050406030204" pitchFamily="18" charset="0"/>
                      </a:rPr>
                      <m:t>)</m:t>
                    </m:r>
                  </m:oMath>
                </a14:m>
                <a:endParaRPr lang="en-US" sz="1400" i="1" dirty="0"/>
              </a:p>
            </p:txBody>
          </p:sp>
        </mc:Choice>
        <mc:Fallback xmlns="">
          <p:sp>
            <p:nvSpPr>
              <p:cNvPr id="6" name="TextBox 5">
                <a:extLst>
                  <a:ext uri="{FF2B5EF4-FFF2-40B4-BE49-F238E27FC236}">
                    <a16:creationId xmlns:a16="http://schemas.microsoft.com/office/drawing/2014/main" id="{F9848606-9316-43C3-B122-99B7C6F13CD2}"/>
                  </a:ext>
                </a:extLst>
              </p:cNvPr>
              <p:cNvSpPr txBox="1">
                <a:spLocks noRot="1" noChangeAspect="1" noMove="1" noResize="1" noEditPoints="1" noAdjustHandles="1" noChangeArrowheads="1" noChangeShapeType="1" noTextEdit="1"/>
              </p:cNvSpPr>
              <p:nvPr/>
            </p:nvSpPr>
            <p:spPr>
              <a:xfrm>
                <a:off x="3078760" y="1452692"/>
                <a:ext cx="4857226" cy="3965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81A2A9-1886-47F8-85D5-7D2A891079AD}"/>
                  </a:ext>
                </a:extLst>
              </p:cNvPr>
              <p:cNvSpPr txBox="1"/>
              <p:nvPr/>
            </p:nvSpPr>
            <p:spPr>
              <a:xfrm>
                <a:off x="567412" y="1917721"/>
                <a:ext cx="10914077" cy="674478"/>
              </a:xfrm>
              <a:prstGeom prst="rect">
                <a:avLst/>
              </a:prstGeom>
              <a:noFill/>
            </p:spPr>
            <p:txBody>
              <a:bodyPr wrap="square" rtlCol="0">
                <a:noAutofit/>
              </a:bodyPr>
              <a:lstStyle>
                <a:defPPr>
                  <a:defRPr lang="en-US"/>
                </a:defPPr>
                <a:lvl1pPr>
                  <a:defRPr sz="1200" b="1">
                    <a:solidFill>
                      <a:schemeClr val="tx1">
                        <a:lumMod val="65000"/>
                        <a:lumOff val="35000"/>
                      </a:schemeClr>
                    </a:solidFill>
                  </a:defRPr>
                </a:lvl1pPr>
              </a:lstStyle>
              <a:p>
                <a:r>
                  <a:rPr lang="en-US" b="0" dirty="0"/>
                  <a:t>However, the ML estimates of the variance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r>
                  <a:rPr lang="en-US" b="0" dirty="0"/>
                  <a:t> is subject to bias because of their dependence on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0" dirty="0">
                    <a:ea typeface="Cambria Math" panose="02040503050406030204" pitchFamily="18" charset="0"/>
                  </a:rPr>
                  <a:t>.  Typically, ML underestimates random-effect standard deviations. To avoid this bias such dependence needs to be removed. To do so, it is necessary to define a new likelihood function in which the variance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r>
                  <a:rPr lang="en-US" b="0" dirty="0">
                    <a:ea typeface="Cambria Math" panose="02040503050406030204" pitchFamily="18" charset="0"/>
                  </a:rPr>
                  <a:t> are variables, but the likelihood is conditional on the parameters in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0" dirty="0">
                    <a:ea typeface="Cambria Math" panose="02040503050406030204" pitchFamily="18" charset="0"/>
                  </a:rPr>
                  <a:t>. The parameters in </a:t>
                </a:r>
                <a14:m>
                  <m:oMath xmlns:m="http://schemas.openxmlformats.org/officeDocument/2006/math">
                    <m:r>
                      <a:rPr lang="en-US" i="1">
                        <a:latin typeface="Cambria Math" panose="02040503050406030204" pitchFamily="18" charset="0"/>
                        <a:ea typeface="Cambria Math" panose="02040503050406030204" pitchFamily="18" charset="0"/>
                      </a:rPr>
                      <m:t>𝜽</m:t>
                    </m:r>
                  </m:oMath>
                </a14:m>
                <a:r>
                  <a:rPr lang="en-US" b="0" dirty="0">
                    <a:ea typeface="Cambria Math" panose="02040503050406030204" pitchFamily="18" charset="0"/>
                  </a:rPr>
                  <a:t> are then estimated by maximization of this likelihood. </a:t>
                </a:r>
              </a:p>
              <a:p>
                <a:endParaRPr lang="en-US" b="0" dirty="0">
                  <a:ea typeface="Cambria Math" panose="02040503050406030204" pitchFamily="18" charset="0"/>
                </a:endParaRPr>
              </a:p>
              <a:p>
                <a:endParaRPr lang="en-US" b="0" dirty="0">
                  <a:ea typeface="Cambria Math" panose="02040503050406030204" pitchFamily="18" charset="0"/>
                </a:endParaRPr>
              </a:p>
              <a:p>
                <a:endParaRPr lang="en-US" b="0" dirty="0"/>
              </a:p>
            </p:txBody>
          </p:sp>
        </mc:Choice>
        <mc:Fallback xmlns="">
          <p:sp>
            <p:nvSpPr>
              <p:cNvPr id="7" name="TextBox 6">
                <a:extLst>
                  <a:ext uri="{FF2B5EF4-FFF2-40B4-BE49-F238E27FC236}">
                    <a16:creationId xmlns:a16="http://schemas.microsoft.com/office/drawing/2014/main" id="{5581A2A9-1886-47F8-85D5-7D2A891079AD}"/>
                  </a:ext>
                </a:extLst>
              </p:cNvPr>
              <p:cNvSpPr txBox="1">
                <a:spLocks noRot="1" noChangeAspect="1" noMove="1" noResize="1" noEditPoints="1" noAdjustHandles="1" noChangeArrowheads="1" noChangeShapeType="1" noTextEdit="1"/>
              </p:cNvSpPr>
              <p:nvPr/>
            </p:nvSpPr>
            <p:spPr>
              <a:xfrm>
                <a:off x="567412" y="1917721"/>
                <a:ext cx="10914077" cy="674478"/>
              </a:xfrm>
              <a:prstGeom prst="rect">
                <a:avLst/>
              </a:prstGeom>
              <a:blipFill>
                <a:blip r:embed="rId4"/>
                <a:stretch>
                  <a:fillRect t="-909" b="-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A09D0A-1D8A-41BF-9E97-A5C90CC0834A}"/>
                  </a:ext>
                </a:extLst>
              </p:cNvPr>
              <p:cNvSpPr txBox="1"/>
              <p:nvPr/>
            </p:nvSpPr>
            <p:spPr>
              <a:xfrm>
                <a:off x="2764872" y="2729218"/>
                <a:ext cx="5485002" cy="396519"/>
              </a:xfrm>
              <a:prstGeom prst="rect">
                <a:avLst/>
              </a:prstGeom>
              <a:noFill/>
            </p:spPr>
            <p:txBody>
              <a:bodyPr wrap="square" rtlCol="0">
                <a:spAutoFit/>
              </a:bodyPr>
              <a:lstStyle/>
              <a:p>
                <a14:m>
                  <m:oMath xmlns:m="http://schemas.openxmlformats.org/officeDocument/2006/math">
                    <m:r>
                      <a:rPr lang="en-US" sz="1400" b="1" i="1" smtClean="0">
                        <a:latin typeface="Cambria Math" panose="02040503050406030204" pitchFamily="18" charset="0"/>
                        <a:ea typeface="Cambria Math" panose="02040503050406030204" pitchFamily="18" charset="0"/>
                      </a:rPr>
                      <m:t>𝒍</m:t>
                    </m:r>
                    <m:d>
                      <m:dPr>
                        <m:ctrlPr>
                          <a:rPr lang="en-US" sz="1400" b="1" i="1" smtClean="0">
                            <a:latin typeface="Cambria Math" panose="02040503050406030204" pitchFamily="18" charset="0"/>
                            <a:ea typeface="Cambria Math" panose="02040503050406030204" pitchFamily="18" charset="0"/>
                          </a:rPr>
                        </m:ctrlPr>
                      </m:dPr>
                      <m:e>
                        <m:r>
                          <a:rPr lang="en-US" sz="1400" b="1" i="1">
                            <a:latin typeface="Cambria Math" panose="02040503050406030204" pitchFamily="18" charset="0"/>
                            <a:ea typeface="Cambria Math" panose="02040503050406030204" pitchFamily="18" charset="0"/>
                          </a:rPr>
                          <m:t>𝜽</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𝜷</m:t>
                        </m:r>
                        <m:r>
                          <a:rPr lang="en-US" sz="1400" b="1" i="1" smtClean="0">
                            <a:latin typeface="Cambria Math" panose="02040503050406030204" pitchFamily="18" charset="0"/>
                            <a:ea typeface="Cambria Math" panose="02040503050406030204" pitchFamily="18" charset="0"/>
                          </a:rPr>
                          <m:t>,</m:t>
                        </m:r>
                        <m:acc>
                          <m:accPr>
                            <m:chr m:val="̂"/>
                            <m:ctrlPr>
                              <a:rPr lang="en-US" sz="1400" b="1" i="1" smtClean="0">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𝜷</m:t>
                            </m:r>
                          </m:e>
                        </m:acc>
                      </m:e>
                    </m:d>
                    <m:r>
                      <a:rPr lang="en-US" sz="1400" b="1"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𝑐𝑜𝑛𝑠𝑡𝑎𝑛𝑡</m:t>
                    </m:r>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𝑉</m:t>
                            </m:r>
                          </m:e>
                        </m:d>
                      </m:e>
                    </m:func>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2</m:t>
                        </m:r>
                      </m:den>
                    </m:f>
                    <m:func>
                      <m:funcPr>
                        <m:ctrlPr>
                          <a:rPr lang="en-US" sz="1400" i="1" smtClean="0">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r>
                          <a:rPr lang="en-US" sz="1400" b="0" i="0" smtClean="0">
                            <a:latin typeface="Cambria Math" panose="02040503050406030204" pitchFamily="18" charset="0"/>
                            <a:ea typeface="Cambria Math" panose="02040503050406030204" pitchFamily="18" charset="0"/>
                          </a:rPr>
                          <m:t>⁡|</m:t>
                        </m:r>
                      </m:fName>
                      <m:e>
                        <m:sSup>
                          <m:sSupPr>
                            <m:ctrlPr>
                              <a:rPr lang="en-US" sz="140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𝑋</m:t>
                            </m:r>
                          </m:e>
                          <m:sup>
                            <m:r>
                              <a:rPr lang="en-US" sz="1400" b="0" i="1" smtClean="0">
                                <a:latin typeface="Cambria Math" panose="02040503050406030204" pitchFamily="18" charset="0"/>
                                <a:ea typeface="Cambria Math" panose="02040503050406030204" pitchFamily="18" charset="0"/>
                              </a:rPr>
                              <m:t>𝑇</m:t>
                            </m:r>
                          </m:sup>
                        </m:sSup>
                        <m:sSup>
                          <m:sSupPr>
                            <m:ctrlPr>
                              <a:rPr lang="en-US" sz="1400" i="1">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𝑉</m:t>
                            </m:r>
                          </m:e>
                          <m:sup>
                            <m:r>
                              <a:rPr lang="en-US" sz="1400" b="0" i="1" smtClean="0">
                                <a:latin typeface="Cambria Math" panose="02040503050406030204" pitchFamily="18" charset="0"/>
                                <a:ea typeface="Cambria Math" panose="02040503050406030204" pitchFamily="18" charset="0"/>
                              </a:rPr>
                              <m:t>−1</m:t>
                            </m:r>
                          </m:sup>
                        </m:sSup>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e>
                    </m:func>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2</m:t>
                        </m:r>
                      </m:den>
                    </m:f>
                  </m:oMath>
                </a14:m>
                <a:r>
                  <a:rPr lang="en-US" sz="1400" dirty="0">
                    <a:ea typeface="Cambria Math" panose="02040503050406030204" pitchFamily="18" charset="0"/>
                  </a:rPr>
                  <a:t> </a:t>
                </a:r>
                <a14:m>
                  <m:oMath xmlns:m="http://schemas.openxmlformats.org/officeDocument/2006/math">
                    <m:sSup>
                      <m:sSupPr>
                        <m:ctrlPr>
                          <a:rPr lang="en-US" sz="1400" i="1">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𝑦</m:t>
                        </m:r>
                      </m:e>
                      <m:sup>
                        <m:r>
                          <a:rPr lang="en-US" sz="1400" i="1">
                            <a:latin typeface="Cambria Math" panose="02040503050406030204" pitchFamily="18" charset="0"/>
                            <a:ea typeface="Cambria Math" panose="02040503050406030204" pitchFamily="18" charset="0"/>
                          </a:rPr>
                          <m:t>𝑇</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𝑉</m:t>
                        </m:r>
                      </m:e>
                      <m:sup>
                        <m:r>
                          <a:rPr lang="en-US" sz="1400" i="1">
                            <a:latin typeface="Cambria Math" panose="02040503050406030204" pitchFamily="18" charset="0"/>
                            <a:ea typeface="Cambria Math" panose="02040503050406030204" pitchFamily="18" charset="0"/>
                          </a:rPr>
                          <m:t>−1</m:t>
                        </m:r>
                      </m:sup>
                    </m:sSup>
                    <m:d>
                      <m:dPr>
                        <m:ctrlPr>
                          <a:rPr lang="en-US" sz="140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𝐼</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𝑄</m:t>
                        </m:r>
                      </m:e>
                    </m:d>
                    <m:r>
                      <a:rPr lang="en-US" sz="1400" b="0" i="1" smtClean="0">
                        <a:latin typeface="Cambria Math" panose="02040503050406030204" pitchFamily="18" charset="0"/>
                        <a:ea typeface="Cambria Math" panose="02040503050406030204" pitchFamily="18" charset="0"/>
                      </a:rPr>
                      <m:t>𝑦</m:t>
                    </m:r>
                  </m:oMath>
                </a14:m>
                <a:endParaRPr lang="en-US" sz="1400" i="1" dirty="0"/>
              </a:p>
            </p:txBody>
          </p:sp>
        </mc:Choice>
        <mc:Fallback xmlns="">
          <p:sp>
            <p:nvSpPr>
              <p:cNvPr id="8" name="TextBox 7">
                <a:extLst>
                  <a:ext uri="{FF2B5EF4-FFF2-40B4-BE49-F238E27FC236}">
                    <a16:creationId xmlns:a16="http://schemas.microsoft.com/office/drawing/2014/main" id="{B6A09D0A-1D8A-41BF-9E97-A5C90CC0834A}"/>
                  </a:ext>
                </a:extLst>
              </p:cNvPr>
              <p:cNvSpPr txBox="1">
                <a:spLocks noRot="1" noChangeAspect="1" noMove="1" noResize="1" noEditPoints="1" noAdjustHandles="1" noChangeArrowheads="1" noChangeShapeType="1" noTextEdit="1"/>
              </p:cNvSpPr>
              <p:nvPr/>
            </p:nvSpPr>
            <p:spPr>
              <a:xfrm>
                <a:off x="2764872" y="2729218"/>
                <a:ext cx="5485002" cy="39651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9794C2-2F6E-4A23-8BE6-B7A9FFB9F673}"/>
                  </a:ext>
                </a:extLst>
              </p:cNvPr>
              <p:cNvSpPr txBox="1"/>
              <p:nvPr/>
            </p:nvSpPr>
            <p:spPr>
              <a:xfrm>
                <a:off x="4727352" y="3396788"/>
                <a:ext cx="2197974" cy="335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Cambria Math" panose="02040503050406030204" pitchFamily="18" charset="0"/>
                        </a:rPr>
                        <m:t>𝑸</m:t>
                      </m:r>
                      <m:r>
                        <a:rPr lang="en-US" sz="1400" b="1" i="1" smtClean="0">
                          <a:latin typeface="Cambria Math" panose="02040503050406030204" pitchFamily="18" charset="0"/>
                          <a:ea typeface="Cambria Math" panose="02040503050406030204" pitchFamily="18" charset="0"/>
                        </a:rPr>
                        <m:t>≡</m:t>
                      </m:r>
                      <m:d>
                        <m:dPr>
                          <m:begChr m:val="["/>
                          <m:endChr m:val="]"/>
                          <m:ctrlPr>
                            <a:rPr lang="en-US" sz="1400" b="1" i="1" smtClean="0">
                              <a:latin typeface="Cambria Math" panose="02040503050406030204" pitchFamily="18" charset="0"/>
                              <a:ea typeface="Cambria Math" panose="02040503050406030204" pitchFamily="18" charset="0"/>
                            </a:rPr>
                          </m:ctrlPr>
                        </m:dPr>
                        <m:e>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𝑋</m:t>
                                      </m:r>
                                    </m:e>
                                    <m:sup>
                                      <m:r>
                                        <a:rPr lang="en-US" sz="1400" i="1">
                                          <a:latin typeface="Cambria Math" panose="02040503050406030204" pitchFamily="18" charset="0"/>
                                          <a:ea typeface="Cambria Math" panose="02040503050406030204" pitchFamily="18" charset="0"/>
                                        </a:rPr>
                                        <m:t>𝑇</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𝑉</m:t>
                                      </m:r>
                                    </m:e>
                                    <m:sup>
                                      <m:r>
                                        <a:rPr lang="en-US" sz="1400" i="1">
                                          <a:latin typeface="Cambria Math" panose="02040503050406030204" pitchFamily="18" charset="0"/>
                                          <a:ea typeface="Cambria Math" panose="02040503050406030204" pitchFamily="18" charset="0"/>
                                        </a:rPr>
                                        <m:t>−1</m:t>
                                      </m:r>
                                    </m:sup>
                                  </m:sSup>
                                  <m:r>
                                    <a:rPr lang="en-US" sz="1400" i="1">
                                      <a:latin typeface="Cambria Math" panose="02040503050406030204" pitchFamily="18" charset="0"/>
                                      <a:ea typeface="Cambria Math" panose="02040503050406030204" pitchFamily="18" charset="0"/>
                                    </a:rPr>
                                    <m:t>𝑋</m:t>
                                  </m:r>
                                </m:e>
                              </m:d>
                            </m:e>
                            <m:sup>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𝟏</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𝑋</m:t>
                              </m:r>
                            </m:e>
                            <m:sup>
                              <m:r>
                                <a:rPr lang="en-US" sz="1400" i="1">
                                  <a:latin typeface="Cambria Math" panose="02040503050406030204" pitchFamily="18" charset="0"/>
                                  <a:ea typeface="Cambria Math" panose="02040503050406030204" pitchFamily="18" charset="0"/>
                                </a:rPr>
                                <m:t>𝑇</m:t>
                              </m:r>
                            </m:sup>
                          </m:sSup>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𝑉</m:t>
                              </m:r>
                            </m:e>
                            <m:sup>
                              <m:r>
                                <a:rPr lang="en-US" sz="1400" i="1">
                                  <a:latin typeface="Cambria Math" panose="02040503050406030204" pitchFamily="18" charset="0"/>
                                  <a:ea typeface="Cambria Math" panose="02040503050406030204" pitchFamily="18" charset="0"/>
                                </a:rPr>
                                <m:t>−1</m:t>
                              </m:r>
                            </m:sup>
                          </m:sSup>
                        </m:e>
                      </m:d>
                    </m:oMath>
                  </m:oMathPara>
                </a14:m>
                <a:endParaRPr lang="en-US" sz="1400" b="1" i="1" dirty="0"/>
              </a:p>
            </p:txBody>
          </p:sp>
        </mc:Choice>
        <mc:Fallback xmlns="">
          <p:sp>
            <p:nvSpPr>
              <p:cNvPr id="9" name="TextBox 8">
                <a:extLst>
                  <a:ext uri="{FF2B5EF4-FFF2-40B4-BE49-F238E27FC236}">
                    <a16:creationId xmlns:a16="http://schemas.microsoft.com/office/drawing/2014/main" id="{B29794C2-2F6E-4A23-8BE6-B7A9FFB9F673}"/>
                  </a:ext>
                </a:extLst>
              </p:cNvPr>
              <p:cNvSpPr txBox="1">
                <a:spLocks noRot="1" noChangeAspect="1" noMove="1" noResize="1" noEditPoints="1" noAdjustHandles="1" noChangeArrowheads="1" noChangeShapeType="1" noTextEdit="1"/>
              </p:cNvSpPr>
              <p:nvPr/>
            </p:nvSpPr>
            <p:spPr>
              <a:xfrm>
                <a:off x="4727352" y="3396788"/>
                <a:ext cx="2197974" cy="335476"/>
              </a:xfrm>
              <a:prstGeom prst="rect">
                <a:avLst/>
              </a:prstGeom>
              <a:blipFill>
                <a:blip r:embed="rId6"/>
                <a:stretch>
                  <a:fillRect b="-3636"/>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E1BB1909-661C-4658-80CD-A1A23A71C503}"/>
              </a:ext>
            </a:extLst>
          </p:cNvPr>
          <p:cNvSpPr/>
          <p:nvPr/>
        </p:nvSpPr>
        <p:spPr>
          <a:xfrm>
            <a:off x="8194647" y="2835658"/>
            <a:ext cx="147506" cy="84449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92FF9B3-73F9-4011-9F22-1471BF5E7775}"/>
              </a:ext>
            </a:extLst>
          </p:cNvPr>
          <p:cNvSpPr txBox="1"/>
          <p:nvPr/>
        </p:nvSpPr>
        <p:spPr>
          <a:xfrm>
            <a:off x="8328871" y="3128776"/>
            <a:ext cx="1622220" cy="246574"/>
          </a:xfrm>
          <a:prstGeom prst="rect">
            <a:avLst/>
          </a:prstGeom>
          <a:noFill/>
        </p:spPr>
        <p:txBody>
          <a:bodyPr wrap="square" rtlCol="0">
            <a:noAutofit/>
          </a:bodyPr>
          <a:lstStyle>
            <a:defPPr>
              <a:defRPr lang="en-US"/>
            </a:defPPr>
            <a:lvl1pPr>
              <a:defRPr sz="1200" b="0">
                <a:solidFill>
                  <a:schemeClr val="tx1">
                    <a:lumMod val="65000"/>
                    <a:lumOff val="35000"/>
                  </a:schemeClr>
                </a:solidFill>
              </a:defRPr>
            </a:lvl1pPr>
          </a:lstStyle>
          <a:p>
            <a:pPr algn="ctr"/>
            <a:r>
              <a:rPr lang="en-US" sz="1000" dirty="0"/>
              <a:t>Residual Maximum Likelihood function (REML)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629EC5-B25B-4CC0-9D13-E1E6E0D1C1C3}"/>
                  </a:ext>
                </a:extLst>
              </p:cNvPr>
              <p:cNvSpPr txBox="1"/>
              <p:nvPr/>
            </p:nvSpPr>
            <p:spPr>
              <a:xfrm>
                <a:off x="501698" y="4003315"/>
                <a:ext cx="10914077" cy="674478"/>
              </a:xfrm>
              <a:prstGeom prst="rect">
                <a:avLst/>
              </a:prstGeom>
              <a:noFill/>
            </p:spPr>
            <p:txBody>
              <a:bodyPr wrap="square" rtlCol="0">
                <a:noAutofit/>
              </a:bodyPr>
              <a:lstStyle>
                <a:defPPr>
                  <a:defRPr lang="en-US"/>
                </a:defPPr>
                <a:lvl1pPr>
                  <a:defRPr sz="1200" b="1">
                    <a:solidFill>
                      <a:schemeClr val="tx1">
                        <a:lumMod val="65000"/>
                        <a:lumOff val="35000"/>
                      </a:schemeClr>
                    </a:solidFill>
                  </a:defRPr>
                </a:lvl1pPr>
              </a:lstStyle>
              <a:p>
                <a:r>
                  <a:rPr lang="en-US" b="0" dirty="0"/>
                  <a:t>Having found the parameters </a:t>
                </a:r>
                <a14:m>
                  <m:oMath xmlns:m="http://schemas.openxmlformats.org/officeDocument/2006/math">
                    <m:r>
                      <a:rPr lang="en-US" b="1" i="1">
                        <a:latin typeface="Cambria Math" panose="02040503050406030204" pitchFamily="18" charset="0"/>
                        <a:ea typeface="Cambria Math" panose="02040503050406030204" pitchFamily="18" charset="0"/>
                      </a:rPr>
                      <m:t>𝜽</m:t>
                    </m:r>
                  </m:oMath>
                </a14:m>
                <a:r>
                  <a:rPr lang="en-US" b="0" dirty="0"/>
                  <a:t> that maximize the conditional log-likelihood, we might use the estimated covariance matrix V to obtain the REML estimates of the parameters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b="0" dirty="0">
                    <a:ea typeface="Cambria Math" panose="02040503050406030204" pitchFamily="18" charset="0"/>
                  </a:rPr>
                  <a:t> and their covariance matrix. </a:t>
                </a:r>
              </a:p>
              <a:p>
                <a:endParaRPr lang="en-US" b="0" dirty="0">
                  <a:ea typeface="Cambria Math" panose="02040503050406030204" pitchFamily="18" charset="0"/>
                </a:endParaRPr>
              </a:p>
              <a:p>
                <a:endParaRPr lang="en-US" b="0" dirty="0"/>
              </a:p>
            </p:txBody>
          </p:sp>
        </mc:Choice>
        <mc:Fallback xmlns="">
          <p:sp>
            <p:nvSpPr>
              <p:cNvPr id="12" name="TextBox 11">
                <a:extLst>
                  <a:ext uri="{FF2B5EF4-FFF2-40B4-BE49-F238E27FC236}">
                    <a16:creationId xmlns:a16="http://schemas.microsoft.com/office/drawing/2014/main" id="{30629EC5-B25B-4CC0-9D13-E1E6E0D1C1C3}"/>
                  </a:ext>
                </a:extLst>
              </p:cNvPr>
              <p:cNvSpPr txBox="1">
                <a:spLocks noRot="1" noChangeAspect="1" noMove="1" noResize="1" noEditPoints="1" noAdjustHandles="1" noChangeArrowheads="1" noChangeShapeType="1" noTextEdit="1"/>
              </p:cNvSpPr>
              <p:nvPr/>
            </p:nvSpPr>
            <p:spPr>
              <a:xfrm>
                <a:off x="501698" y="4003315"/>
                <a:ext cx="10914077" cy="674478"/>
              </a:xfrm>
              <a:prstGeom prst="rect">
                <a:avLst/>
              </a:prstGeom>
              <a:blipFill>
                <a:blip r:embed="rId7"/>
                <a:stretch>
                  <a:fillRect t="-909"/>
                </a:stretch>
              </a:blipFill>
            </p:spPr>
            <p:txBody>
              <a:bodyPr/>
              <a:lstStyle/>
              <a:p>
                <a:r>
                  <a:rPr lang="en-US">
                    <a:noFill/>
                  </a:rPr>
                  <a:t> </a:t>
                </a:r>
              </a:p>
            </p:txBody>
          </p:sp>
        </mc:Fallback>
      </mc:AlternateContent>
    </p:spTree>
    <p:extLst>
      <p:ext uri="{BB962C8B-B14F-4D97-AF65-F5344CB8AC3E}">
        <p14:creationId xmlns:p14="http://schemas.microsoft.com/office/powerpoint/2010/main" val="7877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0754C5-F53E-442E-B744-858087F76622}"/>
              </a:ext>
            </a:extLst>
          </p:cNvPr>
          <p:cNvSpPr txBox="1"/>
          <p:nvPr/>
        </p:nvSpPr>
        <p:spPr>
          <a:xfrm>
            <a:off x="1188048" y="1286402"/>
            <a:ext cx="8793626" cy="369332"/>
          </a:xfrm>
          <a:prstGeom prst="rect">
            <a:avLst/>
          </a:prstGeom>
          <a:noFill/>
        </p:spPr>
        <p:txBody>
          <a:bodyPr wrap="none" rtlCol="0">
            <a:spAutoFit/>
          </a:bodyPr>
          <a:lstStyle/>
          <a:p>
            <a:r>
              <a:rPr lang="en-US" dirty="0"/>
              <a:t>Ver </a:t>
            </a:r>
            <a:r>
              <a:rPr lang="en-US" dirty="0" err="1"/>
              <a:t>Hoef</a:t>
            </a:r>
            <a:r>
              <a:rPr lang="en-US" dirty="0"/>
              <a:t> et al., 2014. SSN: An R Package for Spatial Statistical Modeling on Stream Networks</a:t>
            </a:r>
          </a:p>
        </p:txBody>
      </p:sp>
      <p:sp>
        <p:nvSpPr>
          <p:cNvPr id="6" name="TextBox 5">
            <a:extLst>
              <a:ext uri="{FF2B5EF4-FFF2-40B4-BE49-F238E27FC236}">
                <a16:creationId xmlns:a16="http://schemas.microsoft.com/office/drawing/2014/main" id="{EF61328E-8310-46B5-873B-A34BB422620D}"/>
              </a:ext>
            </a:extLst>
          </p:cNvPr>
          <p:cNvSpPr txBox="1"/>
          <p:nvPr/>
        </p:nvSpPr>
        <p:spPr>
          <a:xfrm>
            <a:off x="1188048" y="1591936"/>
            <a:ext cx="4484369" cy="307777"/>
          </a:xfrm>
          <a:prstGeom prst="rect">
            <a:avLst/>
          </a:prstGeom>
          <a:noFill/>
        </p:spPr>
        <p:txBody>
          <a:bodyPr wrap="none" rtlCol="0">
            <a:spAutoFit/>
          </a:bodyPr>
          <a:lstStyle/>
          <a:p>
            <a:r>
              <a:rPr lang="en-US" sz="1400" dirty="0"/>
              <a:t>In this paper they implement the models into an R package</a:t>
            </a:r>
          </a:p>
        </p:txBody>
      </p:sp>
      <p:sp>
        <p:nvSpPr>
          <p:cNvPr id="7" name="TextBox 6">
            <a:extLst>
              <a:ext uri="{FF2B5EF4-FFF2-40B4-BE49-F238E27FC236}">
                <a16:creationId xmlns:a16="http://schemas.microsoft.com/office/drawing/2014/main" id="{CFF0904C-FC9D-4D7E-91C3-E2085ADC8888}"/>
              </a:ext>
            </a:extLst>
          </p:cNvPr>
          <p:cNvSpPr txBox="1"/>
          <p:nvPr/>
        </p:nvSpPr>
        <p:spPr>
          <a:xfrm>
            <a:off x="1106532" y="2240045"/>
            <a:ext cx="9400971" cy="369332"/>
          </a:xfrm>
          <a:prstGeom prst="rect">
            <a:avLst/>
          </a:prstGeom>
          <a:noFill/>
        </p:spPr>
        <p:txBody>
          <a:bodyPr wrap="none" rtlCol="0">
            <a:spAutoFit/>
          </a:bodyPr>
          <a:lstStyle/>
          <a:p>
            <a:r>
              <a:rPr lang="en-US" dirty="0"/>
              <a:t>Ver </a:t>
            </a:r>
            <a:r>
              <a:rPr lang="en-US" dirty="0" err="1"/>
              <a:t>Hoef</a:t>
            </a:r>
            <a:r>
              <a:rPr lang="en-US" dirty="0"/>
              <a:t> et al., 2010. A Moving Average Approach for Spatial Statistical Models of Stream Networks</a:t>
            </a:r>
          </a:p>
        </p:txBody>
      </p:sp>
      <p:sp>
        <p:nvSpPr>
          <p:cNvPr id="8" name="TextBox 7">
            <a:extLst>
              <a:ext uri="{FF2B5EF4-FFF2-40B4-BE49-F238E27FC236}">
                <a16:creationId xmlns:a16="http://schemas.microsoft.com/office/drawing/2014/main" id="{E395C958-F0F6-4B37-B410-CAA955C1DDD9}"/>
              </a:ext>
            </a:extLst>
          </p:cNvPr>
          <p:cNvSpPr txBox="1"/>
          <p:nvPr/>
        </p:nvSpPr>
        <p:spPr>
          <a:xfrm>
            <a:off x="1188048" y="2524315"/>
            <a:ext cx="8161017" cy="307777"/>
          </a:xfrm>
          <a:prstGeom prst="rect">
            <a:avLst/>
          </a:prstGeom>
          <a:noFill/>
        </p:spPr>
        <p:txBody>
          <a:bodyPr wrap="none" rtlCol="0">
            <a:spAutoFit/>
          </a:bodyPr>
          <a:lstStyle/>
          <a:p>
            <a:r>
              <a:rPr lang="en-US" sz="1400" dirty="0"/>
              <a:t>In this paper they generalize the </a:t>
            </a:r>
            <a:r>
              <a:rPr lang="en-US" sz="1400" b="1" dirty="0"/>
              <a:t>moving average approach </a:t>
            </a:r>
            <a:r>
              <a:rPr lang="en-US" sz="1400" dirty="0"/>
              <a:t>to downstream/upstream flows and fish migration</a:t>
            </a:r>
          </a:p>
        </p:txBody>
      </p:sp>
      <p:sp>
        <p:nvSpPr>
          <p:cNvPr id="9" name="TextBox 8">
            <a:extLst>
              <a:ext uri="{FF2B5EF4-FFF2-40B4-BE49-F238E27FC236}">
                <a16:creationId xmlns:a16="http://schemas.microsoft.com/office/drawing/2014/main" id="{5698E288-3F93-44F3-BB06-BBD9C1C7A5F2}"/>
              </a:ext>
            </a:extLst>
          </p:cNvPr>
          <p:cNvSpPr txBox="1"/>
          <p:nvPr/>
        </p:nvSpPr>
        <p:spPr>
          <a:xfrm>
            <a:off x="1106532" y="3267717"/>
            <a:ext cx="7865423" cy="369332"/>
          </a:xfrm>
          <a:prstGeom prst="rect">
            <a:avLst/>
          </a:prstGeom>
          <a:noFill/>
        </p:spPr>
        <p:txBody>
          <a:bodyPr wrap="none" rtlCol="0">
            <a:spAutoFit/>
          </a:bodyPr>
          <a:lstStyle/>
          <a:p>
            <a:r>
              <a:rPr lang="en-US" dirty="0"/>
              <a:t>Ver </a:t>
            </a:r>
            <a:r>
              <a:rPr lang="en-US" dirty="0" err="1"/>
              <a:t>Hoef</a:t>
            </a:r>
            <a:r>
              <a:rPr lang="en-US" dirty="0"/>
              <a:t> et al., 2006. Spatial Statistical Models that Use Flow and Stream Distance</a:t>
            </a:r>
          </a:p>
        </p:txBody>
      </p:sp>
      <p:sp>
        <p:nvSpPr>
          <p:cNvPr id="10" name="TextBox 9">
            <a:extLst>
              <a:ext uri="{FF2B5EF4-FFF2-40B4-BE49-F238E27FC236}">
                <a16:creationId xmlns:a16="http://schemas.microsoft.com/office/drawing/2014/main" id="{FBA0FB0B-28CB-4FCA-9F8F-E54A3AA93223}"/>
              </a:ext>
            </a:extLst>
          </p:cNvPr>
          <p:cNvSpPr txBox="1"/>
          <p:nvPr/>
        </p:nvSpPr>
        <p:spPr>
          <a:xfrm>
            <a:off x="1188048" y="3509454"/>
            <a:ext cx="10425483" cy="523220"/>
          </a:xfrm>
          <a:prstGeom prst="rect">
            <a:avLst/>
          </a:prstGeom>
          <a:noFill/>
        </p:spPr>
        <p:txBody>
          <a:bodyPr wrap="none" rtlCol="0">
            <a:spAutoFit/>
          </a:bodyPr>
          <a:lstStyle/>
          <a:p>
            <a:r>
              <a:rPr lang="en-US" sz="1400" dirty="0"/>
              <a:t>In this paper they introduce the models that use </a:t>
            </a:r>
            <a:r>
              <a:rPr lang="en-US" sz="1400" b="1" dirty="0"/>
              <a:t>moving average approaches </a:t>
            </a:r>
            <a:r>
              <a:rPr lang="en-US" sz="1400" dirty="0"/>
              <a:t>and apply it to passive solutes. This is a geostatistical approach</a:t>
            </a:r>
          </a:p>
          <a:p>
            <a:r>
              <a:rPr lang="en-US" sz="1400" dirty="0"/>
              <a:t>in contrast to </a:t>
            </a:r>
            <a:r>
              <a:rPr lang="en-US" sz="1400" dirty="0" err="1"/>
              <a:t>Monestiez</a:t>
            </a:r>
            <a:r>
              <a:rPr lang="en-US" sz="1400" dirty="0"/>
              <a:t> et al., 2005.</a:t>
            </a:r>
          </a:p>
        </p:txBody>
      </p:sp>
      <p:sp>
        <p:nvSpPr>
          <p:cNvPr id="11" name="TextBox 10">
            <a:extLst>
              <a:ext uri="{FF2B5EF4-FFF2-40B4-BE49-F238E27FC236}">
                <a16:creationId xmlns:a16="http://schemas.microsoft.com/office/drawing/2014/main" id="{D0E9A2F4-CCE3-41E0-8552-2BB38AADC4FF}"/>
              </a:ext>
            </a:extLst>
          </p:cNvPr>
          <p:cNvSpPr txBox="1"/>
          <p:nvPr/>
        </p:nvSpPr>
        <p:spPr>
          <a:xfrm>
            <a:off x="1106531" y="4123709"/>
            <a:ext cx="5546198" cy="369332"/>
          </a:xfrm>
          <a:prstGeom prst="rect">
            <a:avLst/>
          </a:prstGeom>
          <a:noFill/>
        </p:spPr>
        <p:txBody>
          <a:bodyPr wrap="none" rtlCol="0">
            <a:spAutoFit/>
          </a:bodyPr>
          <a:lstStyle/>
          <a:p>
            <a:r>
              <a:rPr lang="en-US" dirty="0" err="1"/>
              <a:t>Cressie</a:t>
            </a:r>
            <a:r>
              <a:rPr lang="en-US" dirty="0"/>
              <a:t> et al., 2006. Spatial Prediction on a River Network</a:t>
            </a:r>
          </a:p>
        </p:txBody>
      </p:sp>
      <p:sp>
        <p:nvSpPr>
          <p:cNvPr id="12" name="TextBox 11">
            <a:extLst>
              <a:ext uri="{FF2B5EF4-FFF2-40B4-BE49-F238E27FC236}">
                <a16:creationId xmlns:a16="http://schemas.microsoft.com/office/drawing/2014/main" id="{B5BB1FC7-DF66-4E67-A5EF-E332E5892A3D}"/>
              </a:ext>
            </a:extLst>
          </p:cNvPr>
          <p:cNvSpPr txBox="1"/>
          <p:nvPr/>
        </p:nvSpPr>
        <p:spPr>
          <a:xfrm>
            <a:off x="1188048" y="4390439"/>
            <a:ext cx="7671716" cy="307777"/>
          </a:xfrm>
          <a:prstGeom prst="rect">
            <a:avLst/>
          </a:prstGeom>
          <a:noFill/>
        </p:spPr>
        <p:txBody>
          <a:bodyPr wrap="none" rtlCol="0">
            <a:spAutoFit/>
          </a:bodyPr>
          <a:lstStyle/>
          <a:p>
            <a:r>
              <a:rPr lang="en-US" sz="1400" dirty="0"/>
              <a:t>They formalize the </a:t>
            </a:r>
            <a:r>
              <a:rPr lang="en-US" sz="1400" b="1" dirty="0"/>
              <a:t>moving average approach </a:t>
            </a:r>
            <a:r>
              <a:rPr lang="en-US" sz="1400" dirty="0"/>
              <a:t>by using stochastic calculus inspired in Brownian motion.</a:t>
            </a:r>
          </a:p>
        </p:txBody>
      </p:sp>
      <p:sp>
        <p:nvSpPr>
          <p:cNvPr id="13" name="TextBox 12">
            <a:extLst>
              <a:ext uri="{FF2B5EF4-FFF2-40B4-BE49-F238E27FC236}">
                <a16:creationId xmlns:a16="http://schemas.microsoft.com/office/drawing/2014/main" id="{B86B0CBF-E412-4F35-AE6A-59FF9B3FA68A}"/>
              </a:ext>
            </a:extLst>
          </p:cNvPr>
          <p:cNvSpPr txBox="1"/>
          <p:nvPr/>
        </p:nvSpPr>
        <p:spPr>
          <a:xfrm>
            <a:off x="1106530" y="4738505"/>
            <a:ext cx="9703983" cy="646331"/>
          </a:xfrm>
          <a:prstGeom prst="rect">
            <a:avLst/>
          </a:prstGeom>
          <a:noFill/>
        </p:spPr>
        <p:txBody>
          <a:bodyPr wrap="square" rtlCol="0">
            <a:spAutoFit/>
          </a:bodyPr>
          <a:lstStyle/>
          <a:p>
            <a:r>
              <a:rPr lang="en-US" dirty="0" err="1"/>
              <a:t>Monestiez</a:t>
            </a:r>
            <a:r>
              <a:rPr lang="en-US" dirty="0"/>
              <a:t> et al., 2005. Geostatistical Modelling of Spatial Processes on Directed Trees: Application to </a:t>
            </a:r>
            <a:r>
              <a:rPr lang="en-US" dirty="0" err="1"/>
              <a:t>Fluvisol</a:t>
            </a:r>
            <a:r>
              <a:rPr lang="en-US" dirty="0"/>
              <a:t> Extent.</a:t>
            </a:r>
          </a:p>
        </p:txBody>
      </p:sp>
      <p:sp>
        <p:nvSpPr>
          <p:cNvPr id="14" name="TextBox 13">
            <a:extLst>
              <a:ext uri="{FF2B5EF4-FFF2-40B4-BE49-F238E27FC236}">
                <a16:creationId xmlns:a16="http://schemas.microsoft.com/office/drawing/2014/main" id="{42C7ECC6-0587-4486-A5E7-C47BE3FA5732}"/>
              </a:ext>
            </a:extLst>
          </p:cNvPr>
          <p:cNvSpPr txBox="1"/>
          <p:nvPr/>
        </p:nvSpPr>
        <p:spPr>
          <a:xfrm>
            <a:off x="1188048" y="5301257"/>
            <a:ext cx="7594451" cy="307777"/>
          </a:xfrm>
          <a:prstGeom prst="rect">
            <a:avLst/>
          </a:prstGeom>
          <a:noFill/>
        </p:spPr>
        <p:txBody>
          <a:bodyPr wrap="none" rtlCol="0">
            <a:spAutoFit/>
          </a:bodyPr>
          <a:lstStyle/>
          <a:p>
            <a:r>
              <a:rPr lang="en-US" sz="1400" dirty="0"/>
              <a:t>They study the underlying probabilistic model of a given topology (labeled as Acyclic Directed Graphs)</a:t>
            </a:r>
          </a:p>
        </p:txBody>
      </p:sp>
    </p:spTree>
    <p:extLst>
      <p:ext uri="{BB962C8B-B14F-4D97-AF65-F5344CB8AC3E}">
        <p14:creationId xmlns:p14="http://schemas.microsoft.com/office/powerpoint/2010/main" val="233256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43C9D59-87C7-4B90-B275-FE2E2505078B}"/>
              </a:ext>
            </a:extLst>
          </p:cNvPr>
          <p:cNvGraphicFramePr>
            <a:graphicFrameLocks/>
          </p:cNvGraphicFramePr>
          <p:nvPr>
            <p:extLst>
              <p:ext uri="{D42A27DB-BD31-4B8C-83A1-F6EECF244321}">
                <p14:modId xmlns:p14="http://schemas.microsoft.com/office/powerpoint/2010/main" val="3900430516"/>
              </p:ext>
            </p:extLst>
          </p:nvPr>
        </p:nvGraphicFramePr>
        <p:xfrm>
          <a:off x="2429312" y="992675"/>
          <a:ext cx="3714750" cy="55102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B63BB1F-8BC5-4B20-8019-7A1D6007226F}"/>
              </a:ext>
            </a:extLst>
          </p:cNvPr>
          <p:cNvGraphicFramePr>
            <a:graphicFrameLocks/>
          </p:cNvGraphicFramePr>
          <p:nvPr>
            <p:extLst>
              <p:ext uri="{D42A27DB-BD31-4B8C-83A1-F6EECF244321}">
                <p14:modId xmlns:p14="http://schemas.microsoft.com/office/powerpoint/2010/main" val="1169886033"/>
              </p:ext>
            </p:extLst>
          </p:nvPr>
        </p:nvGraphicFramePr>
        <p:xfrm>
          <a:off x="6182162" y="992675"/>
          <a:ext cx="3714750" cy="551021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07C9BCF-3111-487A-8B67-2D858418BF5B}"/>
              </a:ext>
            </a:extLst>
          </p:cNvPr>
          <p:cNvSpPr txBox="1"/>
          <p:nvPr/>
        </p:nvSpPr>
        <p:spPr>
          <a:xfrm>
            <a:off x="3859383" y="242923"/>
            <a:ext cx="1402948"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ML-Approach</a:t>
            </a:r>
          </a:p>
        </p:txBody>
      </p:sp>
      <p:sp>
        <p:nvSpPr>
          <p:cNvPr id="7" name="TextBox 6">
            <a:extLst>
              <a:ext uri="{FF2B5EF4-FFF2-40B4-BE49-F238E27FC236}">
                <a16:creationId xmlns:a16="http://schemas.microsoft.com/office/drawing/2014/main" id="{7C49B49F-4291-4D8A-85D4-C6E71F696452}"/>
              </a:ext>
            </a:extLst>
          </p:cNvPr>
          <p:cNvSpPr txBox="1"/>
          <p:nvPr/>
        </p:nvSpPr>
        <p:spPr>
          <a:xfrm>
            <a:off x="7546325" y="284789"/>
            <a:ext cx="1665841"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REML-Approach</a:t>
            </a:r>
          </a:p>
        </p:txBody>
      </p:sp>
      <p:sp>
        <p:nvSpPr>
          <p:cNvPr id="8" name="TextBox 7">
            <a:extLst>
              <a:ext uri="{FF2B5EF4-FFF2-40B4-BE49-F238E27FC236}">
                <a16:creationId xmlns:a16="http://schemas.microsoft.com/office/drawing/2014/main" id="{D2C74351-F528-4F58-92B2-322799551220}"/>
              </a:ext>
            </a:extLst>
          </p:cNvPr>
          <p:cNvSpPr txBox="1"/>
          <p:nvPr/>
        </p:nvSpPr>
        <p:spPr>
          <a:xfrm>
            <a:off x="3690266" y="684898"/>
            <a:ext cx="1741182" cy="307777"/>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sz="1400" b="0" dirty="0">
                <a:solidFill>
                  <a:schemeClr val="tx1">
                    <a:lumMod val="50000"/>
                    <a:lumOff val="50000"/>
                  </a:schemeClr>
                </a:solidFill>
              </a:rPr>
              <a:t>Contribution to variance</a:t>
            </a:r>
          </a:p>
        </p:txBody>
      </p:sp>
      <p:sp>
        <p:nvSpPr>
          <p:cNvPr id="9" name="TextBox 8">
            <a:extLst>
              <a:ext uri="{FF2B5EF4-FFF2-40B4-BE49-F238E27FC236}">
                <a16:creationId xmlns:a16="http://schemas.microsoft.com/office/drawing/2014/main" id="{0618610E-4685-4E6C-9AB7-F6A0910B04EF}"/>
              </a:ext>
            </a:extLst>
          </p:cNvPr>
          <p:cNvSpPr txBox="1"/>
          <p:nvPr/>
        </p:nvSpPr>
        <p:spPr>
          <a:xfrm>
            <a:off x="7508655" y="684898"/>
            <a:ext cx="1741182" cy="307777"/>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sz="1400" b="0" dirty="0">
                <a:solidFill>
                  <a:schemeClr val="tx1">
                    <a:lumMod val="50000"/>
                    <a:lumOff val="50000"/>
                  </a:schemeClr>
                </a:solidFill>
              </a:rPr>
              <a:t>Contribution to variance</a:t>
            </a:r>
          </a:p>
        </p:txBody>
      </p:sp>
      <p:sp>
        <p:nvSpPr>
          <p:cNvPr id="2" name="Rectangle 1">
            <a:extLst>
              <a:ext uri="{FF2B5EF4-FFF2-40B4-BE49-F238E27FC236}">
                <a16:creationId xmlns:a16="http://schemas.microsoft.com/office/drawing/2014/main" id="{4984B105-FED0-4CE7-A3EC-0780024EB675}"/>
              </a:ext>
            </a:extLst>
          </p:cNvPr>
          <p:cNvSpPr/>
          <p:nvPr/>
        </p:nvSpPr>
        <p:spPr>
          <a:xfrm>
            <a:off x="3078760" y="1384183"/>
            <a:ext cx="3065302" cy="4404221"/>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5A2388-5771-42E3-BC34-7BBF2F846C9C}"/>
              </a:ext>
            </a:extLst>
          </p:cNvPr>
          <p:cNvSpPr/>
          <p:nvPr/>
        </p:nvSpPr>
        <p:spPr>
          <a:xfrm>
            <a:off x="6846594" y="1384182"/>
            <a:ext cx="3065302" cy="4404221"/>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05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FECECC-EED8-4191-9CE4-7DCB7E6579D3}"/>
              </a:ext>
            </a:extLst>
          </p:cNvPr>
          <p:cNvSpPr>
            <a:spLocks noGrp="1"/>
          </p:cNvSpPr>
          <p:nvPr>
            <p:ph type="sldNum" sz="quarter" idx="12"/>
          </p:nvPr>
        </p:nvSpPr>
        <p:spPr/>
        <p:txBody>
          <a:bodyPr/>
          <a:lstStyle/>
          <a:p>
            <a:fld id="{CBB2A094-59C4-4763-82E2-9A7AF027F80B}" type="slidenum">
              <a:rPr lang="en-US" smtClean="0"/>
              <a:t>31</a:t>
            </a:fld>
            <a:endParaRPr lang="en-US"/>
          </a:p>
        </p:txBody>
      </p:sp>
      <p:sp>
        <p:nvSpPr>
          <p:cNvPr id="5" name="TextBox 4">
            <a:extLst>
              <a:ext uri="{FF2B5EF4-FFF2-40B4-BE49-F238E27FC236}">
                <a16:creationId xmlns:a16="http://schemas.microsoft.com/office/drawing/2014/main" id="{7DBB5EAC-47B1-4279-BCED-1C6F1B985961}"/>
              </a:ext>
            </a:extLst>
          </p:cNvPr>
          <p:cNvSpPr txBox="1"/>
          <p:nvPr/>
        </p:nvSpPr>
        <p:spPr>
          <a:xfrm>
            <a:off x="947652" y="310679"/>
            <a:ext cx="2728311" cy="461665"/>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2400" b="1" dirty="0"/>
              <a:t>Seasonality analysis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9EBDA2-F904-4437-A42A-E4777F04B0EF}"/>
                  </a:ext>
                </a:extLst>
              </p:cNvPr>
              <p:cNvSpPr txBox="1">
                <a:spLocks noChangeAspect="1"/>
              </p:cNvSpPr>
              <p:nvPr/>
            </p:nvSpPr>
            <p:spPr>
              <a:xfrm>
                <a:off x="947652" y="772344"/>
                <a:ext cx="5900823" cy="5584006"/>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r>
                  <a:rPr lang="en-US" dirty="0"/>
                  <a:t>“Although the annual patterns of solar radiation and air temperature follow sinusoidal cycles, few models based on sinusoidal functions have been reported until recently. Sinusoidal models can be fit by nonlinear least squares regression, but here we chose the alternative sine–cosine pair form (</a:t>
                </a:r>
                <a:r>
                  <a:rPr lang="en-US" dirty="0" err="1"/>
                  <a:t>Stolwijk</a:t>
                </a:r>
                <a:r>
                  <a:rPr lang="en-US" dirty="0"/>
                  <a:t> et al. 1999), which is a transformation of a single sine or cosine term and can be fit using linear regression.” (</a:t>
                </a:r>
                <a:r>
                  <a:rPr lang="en-US" dirty="0" err="1"/>
                  <a:t>Minns</a:t>
                </a:r>
                <a:r>
                  <a:rPr lang="en-US" dirty="0"/>
                  <a:t> et al., 2017).</a:t>
                </a:r>
              </a:p>
              <a:p>
                <a:endParaRPr lang="en-US" dirty="0"/>
              </a:p>
              <a:p>
                <a:r>
                  <a:rPr lang="en-US" dirty="0"/>
                  <a:t>To define the variable “season” in regression models, it is hypothesized that the seasonal pattern under study follows a cosine function with variable amplitude and horizontal shift. In this cosine function, two periods must be defined: (a) the time period that defines the measure of the dependent variable, for example, “month” or “days” and (b) the period described by one cosine function. As an example we take “month” as the time period under study, and “one year” as the period of the cosine function. The cosine function can be described as (</a:t>
                </a:r>
                <a:r>
                  <a:rPr lang="en-US" dirty="0" err="1"/>
                  <a:t>Stolwijk</a:t>
                </a:r>
                <a:r>
                  <a:rPr lang="en-US" dirty="0"/>
                  <a:t> et al., 1999):</a:t>
                </a:r>
              </a:p>
              <a:p>
                <a:endParaRPr lang="en-US" dirty="0"/>
              </a:p>
              <a:p>
                <a:endParaRPr lang="en-US" i="1" dirty="0">
                  <a:latin typeface="Cambria Math" panose="02040503050406030204" pitchFamily="18" charset="0"/>
                </a:endParaRPr>
              </a:p>
              <a:p>
                <a:endParaRPr lang="en-US" dirty="0"/>
              </a:p>
              <a:p>
                <a:endParaRPr lang="en-US" dirty="0"/>
              </a:p>
              <a:p>
                <a:r>
                  <a:rPr lang="en-US" dirty="0"/>
                  <a:t>“As </a:t>
                </a:r>
                <a:r>
                  <a:rPr lang="el-GR" dirty="0"/>
                  <a:t>θ</a:t>
                </a:r>
                <a:r>
                  <a:rPr lang="en-US" dirty="0"/>
                  <a:t> is unknown, transformation of this cosine function is required before the regression analysis can be performed.” (</a:t>
                </a:r>
                <a:r>
                  <a:rPr lang="en-US" dirty="0" err="1"/>
                  <a:t>Stolwijk</a:t>
                </a:r>
                <a:r>
                  <a:rPr lang="en-US" dirty="0"/>
                  <a:t> et al., 1999). Such transformation follows the trigonometric identity: </a:t>
                </a:r>
              </a:p>
              <a:p>
                <a:endParaRPr lang="en-US" dirty="0"/>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func>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func>
                    </m:oMath>
                  </m:oMathPara>
                </a14:m>
                <a:endParaRPr lang="en-US" dirty="0"/>
              </a:p>
              <a:p>
                <a:endParaRPr lang="en-US" dirty="0"/>
              </a:p>
              <a:p>
                <a:r>
                  <a:rPr lang="en-US" dirty="0"/>
                  <a:t>Thus, </a:t>
                </a:r>
              </a:p>
              <a:p>
                <a:endParaRPr lang="en-US" dirty="0"/>
              </a:p>
              <a:p>
                <a:endParaRPr lang="en-US" dirty="0"/>
              </a:p>
              <a:p>
                <a:endParaRPr lang="en-US" dirty="0"/>
              </a:p>
              <a:p>
                <a:r>
                  <a:rPr lang="en-US" dirty="0"/>
                  <a:t>Where the varying amplitude and shift are lumped into the regression coefficients, and can be calculated by means of equations described in </a:t>
                </a:r>
                <a:r>
                  <a:rPr lang="en-US" dirty="0" err="1"/>
                  <a:t>Stolwijk</a:t>
                </a:r>
                <a:r>
                  <a:rPr lang="en-US" dirty="0"/>
                  <a:t> et al., 1999. </a:t>
                </a:r>
              </a:p>
            </p:txBody>
          </p:sp>
        </mc:Choice>
        <mc:Fallback xmlns="">
          <p:sp>
            <p:nvSpPr>
              <p:cNvPr id="6" name="TextBox 5">
                <a:extLst>
                  <a:ext uri="{FF2B5EF4-FFF2-40B4-BE49-F238E27FC236}">
                    <a16:creationId xmlns:a16="http://schemas.microsoft.com/office/drawing/2014/main" id="{F99EBDA2-F904-4437-A42A-E4777F04B0EF}"/>
                  </a:ext>
                </a:extLst>
              </p:cNvPr>
              <p:cNvSpPr txBox="1">
                <a:spLocks noRot="1" noChangeAspect="1" noMove="1" noResize="1" noEditPoints="1" noAdjustHandles="1" noChangeArrowheads="1" noChangeShapeType="1" noTextEdit="1"/>
              </p:cNvSpPr>
              <p:nvPr/>
            </p:nvSpPr>
            <p:spPr>
              <a:xfrm>
                <a:off x="947652" y="772344"/>
                <a:ext cx="5900823" cy="5584006"/>
              </a:xfrm>
              <a:prstGeom prst="rect">
                <a:avLst/>
              </a:prstGeom>
              <a:blipFill>
                <a:blip r:embed="rId2"/>
                <a:stretch>
                  <a:fillRect t="-109" r="-6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B1D4A6-99E3-4238-9DD1-CAFF37804858}"/>
                  </a:ext>
                </a:extLst>
              </p:cNvPr>
              <p:cNvSpPr txBox="1"/>
              <p:nvPr/>
            </p:nvSpPr>
            <p:spPr>
              <a:xfrm>
                <a:off x="2721054" y="3352800"/>
                <a:ext cx="1909817"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a:solidFill>
                            <a:schemeClr val="tx1">
                              <a:lumMod val="65000"/>
                              <a:lumOff val="35000"/>
                            </a:schemeClr>
                          </a:solidFill>
                          <a:latin typeface="Cambria Math" panose="02040503050406030204" pitchFamily="18" charset="0"/>
                        </a:rPr>
                        <m:t>𝑓</m:t>
                      </m:r>
                      <m:d>
                        <m:dPr>
                          <m:ctrlPr>
                            <a:rPr lang="en-US" sz="1200" i="1">
                              <a:solidFill>
                                <a:schemeClr val="tx1">
                                  <a:lumMod val="65000"/>
                                  <a:lumOff val="35000"/>
                                </a:schemeClr>
                              </a:solidFill>
                              <a:latin typeface="Cambria Math" panose="02040503050406030204" pitchFamily="18" charset="0"/>
                            </a:rPr>
                          </m:ctrlPr>
                        </m:dPr>
                        <m:e>
                          <m:r>
                            <a:rPr lang="en-US" sz="1200">
                              <a:solidFill>
                                <a:schemeClr val="tx1">
                                  <a:lumMod val="65000"/>
                                  <a:lumOff val="35000"/>
                                </a:schemeClr>
                              </a:solidFill>
                              <a:latin typeface="Cambria Math" panose="02040503050406030204" pitchFamily="18" charset="0"/>
                            </a:rPr>
                            <m:t>𝑡</m:t>
                          </m:r>
                        </m:e>
                      </m:d>
                      <m:r>
                        <a:rPr lang="en-US" sz="1200">
                          <a:solidFill>
                            <a:schemeClr val="tx1">
                              <a:lumMod val="65000"/>
                              <a:lumOff val="35000"/>
                            </a:schemeClr>
                          </a:solidFill>
                          <a:latin typeface="Cambria Math" panose="02040503050406030204" pitchFamily="18" charset="0"/>
                        </a:rPr>
                        <m:t>= </m:t>
                      </m:r>
                      <m:r>
                        <a:rPr lang="en-US" sz="1200">
                          <a:solidFill>
                            <a:schemeClr val="tx1">
                              <a:lumMod val="65000"/>
                              <a:lumOff val="35000"/>
                            </a:schemeClr>
                          </a:solidFill>
                          <a:latin typeface="Cambria Math" panose="02040503050406030204" pitchFamily="18" charset="0"/>
                        </a:rPr>
                        <m:t>𝛼</m:t>
                      </m:r>
                      <m:r>
                        <a:rPr lang="en-US" sz="1200">
                          <a:solidFill>
                            <a:schemeClr val="tx1">
                              <a:lumMod val="65000"/>
                              <a:lumOff val="35000"/>
                            </a:schemeClr>
                          </a:solidFill>
                          <a:latin typeface="Cambria Math" panose="02040503050406030204" pitchFamily="18" charset="0"/>
                        </a:rPr>
                        <m:t> ∗</m:t>
                      </m:r>
                      <m:func>
                        <m:funcPr>
                          <m:ctrlPr>
                            <a:rPr lang="en-US" sz="1200" i="1">
                              <a:solidFill>
                                <a:schemeClr val="tx1">
                                  <a:lumMod val="65000"/>
                                  <a:lumOff val="35000"/>
                                </a:schemeClr>
                              </a:solidFill>
                              <a:latin typeface="Cambria Math" panose="02040503050406030204" pitchFamily="18" charset="0"/>
                            </a:rPr>
                          </m:ctrlPr>
                        </m:funcPr>
                        <m:fName>
                          <m:r>
                            <m:rPr>
                              <m:sty m:val="p"/>
                            </m:rPr>
                            <a:rPr lang="en-US" sz="1200">
                              <a:solidFill>
                                <a:schemeClr val="tx1">
                                  <a:lumMod val="65000"/>
                                  <a:lumOff val="35000"/>
                                </a:schemeClr>
                              </a:solidFill>
                              <a:latin typeface="Cambria Math" panose="02040503050406030204" pitchFamily="18" charset="0"/>
                            </a:rPr>
                            <m:t>cos</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r>
                                <a:rPr lang="en-US" sz="1200">
                                  <a:solidFill>
                                    <a:schemeClr val="tx1">
                                      <a:lumMod val="65000"/>
                                      <a:lumOff val="35000"/>
                                    </a:schemeClr>
                                  </a:solidFill>
                                  <a:latin typeface="Cambria Math" panose="02040503050406030204" pitchFamily="18" charset="0"/>
                                </a:rPr>
                                <m:t>− </m:t>
                              </m:r>
                              <m:r>
                                <a:rPr lang="en-US" sz="1200">
                                  <a:solidFill>
                                    <a:schemeClr val="tx1">
                                      <a:lumMod val="65000"/>
                                      <a:lumOff val="35000"/>
                                    </a:schemeClr>
                                  </a:solidFill>
                                  <a:latin typeface="Cambria Math" panose="02040503050406030204" pitchFamily="18" charset="0"/>
                                </a:rPr>
                                <m:t>𝜃</m:t>
                              </m:r>
                            </m:e>
                          </m:d>
                        </m:e>
                      </m:func>
                    </m:oMath>
                  </m:oMathPara>
                </a14:m>
                <a:endParaRPr lang="en-US" sz="12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id="{B3B1D4A6-99E3-4238-9DD1-CAFF37804858}"/>
                  </a:ext>
                </a:extLst>
              </p:cNvPr>
              <p:cNvSpPr txBox="1">
                <a:spLocks noRot="1" noChangeAspect="1" noMove="1" noResize="1" noEditPoints="1" noAdjustHandles="1" noChangeArrowheads="1" noChangeShapeType="1" noTextEdit="1"/>
              </p:cNvSpPr>
              <p:nvPr/>
            </p:nvSpPr>
            <p:spPr>
              <a:xfrm>
                <a:off x="2721054" y="3352800"/>
                <a:ext cx="1909817" cy="414985"/>
              </a:xfrm>
              <a:prstGeom prst="rect">
                <a:avLst/>
              </a:prstGeom>
              <a:blipFill>
                <a:blip r:embed="rId3"/>
                <a:stretch>
                  <a:fillRect l="-2548"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06DCAD-8B93-472E-8452-7753898A6357}"/>
                  </a:ext>
                </a:extLst>
              </p:cNvPr>
              <p:cNvSpPr txBox="1"/>
              <p:nvPr/>
            </p:nvSpPr>
            <p:spPr>
              <a:xfrm>
                <a:off x="1987628" y="5243947"/>
                <a:ext cx="4359463" cy="276422"/>
              </a:xfrm>
              <a:prstGeom prst="rect">
                <a:avLst/>
              </a:prstGeom>
              <a:noFill/>
            </p:spPr>
            <p:txBody>
              <a:bodyPr wrap="none" lIns="0" tIns="0" rIns="0" bIns="0" rtlCol="0">
                <a:spAutoFit/>
              </a:bodyPr>
              <a:lstStyle/>
              <a:p>
                <a14:m>
                  <m:oMath xmlns:m="http://schemas.openxmlformats.org/officeDocument/2006/math">
                    <m:r>
                      <a:rPr lang="en-US" sz="1200" smtClean="0">
                        <a:solidFill>
                          <a:schemeClr val="tx1">
                            <a:lumMod val="65000"/>
                            <a:lumOff val="35000"/>
                          </a:schemeClr>
                        </a:solidFill>
                        <a:latin typeface="Cambria Math" panose="02040503050406030204" pitchFamily="18" charset="0"/>
                      </a:rPr>
                      <m:t>𝑓</m:t>
                    </m:r>
                    <m:d>
                      <m:dPr>
                        <m:ctrlPr>
                          <a:rPr lang="en-US" sz="1200" i="1">
                            <a:solidFill>
                              <a:schemeClr val="tx1">
                                <a:lumMod val="65000"/>
                                <a:lumOff val="35000"/>
                              </a:schemeClr>
                            </a:solidFill>
                            <a:latin typeface="Cambria Math" panose="02040503050406030204" pitchFamily="18" charset="0"/>
                          </a:rPr>
                        </m:ctrlPr>
                      </m:dPr>
                      <m:e>
                        <m:r>
                          <a:rPr lang="en-US" sz="1200">
                            <a:solidFill>
                              <a:schemeClr val="tx1">
                                <a:lumMod val="65000"/>
                                <a:lumOff val="35000"/>
                              </a:schemeClr>
                            </a:solidFill>
                            <a:latin typeface="Cambria Math" panose="02040503050406030204" pitchFamily="18" charset="0"/>
                          </a:rPr>
                          <m:t>𝑡</m:t>
                        </m:r>
                      </m:e>
                    </m:d>
                    <m:r>
                      <a:rPr lang="en-US" sz="1200">
                        <a:solidFill>
                          <a:schemeClr val="tx1">
                            <a:lumMod val="65000"/>
                            <a:lumOff val="35000"/>
                          </a:schemeClr>
                        </a:solidFill>
                        <a:latin typeface="Cambria Math" panose="02040503050406030204" pitchFamily="18" charset="0"/>
                      </a:rPr>
                      <m:t>= </m:t>
                    </m:r>
                    <m:r>
                      <a:rPr lang="en-US" sz="1200">
                        <a:solidFill>
                          <a:schemeClr val="tx1">
                            <a:lumMod val="65000"/>
                            <a:lumOff val="35000"/>
                          </a:schemeClr>
                        </a:solidFill>
                        <a:latin typeface="Cambria Math" panose="02040503050406030204" pitchFamily="18" charset="0"/>
                      </a:rPr>
                      <m:t>𝛼</m:t>
                    </m:r>
                    <m:r>
                      <a:rPr lang="en-US" sz="1200">
                        <a:solidFill>
                          <a:schemeClr val="tx1">
                            <a:lumMod val="65000"/>
                            <a:lumOff val="35000"/>
                          </a:schemeClr>
                        </a:solidFill>
                        <a:latin typeface="Cambria Math" panose="02040503050406030204" pitchFamily="18" charset="0"/>
                      </a:rPr>
                      <m:t> ∗</m:t>
                    </m:r>
                    <m:func>
                      <m:funcPr>
                        <m:ctrlPr>
                          <a:rPr lang="en-US" sz="1200" i="1">
                            <a:solidFill>
                              <a:schemeClr val="tx1">
                                <a:lumMod val="65000"/>
                                <a:lumOff val="35000"/>
                              </a:schemeClr>
                            </a:solidFill>
                            <a:latin typeface="Cambria Math" panose="02040503050406030204" pitchFamily="18" charset="0"/>
                          </a:rPr>
                        </m:ctrlPr>
                      </m:funcPr>
                      <m:fName>
                        <m:r>
                          <m:rPr>
                            <m:sty m:val="p"/>
                          </m:rPr>
                          <a:rPr lang="en-US" sz="1200">
                            <a:solidFill>
                              <a:schemeClr val="tx1">
                                <a:lumMod val="65000"/>
                                <a:lumOff val="35000"/>
                              </a:schemeClr>
                            </a:solidFill>
                            <a:latin typeface="Cambria Math" panose="02040503050406030204" pitchFamily="18" charset="0"/>
                          </a:rPr>
                          <m:t>cos</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r>
                              <a:rPr lang="en-US" sz="1200">
                                <a:solidFill>
                                  <a:schemeClr val="tx1">
                                    <a:lumMod val="65000"/>
                                    <a:lumOff val="35000"/>
                                  </a:schemeClr>
                                </a:solidFill>
                                <a:latin typeface="Cambria Math" panose="02040503050406030204" pitchFamily="18" charset="0"/>
                              </a:rPr>
                              <m:t>− </m:t>
                            </m:r>
                            <m:r>
                              <a:rPr lang="en-US" sz="1200">
                                <a:solidFill>
                                  <a:schemeClr val="tx1">
                                    <a:lumMod val="65000"/>
                                    <a:lumOff val="35000"/>
                                  </a:schemeClr>
                                </a:solidFill>
                                <a:latin typeface="Cambria Math" panose="02040503050406030204" pitchFamily="18" charset="0"/>
                              </a:rPr>
                              <m:t>𝜃</m:t>
                            </m:r>
                          </m:e>
                        </m:d>
                      </m:e>
                    </m:func>
                    <m:r>
                      <a:rPr lang="en-US" sz="1200" b="0" i="0" smtClean="0">
                        <a:solidFill>
                          <a:schemeClr val="tx1">
                            <a:lumMod val="65000"/>
                            <a:lumOff val="35000"/>
                          </a:schemeClr>
                        </a:solidFill>
                        <a:latin typeface="Cambria Math" panose="02040503050406030204" pitchFamily="18" charset="0"/>
                      </a:rPr>
                      <m:t>= </m:t>
                    </m:r>
                    <m:sSub>
                      <m:sSubPr>
                        <m:ctrlPr>
                          <a:rPr lang="en-US" sz="1200" i="1">
                            <a:solidFill>
                              <a:schemeClr val="tx1">
                                <a:lumMod val="65000"/>
                                <a:lumOff val="35000"/>
                              </a:schemeClr>
                            </a:solidFill>
                            <a:latin typeface="Cambria Math" panose="02040503050406030204" pitchFamily="18" charset="0"/>
                          </a:rPr>
                        </m:ctrlPr>
                      </m:sSubPr>
                      <m:e>
                        <m:r>
                          <a:rPr lang="en-US" sz="1200" i="1">
                            <a:solidFill>
                              <a:schemeClr val="tx1">
                                <a:lumMod val="65000"/>
                                <a:lumOff val="35000"/>
                              </a:schemeClr>
                            </a:solidFill>
                            <a:latin typeface="Cambria Math" panose="02040503050406030204" pitchFamily="18" charset="0"/>
                            <a:ea typeface="Cambria Math" panose="02040503050406030204" pitchFamily="18" charset="0"/>
                          </a:rPr>
                          <m:t>𝛽</m:t>
                        </m:r>
                      </m:e>
                      <m:sub>
                        <m:r>
                          <a:rPr lang="en-US" sz="1200" i="1">
                            <a:solidFill>
                              <a:schemeClr val="tx1">
                                <a:lumMod val="65000"/>
                                <a:lumOff val="35000"/>
                              </a:schemeClr>
                            </a:solidFill>
                            <a:latin typeface="Cambria Math" panose="02040503050406030204" pitchFamily="18" charset="0"/>
                          </a:rPr>
                          <m:t>1 </m:t>
                        </m:r>
                      </m:sub>
                    </m:sSub>
                  </m:oMath>
                </a14:m>
                <a:r>
                  <a:rPr lang="en-US" sz="1200" dirty="0">
                    <a:solidFill>
                      <a:schemeClr val="tx1">
                        <a:lumMod val="65000"/>
                        <a:lumOff val="35000"/>
                      </a:schemeClr>
                    </a:solidFill>
                  </a:rPr>
                  <a:t>* </a:t>
                </a:r>
                <a14:m>
                  <m:oMath xmlns:m="http://schemas.openxmlformats.org/officeDocument/2006/math">
                    <m:func>
                      <m:funcPr>
                        <m:ctrlPr>
                          <a:rPr lang="en-US" sz="1200" i="1">
                            <a:solidFill>
                              <a:schemeClr val="tx1">
                                <a:lumMod val="65000"/>
                                <a:lumOff val="35000"/>
                              </a:schemeClr>
                            </a:solidFill>
                            <a:latin typeface="Cambria Math" panose="02040503050406030204" pitchFamily="18" charset="0"/>
                          </a:rPr>
                        </m:ctrlPr>
                      </m:funcPr>
                      <m:fName>
                        <m:r>
                          <m:rPr>
                            <m:sty m:val="p"/>
                          </m:rPr>
                          <a:rPr lang="en-US" sz="1200">
                            <a:solidFill>
                              <a:schemeClr val="tx1">
                                <a:lumMod val="65000"/>
                                <a:lumOff val="35000"/>
                              </a:schemeClr>
                            </a:solidFill>
                            <a:latin typeface="Cambria Math" panose="02040503050406030204" pitchFamily="18" charset="0"/>
                          </a:rPr>
                          <m:t>cos</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e>
                        </m:d>
                        <m:r>
                          <a:rPr lang="en-US" sz="1200" i="1">
                            <a:solidFill>
                              <a:schemeClr val="tx1">
                                <a:lumMod val="65000"/>
                                <a:lumOff val="35000"/>
                              </a:schemeClr>
                            </a:solidFill>
                            <a:latin typeface="Cambria Math" panose="02040503050406030204" pitchFamily="18" charset="0"/>
                          </a:rPr>
                          <m:t>+</m:t>
                        </m:r>
                        <m:sSub>
                          <m:sSubPr>
                            <m:ctrlPr>
                              <a:rPr lang="en-US" sz="1200" i="1">
                                <a:solidFill>
                                  <a:schemeClr val="tx1">
                                    <a:lumMod val="65000"/>
                                    <a:lumOff val="35000"/>
                                  </a:schemeClr>
                                </a:solidFill>
                                <a:latin typeface="Cambria Math" panose="02040503050406030204" pitchFamily="18" charset="0"/>
                              </a:rPr>
                            </m:ctrlPr>
                          </m:sSubPr>
                          <m:e>
                            <m:r>
                              <a:rPr lang="en-US" sz="1200" i="1">
                                <a:solidFill>
                                  <a:schemeClr val="tx1">
                                    <a:lumMod val="65000"/>
                                    <a:lumOff val="35000"/>
                                  </a:schemeClr>
                                </a:solidFill>
                                <a:latin typeface="Cambria Math" panose="02040503050406030204" pitchFamily="18" charset="0"/>
                                <a:ea typeface="Cambria Math" panose="02040503050406030204" pitchFamily="18" charset="0"/>
                              </a:rPr>
                              <m:t>𝛽</m:t>
                            </m:r>
                          </m:e>
                          <m:sub>
                            <m:r>
                              <a:rPr lang="en-US" sz="1200" b="0" i="1" smtClean="0">
                                <a:solidFill>
                                  <a:schemeClr val="tx1">
                                    <a:lumMod val="65000"/>
                                    <a:lumOff val="35000"/>
                                  </a:schemeClr>
                                </a:solidFill>
                                <a:latin typeface="Cambria Math" panose="02040503050406030204" pitchFamily="18" charset="0"/>
                                <a:ea typeface="Cambria Math" panose="02040503050406030204" pitchFamily="18" charset="0"/>
                              </a:rPr>
                              <m:t>2</m:t>
                            </m:r>
                            <m:r>
                              <a:rPr lang="en-US" sz="1200" i="1">
                                <a:solidFill>
                                  <a:schemeClr val="tx1">
                                    <a:lumMod val="65000"/>
                                    <a:lumOff val="35000"/>
                                  </a:schemeClr>
                                </a:solidFill>
                                <a:latin typeface="Cambria Math" panose="02040503050406030204" pitchFamily="18" charset="0"/>
                              </a:rPr>
                              <m:t> </m:t>
                            </m:r>
                          </m:sub>
                        </m:sSub>
                        <m:r>
                          <m:rPr>
                            <m:nor/>
                          </m:rPr>
                          <a:rPr lang="en-US" sz="1200" dirty="0">
                            <a:solidFill>
                              <a:schemeClr val="tx1">
                                <a:lumMod val="65000"/>
                                <a:lumOff val="35000"/>
                              </a:schemeClr>
                            </a:solidFill>
                          </a:rPr>
                          <m:t>∗ </m:t>
                        </m:r>
                        <m:func>
                          <m:funcPr>
                            <m:ctrlPr>
                              <a:rPr lang="en-US" sz="1200" i="1">
                                <a:solidFill>
                                  <a:schemeClr val="tx1">
                                    <a:lumMod val="65000"/>
                                    <a:lumOff val="35000"/>
                                  </a:schemeClr>
                                </a:solidFill>
                                <a:latin typeface="Cambria Math" panose="02040503050406030204" pitchFamily="18" charset="0"/>
                              </a:rPr>
                            </m:ctrlPr>
                          </m:funcPr>
                          <m:fName>
                            <m:r>
                              <m:rPr>
                                <m:sty m:val="p"/>
                              </m:rPr>
                              <a:rPr lang="en-US" sz="1200" b="0" i="0" smtClean="0">
                                <a:solidFill>
                                  <a:schemeClr val="tx1">
                                    <a:lumMod val="65000"/>
                                    <a:lumOff val="35000"/>
                                  </a:schemeClr>
                                </a:solidFill>
                                <a:latin typeface="Cambria Math" panose="02040503050406030204" pitchFamily="18" charset="0"/>
                              </a:rPr>
                              <m:t>sin</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e>
                            </m:d>
                            <m:r>
                              <a:rPr lang="en-US" sz="1200" i="1">
                                <a:solidFill>
                                  <a:schemeClr val="tx1">
                                    <a:lumMod val="65000"/>
                                    <a:lumOff val="35000"/>
                                  </a:schemeClr>
                                </a:solidFill>
                                <a:latin typeface="Cambria Math" panose="02040503050406030204" pitchFamily="18" charset="0"/>
                              </a:rPr>
                              <m:t> </m:t>
                            </m:r>
                          </m:e>
                        </m:func>
                      </m:e>
                    </m:func>
                  </m:oMath>
                </a14:m>
                <a:endParaRPr lang="en-US" sz="1200" dirty="0">
                  <a:solidFill>
                    <a:schemeClr val="tx1">
                      <a:lumMod val="65000"/>
                      <a:lumOff val="35000"/>
                    </a:schemeClr>
                  </a:solidFill>
                </a:endParaRPr>
              </a:p>
            </p:txBody>
          </p:sp>
        </mc:Choice>
        <mc:Fallback xmlns="">
          <p:sp>
            <p:nvSpPr>
              <p:cNvPr id="12" name="TextBox 11">
                <a:extLst>
                  <a:ext uri="{FF2B5EF4-FFF2-40B4-BE49-F238E27FC236}">
                    <a16:creationId xmlns:a16="http://schemas.microsoft.com/office/drawing/2014/main" id="{E706DCAD-8B93-472E-8452-7753898A6357}"/>
                  </a:ext>
                </a:extLst>
              </p:cNvPr>
              <p:cNvSpPr txBox="1">
                <a:spLocks noRot="1" noChangeAspect="1" noMove="1" noResize="1" noEditPoints="1" noAdjustHandles="1" noChangeArrowheads="1" noChangeShapeType="1" noTextEdit="1"/>
              </p:cNvSpPr>
              <p:nvPr/>
            </p:nvSpPr>
            <p:spPr>
              <a:xfrm>
                <a:off x="1987628" y="5243947"/>
                <a:ext cx="4359463" cy="276422"/>
              </a:xfrm>
              <a:prstGeom prst="rect">
                <a:avLst/>
              </a:prstGeom>
              <a:blipFill>
                <a:blip r:embed="rId4"/>
                <a:stretch>
                  <a:fillRect l="-1678" b="-1739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0519829-04CE-4653-A6E4-9B88127D343C}"/>
              </a:ext>
            </a:extLst>
          </p:cNvPr>
          <p:cNvPicPr>
            <a:picLocks noChangeAspect="1"/>
          </p:cNvPicPr>
          <p:nvPr/>
        </p:nvPicPr>
        <p:blipFill>
          <a:blip r:embed="rId5"/>
          <a:stretch>
            <a:fillRect/>
          </a:stretch>
        </p:blipFill>
        <p:spPr>
          <a:xfrm>
            <a:off x="7082649" y="3560292"/>
            <a:ext cx="4522856" cy="2358070"/>
          </a:xfrm>
          <a:prstGeom prst="rect">
            <a:avLst/>
          </a:prstGeom>
        </p:spPr>
      </p:pic>
      <p:pic>
        <p:nvPicPr>
          <p:cNvPr id="14" name="Picture 13">
            <a:extLst>
              <a:ext uri="{FF2B5EF4-FFF2-40B4-BE49-F238E27FC236}">
                <a16:creationId xmlns:a16="http://schemas.microsoft.com/office/drawing/2014/main" id="{30207B9C-4AC8-4A27-B016-A7CB239A4C28}"/>
              </a:ext>
            </a:extLst>
          </p:cNvPr>
          <p:cNvPicPr>
            <a:picLocks noChangeAspect="1"/>
          </p:cNvPicPr>
          <p:nvPr/>
        </p:nvPicPr>
        <p:blipFill>
          <a:blip r:embed="rId6"/>
          <a:stretch>
            <a:fillRect/>
          </a:stretch>
        </p:blipFill>
        <p:spPr>
          <a:xfrm>
            <a:off x="7082649" y="902156"/>
            <a:ext cx="4693039" cy="2395551"/>
          </a:xfrm>
          <a:prstGeom prst="rect">
            <a:avLst/>
          </a:prstGeom>
        </p:spPr>
      </p:pic>
    </p:spTree>
    <p:extLst>
      <p:ext uri="{BB962C8B-B14F-4D97-AF65-F5344CB8AC3E}">
        <p14:creationId xmlns:p14="http://schemas.microsoft.com/office/powerpoint/2010/main" val="2546936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0F2AE3D-6FE9-49BA-B02B-731DD1A84FE5}"/>
              </a:ext>
            </a:extLst>
          </p:cNvPr>
          <p:cNvSpPr txBox="1">
            <a:spLocks noChangeAspect="1"/>
          </p:cNvSpPr>
          <p:nvPr/>
        </p:nvSpPr>
        <p:spPr>
          <a:xfrm>
            <a:off x="947652" y="772344"/>
            <a:ext cx="10406147" cy="761533"/>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r>
              <a:rPr lang="en-US" dirty="0"/>
              <a:t>Describing seasonality in a linear model by a combination of sine and cosine functions assumes circularity in time. More precisely, the seasonal variation is described by an ellipse that can be parameterized by means of its two mayor axes. The sinusoidal term parameterizes the short axis, and the cosine term parameterizes the long axis.  </a:t>
            </a:r>
          </a:p>
        </p:txBody>
      </p:sp>
      <p:sp>
        <p:nvSpPr>
          <p:cNvPr id="4" name="Slide Number Placeholder 3">
            <a:extLst>
              <a:ext uri="{FF2B5EF4-FFF2-40B4-BE49-F238E27FC236}">
                <a16:creationId xmlns:a16="http://schemas.microsoft.com/office/drawing/2014/main" id="{E5BC14F2-F38A-42DD-A26C-DD70954FF1CE}"/>
              </a:ext>
            </a:extLst>
          </p:cNvPr>
          <p:cNvSpPr>
            <a:spLocks noGrp="1"/>
          </p:cNvSpPr>
          <p:nvPr>
            <p:ph type="sldNum" sz="quarter" idx="12"/>
          </p:nvPr>
        </p:nvSpPr>
        <p:spPr/>
        <p:txBody>
          <a:bodyPr/>
          <a:lstStyle/>
          <a:p>
            <a:fld id="{CBB2A094-59C4-4763-82E2-9A7AF027F80B}" type="slidenum">
              <a:rPr lang="en-US" smtClean="0"/>
              <a:t>32</a:t>
            </a:fld>
            <a:endParaRPr lang="en-US"/>
          </a:p>
        </p:txBody>
      </p:sp>
      <p:sp>
        <p:nvSpPr>
          <p:cNvPr id="17" name="TextBox 16">
            <a:extLst>
              <a:ext uri="{FF2B5EF4-FFF2-40B4-BE49-F238E27FC236}">
                <a16:creationId xmlns:a16="http://schemas.microsoft.com/office/drawing/2014/main" id="{7379ED44-39EB-477E-B3FA-FB28BB37363C}"/>
              </a:ext>
            </a:extLst>
          </p:cNvPr>
          <p:cNvSpPr txBox="1"/>
          <p:nvPr/>
        </p:nvSpPr>
        <p:spPr>
          <a:xfrm>
            <a:off x="947652" y="310679"/>
            <a:ext cx="5875134" cy="461665"/>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2400" b="1" dirty="0"/>
              <a:t>Modeling circular time with linear predictors</a:t>
            </a:r>
          </a:p>
        </p:txBody>
      </p:sp>
      <p:grpSp>
        <p:nvGrpSpPr>
          <p:cNvPr id="28" name="Group 27">
            <a:extLst>
              <a:ext uri="{FF2B5EF4-FFF2-40B4-BE49-F238E27FC236}">
                <a16:creationId xmlns:a16="http://schemas.microsoft.com/office/drawing/2014/main" id="{786FB249-735E-4CD6-ACCF-F74DBCB9CB93}"/>
              </a:ext>
            </a:extLst>
          </p:cNvPr>
          <p:cNvGrpSpPr/>
          <p:nvPr/>
        </p:nvGrpSpPr>
        <p:grpSpPr>
          <a:xfrm>
            <a:off x="6222931" y="1680335"/>
            <a:ext cx="5202852" cy="3267271"/>
            <a:chOff x="6222931" y="1662917"/>
            <a:chExt cx="5202852" cy="3267271"/>
          </a:xfrm>
        </p:grpSpPr>
        <p:pic>
          <p:nvPicPr>
            <p:cNvPr id="23" name="Picture 22">
              <a:extLst>
                <a:ext uri="{FF2B5EF4-FFF2-40B4-BE49-F238E27FC236}">
                  <a16:creationId xmlns:a16="http://schemas.microsoft.com/office/drawing/2014/main" id="{3A68BB2C-E2A0-48A3-AEF0-9AF4E3CB850E}"/>
                </a:ext>
              </a:extLst>
            </p:cNvPr>
            <p:cNvPicPr>
              <a:picLocks noChangeAspect="1"/>
            </p:cNvPicPr>
            <p:nvPr/>
          </p:nvPicPr>
          <p:blipFill rotWithShape="1">
            <a:blip r:embed="rId2"/>
            <a:srcRect l="1369" b="8450"/>
            <a:stretch/>
          </p:blipFill>
          <p:spPr>
            <a:xfrm>
              <a:off x="6222931" y="1662917"/>
              <a:ext cx="5202852" cy="2745538"/>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8B0710B-87B9-4FE8-972D-D80985F2D8C5}"/>
                    </a:ext>
                  </a:extLst>
                </p:cNvPr>
                <p:cNvSpPr/>
                <p:nvPr/>
              </p:nvSpPr>
              <p:spPr>
                <a:xfrm>
                  <a:off x="9706102" y="4422870"/>
                  <a:ext cx="1010533"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200" i="1">
                                <a:solidFill>
                                  <a:schemeClr val="tx1">
                                    <a:lumMod val="65000"/>
                                    <a:lumOff val="35000"/>
                                  </a:schemeClr>
                                </a:solidFill>
                                <a:latin typeface="Cambria Math" panose="02040503050406030204" pitchFamily="18" charset="0"/>
                              </a:rPr>
                            </m:ctrlPr>
                          </m:funcPr>
                          <m:fName>
                            <m:r>
                              <m:rPr>
                                <m:sty m:val="p"/>
                              </m:rPr>
                              <a:rPr lang="en-US" sz="1200">
                                <a:solidFill>
                                  <a:schemeClr val="tx1">
                                    <a:lumMod val="65000"/>
                                    <a:lumOff val="35000"/>
                                  </a:schemeClr>
                                </a:solidFill>
                                <a:latin typeface="Cambria Math" panose="02040503050406030204" pitchFamily="18" charset="0"/>
                              </a:rPr>
                              <m:t>sin</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e>
                            </m:d>
                            <m:r>
                              <a:rPr lang="en-US" sz="1200" i="1">
                                <a:solidFill>
                                  <a:schemeClr val="tx1">
                                    <a:lumMod val="65000"/>
                                    <a:lumOff val="35000"/>
                                  </a:schemeClr>
                                </a:solidFill>
                                <a:latin typeface="Cambria Math" panose="02040503050406030204" pitchFamily="18" charset="0"/>
                              </a:rPr>
                              <m:t> </m:t>
                            </m:r>
                          </m:e>
                        </m:func>
                      </m:oMath>
                    </m:oMathPara>
                  </a14:m>
                  <a:endParaRPr lang="en-US" sz="1200" dirty="0"/>
                </a:p>
              </p:txBody>
            </p:sp>
          </mc:Choice>
          <mc:Fallback xmlns="">
            <p:sp>
              <p:nvSpPr>
                <p:cNvPr id="26" name="Rectangle 25">
                  <a:extLst>
                    <a:ext uri="{FF2B5EF4-FFF2-40B4-BE49-F238E27FC236}">
                      <a16:creationId xmlns:a16="http://schemas.microsoft.com/office/drawing/2014/main" id="{A8B0710B-87B9-4FE8-972D-D80985F2D8C5}"/>
                    </a:ext>
                  </a:extLst>
                </p:cNvPr>
                <p:cNvSpPr>
                  <a:spLocks noRot="1" noChangeAspect="1" noMove="1" noResize="1" noEditPoints="1" noAdjustHandles="1" noChangeArrowheads="1" noChangeShapeType="1" noTextEdit="1"/>
                </p:cNvSpPr>
                <p:nvPr/>
              </p:nvSpPr>
              <p:spPr>
                <a:xfrm>
                  <a:off x="9706102" y="4422870"/>
                  <a:ext cx="1010533" cy="5073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E8BE88-AF6C-448F-A5DE-1A5A886AFF83}"/>
                    </a:ext>
                  </a:extLst>
                </p:cNvPr>
                <p:cNvSpPr/>
                <p:nvPr/>
              </p:nvSpPr>
              <p:spPr>
                <a:xfrm>
                  <a:off x="7600067" y="4422870"/>
                  <a:ext cx="1029769"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200" i="1" smtClean="0">
                                <a:solidFill>
                                  <a:schemeClr val="tx1">
                                    <a:lumMod val="65000"/>
                                    <a:lumOff val="35000"/>
                                  </a:schemeClr>
                                </a:solidFill>
                                <a:latin typeface="Cambria Math" panose="02040503050406030204" pitchFamily="18" charset="0"/>
                              </a:rPr>
                            </m:ctrlPr>
                          </m:funcPr>
                          <m:fName>
                            <m:r>
                              <m:rPr>
                                <m:sty m:val="p"/>
                              </m:rPr>
                              <a:rPr lang="en-US" sz="1200" b="0" i="0" smtClean="0">
                                <a:solidFill>
                                  <a:schemeClr val="tx1">
                                    <a:lumMod val="65000"/>
                                    <a:lumOff val="35000"/>
                                  </a:schemeClr>
                                </a:solidFill>
                                <a:latin typeface="Cambria Math" panose="02040503050406030204" pitchFamily="18" charset="0"/>
                              </a:rPr>
                              <m:t>cos</m:t>
                            </m:r>
                          </m:fName>
                          <m:e>
                            <m:d>
                              <m:dPr>
                                <m:begChr m:val="["/>
                                <m:endChr m:val="]"/>
                                <m:ctrlPr>
                                  <a:rPr lang="en-US" sz="1200" i="1">
                                    <a:solidFill>
                                      <a:schemeClr val="tx1">
                                        <a:lumMod val="65000"/>
                                        <a:lumOff val="35000"/>
                                      </a:schemeClr>
                                    </a:solidFill>
                                    <a:latin typeface="Cambria Math" panose="02040503050406030204" pitchFamily="18" charset="0"/>
                                  </a:rPr>
                                </m:ctrlPr>
                              </m:dPr>
                              <m:e>
                                <m:d>
                                  <m:dPr>
                                    <m:ctrlPr>
                                      <a:rPr lang="en-US" sz="1200" i="1">
                                        <a:solidFill>
                                          <a:schemeClr val="tx1">
                                            <a:lumMod val="65000"/>
                                            <a:lumOff val="35000"/>
                                          </a:schemeClr>
                                        </a:solidFill>
                                        <a:latin typeface="Cambria Math" panose="02040503050406030204" pitchFamily="18" charset="0"/>
                                      </a:rPr>
                                    </m:ctrlPr>
                                  </m:dPr>
                                  <m:e>
                                    <m:f>
                                      <m:fPr>
                                        <m:ctrlPr>
                                          <a:rPr lang="en-US" sz="1200" i="1">
                                            <a:solidFill>
                                              <a:schemeClr val="tx1">
                                                <a:lumMod val="65000"/>
                                                <a:lumOff val="35000"/>
                                              </a:schemeClr>
                                            </a:solidFill>
                                            <a:latin typeface="Cambria Math" panose="02040503050406030204" pitchFamily="18" charset="0"/>
                                          </a:rPr>
                                        </m:ctrlPr>
                                      </m:fPr>
                                      <m:num>
                                        <m:r>
                                          <a:rPr lang="en-US" sz="1200">
                                            <a:solidFill>
                                              <a:schemeClr val="tx1">
                                                <a:lumMod val="65000"/>
                                                <a:lumOff val="35000"/>
                                              </a:schemeClr>
                                            </a:solidFill>
                                            <a:latin typeface="Cambria Math" panose="02040503050406030204" pitchFamily="18" charset="0"/>
                                          </a:rPr>
                                          <m:t>2</m:t>
                                        </m:r>
                                        <m:r>
                                          <a:rPr lang="en-US" sz="1200">
                                            <a:solidFill>
                                              <a:schemeClr val="tx1">
                                                <a:lumMod val="65000"/>
                                                <a:lumOff val="35000"/>
                                              </a:schemeClr>
                                            </a:solidFill>
                                            <a:latin typeface="Cambria Math" panose="02040503050406030204" pitchFamily="18" charset="0"/>
                                          </a:rPr>
                                          <m:t>𝜋</m:t>
                                        </m:r>
                                        <m:r>
                                          <a:rPr lang="en-US" sz="1200">
                                            <a:solidFill>
                                              <a:schemeClr val="tx1">
                                                <a:lumMod val="65000"/>
                                                <a:lumOff val="35000"/>
                                              </a:schemeClr>
                                            </a:solidFill>
                                            <a:latin typeface="Cambria Math" panose="02040503050406030204" pitchFamily="18" charset="0"/>
                                          </a:rPr>
                                          <m:t>𝑡</m:t>
                                        </m:r>
                                      </m:num>
                                      <m:den>
                                        <m:r>
                                          <a:rPr lang="en-US" sz="1200">
                                            <a:solidFill>
                                              <a:schemeClr val="tx1">
                                                <a:lumMod val="65000"/>
                                                <a:lumOff val="35000"/>
                                              </a:schemeClr>
                                            </a:solidFill>
                                            <a:latin typeface="Cambria Math" panose="02040503050406030204" pitchFamily="18" charset="0"/>
                                          </a:rPr>
                                          <m:t>𝑇</m:t>
                                        </m:r>
                                      </m:den>
                                    </m:f>
                                  </m:e>
                                </m:d>
                              </m:e>
                            </m:d>
                            <m:r>
                              <a:rPr lang="en-US" sz="1200" i="1">
                                <a:solidFill>
                                  <a:schemeClr val="tx1">
                                    <a:lumMod val="65000"/>
                                    <a:lumOff val="35000"/>
                                  </a:schemeClr>
                                </a:solidFill>
                                <a:latin typeface="Cambria Math" panose="02040503050406030204" pitchFamily="18" charset="0"/>
                              </a:rPr>
                              <m:t> </m:t>
                            </m:r>
                          </m:e>
                        </m:func>
                      </m:oMath>
                    </m:oMathPara>
                  </a14:m>
                  <a:endParaRPr lang="en-US" sz="1200" dirty="0"/>
                </a:p>
              </p:txBody>
            </p:sp>
          </mc:Choice>
          <mc:Fallback xmlns="">
            <p:sp>
              <p:nvSpPr>
                <p:cNvPr id="27" name="Rectangle 26">
                  <a:extLst>
                    <a:ext uri="{FF2B5EF4-FFF2-40B4-BE49-F238E27FC236}">
                      <a16:creationId xmlns:a16="http://schemas.microsoft.com/office/drawing/2014/main" id="{B0E8BE88-AF6C-448F-A5DE-1A5A886AFF83}"/>
                    </a:ext>
                  </a:extLst>
                </p:cNvPr>
                <p:cNvSpPr>
                  <a:spLocks noRot="1" noChangeAspect="1" noMove="1" noResize="1" noEditPoints="1" noAdjustHandles="1" noChangeArrowheads="1" noChangeShapeType="1" noTextEdit="1"/>
                </p:cNvSpPr>
                <p:nvPr/>
              </p:nvSpPr>
              <p:spPr>
                <a:xfrm>
                  <a:off x="7600067" y="4422870"/>
                  <a:ext cx="1029769" cy="507318"/>
                </a:xfrm>
                <a:prstGeom prst="rect">
                  <a:avLst/>
                </a:prstGeom>
                <a:blipFill>
                  <a:blip r:embed="rId4"/>
                  <a:stretch>
                    <a:fillRect/>
                  </a:stretch>
                </a:blipFill>
              </p:spPr>
              <p:txBody>
                <a:bodyPr/>
                <a:lstStyle/>
                <a:p>
                  <a:r>
                    <a:rPr lang="en-US">
                      <a:noFill/>
                    </a:rPr>
                    <a:t> </a:t>
                  </a:r>
                </a:p>
              </p:txBody>
            </p:sp>
          </mc:Fallback>
        </mc:AlternateContent>
      </p:grpSp>
      <p:sp>
        <p:nvSpPr>
          <p:cNvPr id="55" name="TextBox 54">
            <a:extLst>
              <a:ext uri="{FF2B5EF4-FFF2-40B4-BE49-F238E27FC236}">
                <a16:creationId xmlns:a16="http://schemas.microsoft.com/office/drawing/2014/main" id="{C2EFA0F2-175F-4397-8758-F7364A7E04AB}"/>
              </a:ext>
            </a:extLst>
          </p:cNvPr>
          <p:cNvSpPr txBox="1">
            <a:spLocks noChangeAspect="1"/>
          </p:cNvSpPr>
          <p:nvPr/>
        </p:nvSpPr>
        <p:spPr>
          <a:xfrm>
            <a:off x="1019857" y="5179851"/>
            <a:ext cx="10406147" cy="761533"/>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r>
              <a:rPr lang="en-US" dirty="0"/>
              <a:t>In linear terms, the gradient in conditions between solstices is larger than the gradient in conditions between equinoxes. Thus, another way to interpret this representation of circular time in terms by a linear combination of sine and cosine functions is that the cosine term represents the inter-solstitial variability and that the sine term represents the inter-equinoctial variability.</a:t>
            </a:r>
          </a:p>
        </p:txBody>
      </p:sp>
      <p:grpSp>
        <p:nvGrpSpPr>
          <p:cNvPr id="57" name="Group 56">
            <a:extLst>
              <a:ext uri="{FF2B5EF4-FFF2-40B4-BE49-F238E27FC236}">
                <a16:creationId xmlns:a16="http://schemas.microsoft.com/office/drawing/2014/main" id="{90D1231C-5C4E-45C4-97BF-980EC7B40CB5}"/>
              </a:ext>
            </a:extLst>
          </p:cNvPr>
          <p:cNvGrpSpPr/>
          <p:nvPr/>
        </p:nvGrpSpPr>
        <p:grpSpPr>
          <a:xfrm>
            <a:off x="422881" y="1552842"/>
            <a:ext cx="5308608" cy="3079040"/>
            <a:chOff x="422881" y="1552842"/>
            <a:chExt cx="5308608" cy="3079040"/>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8603BD8-C2B3-462C-A674-DFAA8003DAAB}"/>
                    </a:ext>
                  </a:extLst>
                </p:cNvPr>
                <p:cNvSpPr/>
                <p:nvPr/>
              </p:nvSpPr>
              <p:spPr>
                <a:xfrm>
                  <a:off x="4397791" y="2929793"/>
                  <a:ext cx="1333698" cy="576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smtClean="0">
                                <a:solidFill>
                                  <a:schemeClr val="tx1">
                                    <a:lumMod val="65000"/>
                                    <a:lumOff val="35000"/>
                                  </a:schemeClr>
                                </a:solidFill>
                                <a:latin typeface="Cambria Math" panose="02040503050406030204" pitchFamily="18" charset="0"/>
                              </a:rPr>
                            </m:ctrlPr>
                          </m:funcPr>
                          <m:fName>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ea typeface="Cambria Math" panose="02040503050406030204" pitchFamily="18" charset="0"/>
                                  </a:rPr>
                                  <m:t>𝛽</m:t>
                                </m:r>
                              </m:e>
                              <m:sub>
                                <m:r>
                                  <a:rPr lang="en-US" sz="1400" b="0" i="1" smtClean="0">
                                    <a:solidFill>
                                      <a:schemeClr val="tx1">
                                        <a:lumMod val="65000"/>
                                        <a:lumOff val="35000"/>
                                      </a:schemeClr>
                                    </a:solidFill>
                                    <a:latin typeface="Cambria Math" panose="02040503050406030204" pitchFamily="18" charset="0"/>
                                    <a:ea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 </m:t>
                                </m:r>
                              </m:sub>
                            </m:sSub>
                            <m:r>
                              <m:rPr>
                                <m:sty m:val="p"/>
                              </m:rPr>
                              <a:rPr lang="en-US" sz="1400">
                                <a:solidFill>
                                  <a:schemeClr val="tx1">
                                    <a:lumMod val="65000"/>
                                    <a:lumOff val="35000"/>
                                  </a:schemeClr>
                                </a:solidFill>
                                <a:latin typeface="Cambria Math" panose="02040503050406030204" pitchFamily="18" charset="0"/>
                              </a:rPr>
                              <m:t>cos</m:t>
                            </m:r>
                          </m:fName>
                          <m:e>
                            <m:d>
                              <m:dPr>
                                <m:begChr m:val="["/>
                                <m:endChr m:val="]"/>
                                <m:ctrlPr>
                                  <a:rPr lang="en-US" sz="1400" i="1">
                                    <a:solidFill>
                                      <a:schemeClr val="tx1">
                                        <a:lumMod val="65000"/>
                                        <a:lumOff val="35000"/>
                                      </a:schemeClr>
                                    </a:solidFill>
                                    <a:latin typeface="Cambria Math" panose="02040503050406030204" pitchFamily="18" charset="0"/>
                                  </a:rPr>
                                </m:ctrlPr>
                              </m:dPr>
                              <m:e>
                                <m:d>
                                  <m:dPr>
                                    <m:ctrlPr>
                                      <a:rPr lang="en-US" sz="1400" i="1">
                                        <a:solidFill>
                                          <a:schemeClr val="tx1">
                                            <a:lumMod val="65000"/>
                                            <a:lumOff val="35000"/>
                                          </a:schemeClr>
                                        </a:solidFill>
                                        <a:latin typeface="Cambria Math" panose="02040503050406030204" pitchFamily="18" charset="0"/>
                                      </a:rPr>
                                    </m:ctrlPr>
                                  </m:dPr>
                                  <m:e>
                                    <m:f>
                                      <m:fPr>
                                        <m:ctrlPr>
                                          <a:rPr lang="en-US" sz="1400" i="1">
                                            <a:solidFill>
                                              <a:schemeClr val="tx1">
                                                <a:lumMod val="65000"/>
                                                <a:lumOff val="35000"/>
                                              </a:schemeClr>
                                            </a:solidFill>
                                            <a:latin typeface="Cambria Math" panose="02040503050406030204" pitchFamily="18" charset="0"/>
                                          </a:rPr>
                                        </m:ctrlPr>
                                      </m:fPr>
                                      <m:num>
                                        <m:r>
                                          <a:rPr lang="en-US" sz="1400">
                                            <a:solidFill>
                                              <a:schemeClr val="tx1">
                                                <a:lumMod val="65000"/>
                                                <a:lumOff val="35000"/>
                                              </a:schemeClr>
                                            </a:solidFill>
                                            <a:latin typeface="Cambria Math" panose="02040503050406030204" pitchFamily="18" charset="0"/>
                                          </a:rPr>
                                          <m:t>2</m:t>
                                        </m:r>
                                        <m:r>
                                          <a:rPr lang="en-US" sz="1400">
                                            <a:solidFill>
                                              <a:schemeClr val="tx1">
                                                <a:lumMod val="65000"/>
                                                <a:lumOff val="35000"/>
                                              </a:schemeClr>
                                            </a:solidFill>
                                            <a:latin typeface="Cambria Math" panose="02040503050406030204" pitchFamily="18" charset="0"/>
                                          </a:rPr>
                                          <m:t>𝜋</m:t>
                                        </m:r>
                                        <m:r>
                                          <a:rPr lang="en-US" sz="1400">
                                            <a:solidFill>
                                              <a:schemeClr val="tx1">
                                                <a:lumMod val="65000"/>
                                                <a:lumOff val="35000"/>
                                              </a:schemeClr>
                                            </a:solidFill>
                                            <a:latin typeface="Cambria Math" panose="02040503050406030204" pitchFamily="18" charset="0"/>
                                          </a:rPr>
                                          <m:t>𝑡</m:t>
                                        </m:r>
                                      </m:num>
                                      <m:den>
                                        <m:r>
                                          <a:rPr lang="en-US" sz="1400">
                                            <a:solidFill>
                                              <a:schemeClr val="tx1">
                                                <a:lumMod val="65000"/>
                                                <a:lumOff val="35000"/>
                                              </a:schemeClr>
                                            </a:solidFill>
                                            <a:latin typeface="Cambria Math" panose="02040503050406030204" pitchFamily="18" charset="0"/>
                                          </a:rPr>
                                          <m:t>𝑇</m:t>
                                        </m:r>
                                      </m:den>
                                    </m:f>
                                  </m:e>
                                </m:d>
                              </m:e>
                            </m:d>
                          </m:e>
                        </m:func>
                      </m:oMath>
                    </m:oMathPara>
                  </a14:m>
                  <a:endParaRPr lang="en-US" sz="1400" dirty="0"/>
                </a:p>
              </p:txBody>
            </p:sp>
          </mc:Choice>
          <mc:Fallback>
            <p:sp>
              <p:nvSpPr>
                <p:cNvPr id="15" name="Rectangle 14">
                  <a:extLst>
                    <a:ext uri="{FF2B5EF4-FFF2-40B4-BE49-F238E27FC236}">
                      <a16:creationId xmlns:a16="http://schemas.microsoft.com/office/drawing/2014/main" id="{08603BD8-C2B3-462C-A674-DFAA8003DAAB}"/>
                    </a:ext>
                  </a:extLst>
                </p:cNvPr>
                <p:cNvSpPr>
                  <a:spLocks noRot="1" noChangeAspect="1" noMove="1" noResize="1" noEditPoints="1" noAdjustHandles="1" noChangeArrowheads="1" noChangeShapeType="1" noTextEdit="1"/>
                </p:cNvSpPr>
                <p:nvPr/>
              </p:nvSpPr>
              <p:spPr>
                <a:xfrm>
                  <a:off x="4397791" y="2929793"/>
                  <a:ext cx="1333698" cy="5763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D9DA78F6-240A-438D-A0C1-6E207D1E5320}"/>
                    </a:ext>
                  </a:extLst>
                </p:cNvPr>
                <p:cNvSpPr/>
                <p:nvPr/>
              </p:nvSpPr>
              <p:spPr>
                <a:xfrm>
                  <a:off x="1606696" y="4055506"/>
                  <a:ext cx="1513171" cy="576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smtClean="0">
                                <a:solidFill>
                                  <a:schemeClr val="tx1">
                                    <a:lumMod val="65000"/>
                                    <a:lumOff val="35000"/>
                                  </a:schemeClr>
                                </a:solidFill>
                                <a:latin typeface="Cambria Math" panose="02040503050406030204" pitchFamily="18" charset="0"/>
                              </a:rPr>
                            </m:ctrlPr>
                          </m:funcPr>
                          <m:fName>
                            <m:sSub>
                              <m:sSubPr>
                                <m:ctrlPr>
                                  <a:rPr lang="en-US" sz="1400" i="1" smtClean="0">
                                    <a:solidFill>
                                      <a:schemeClr val="tx1">
                                        <a:lumMod val="65000"/>
                                        <a:lumOff val="35000"/>
                                      </a:schemeClr>
                                    </a:solidFill>
                                    <a:latin typeface="Cambria Math" panose="02040503050406030204" pitchFamily="18" charset="0"/>
                                  </a:rPr>
                                </m:ctrlPr>
                              </m:sSubPr>
                              <m:e>
                                <m:r>
                                  <a:rPr lang="en-US" sz="1400" i="1" smtClean="0">
                                    <a:solidFill>
                                      <a:schemeClr val="tx1">
                                        <a:lumMod val="65000"/>
                                        <a:lumOff val="35000"/>
                                      </a:schemeClr>
                                    </a:solidFill>
                                    <a:latin typeface="Cambria Math" panose="02040503050406030204" pitchFamily="18" charset="0"/>
                                    <a:ea typeface="Cambria Math" panose="02040503050406030204" pitchFamily="18" charset="0"/>
                                  </a:rPr>
                                  <m:t>𝛽</m:t>
                                </m:r>
                              </m:e>
                              <m:sub>
                                <m:r>
                                  <a:rPr lang="en-US" sz="1400" b="0" i="1" smtClean="0">
                                    <a:solidFill>
                                      <a:schemeClr val="tx1">
                                        <a:lumMod val="65000"/>
                                        <a:lumOff val="35000"/>
                                      </a:schemeClr>
                                    </a:solidFill>
                                    <a:latin typeface="Cambria Math" panose="02040503050406030204" pitchFamily="18" charset="0"/>
                                  </a:rPr>
                                  <m:t>2</m:t>
                                </m:r>
                              </m:sub>
                            </m:sSub>
                          </m:fName>
                          <m:e>
                            <m:r>
                              <m:rPr>
                                <m:nor/>
                              </m:rPr>
                              <a:rPr lang="en-US" sz="1400" dirty="0">
                                <a:solidFill>
                                  <a:schemeClr val="tx1">
                                    <a:lumMod val="65000"/>
                                    <a:lumOff val="35000"/>
                                  </a:schemeClr>
                                </a:solidFill>
                              </a:rPr>
                              <m:t>∗ </m:t>
                            </m:r>
                            <m:func>
                              <m:funcPr>
                                <m:ctrlPr>
                                  <a:rPr lang="en-US" sz="1400" i="1">
                                    <a:solidFill>
                                      <a:schemeClr val="tx1">
                                        <a:lumMod val="65000"/>
                                        <a:lumOff val="35000"/>
                                      </a:schemeClr>
                                    </a:solidFill>
                                    <a:latin typeface="Cambria Math" panose="02040503050406030204" pitchFamily="18" charset="0"/>
                                  </a:rPr>
                                </m:ctrlPr>
                              </m:funcPr>
                              <m:fName>
                                <m:r>
                                  <m:rPr>
                                    <m:sty m:val="p"/>
                                  </m:rPr>
                                  <a:rPr lang="en-US" sz="1400">
                                    <a:solidFill>
                                      <a:schemeClr val="tx1">
                                        <a:lumMod val="65000"/>
                                        <a:lumOff val="35000"/>
                                      </a:schemeClr>
                                    </a:solidFill>
                                    <a:latin typeface="Cambria Math" panose="02040503050406030204" pitchFamily="18" charset="0"/>
                                  </a:rPr>
                                  <m:t>sin</m:t>
                                </m:r>
                              </m:fName>
                              <m:e>
                                <m:d>
                                  <m:dPr>
                                    <m:begChr m:val="["/>
                                    <m:endChr m:val="]"/>
                                    <m:ctrlPr>
                                      <a:rPr lang="en-US" sz="1400" i="1">
                                        <a:solidFill>
                                          <a:schemeClr val="tx1">
                                            <a:lumMod val="65000"/>
                                            <a:lumOff val="35000"/>
                                          </a:schemeClr>
                                        </a:solidFill>
                                        <a:latin typeface="Cambria Math" panose="02040503050406030204" pitchFamily="18" charset="0"/>
                                      </a:rPr>
                                    </m:ctrlPr>
                                  </m:dPr>
                                  <m:e>
                                    <m:d>
                                      <m:dPr>
                                        <m:ctrlPr>
                                          <a:rPr lang="en-US" sz="1400" i="1">
                                            <a:solidFill>
                                              <a:schemeClr val="tx1">
                                                <a:lumMod val="65000"/>
                                                <a:lumOff val="35000"/>
                                              </a:schemeClr>
                                            </a:solidFill>
                                            <a:latin typeface="Cambria Math" panose="02040503050406030204" pitchFamily="18" charset="0"/>
                                          </a:rPr>
                                        </m:ctrlPr>
                                      </m:dPr>
                                      <m:e>
                                        <m:f>
                                          <m:fPr>
                                            <m:ctrlPr>
                                              <a:rPr lang="en-US" sz="1400" i="1">
                                                <a:solidFill>
                                                  <a:schemeClr val="tx1">
                                                    <a:lumMod val="65000"/>
                                                    <a:lumOff val="35000"/>
                                                  </a:schemeClr>
                                                </a:solidFill>
                                                <a:latin typeface="Cambria Math" panose="02040503050406030204" pitchFamily="18" charset="0"/>
                                              </a:rPr>
                                            </m:ctrlPr>
                                          </m:fPr>
                                          <m:num>
                                            <m:r>
                                              <a:rPr lang="en-US" sz="1400">
                                                <a:solidFill>
                                                  <a:schemeClr val="tx1">
                                                    <a:lumMod val="65000"/>
                                                    <a:lumOff val="35000"/>
                                                  </a:schemeClr>
                                                </a:solidFill>
                                                <a:latin typeface="Cambria Math" panose="02040503050406030204" pitchFamily="18" charset="0"/>
                                              </a:rPr>
                                              <m:t>2</m:t>
                                            </m:r>
                                            <m:r>
                                              <a:rPr lang="en-US" sz="1400">
                                                <a:solidFill>
                                                  <a:schemeClr val="tx1">
                                                    <a:lumMod val="65000"/>
                                                    <a:lumOff val="35000"/>
                                                  </a:schemeClr>
                                                </a:solidFill>
                                                <a:latin typeface="Cambria Math" panose="02040503050406030204" pitchFamily="18" charset="0"/>
                                              </a:rPr>
                                              <m:t>𝜋</m:t>
                                            </m:r>
                                            <m:r>
                                              <a:rPr lang="en-US" sz="1400">
                                                <a:solidFill>
                                                  <a:schemeClr val="tx1">
                                                    <a:lumMod val="65000"/>
                                                    <a:lumOff val="35000"/>
                                                  </a:schemeClr>
                                                </a:solidFill>
                                                <a:latin typeface="Cambria Math" panose="02040503050406030204" pitchFamily="18" charset="0"/>
                                              </a:rPr>
                                              <m:t>𝑡</m:t>
                                            </m:r>
                                          </m:num>
                                          <m:den>
                                            <m:r>
                                              <a:rPr lang="en-US" sz="1400">
                                                <a:solidFill>
                                                  <a:schemeClr val="tx1">
                                                    <a:lumMod val="65000"/>
                                                    <a:lumOff val="35000"/>
                                                  </a:schemeClr>
                                                </a:solidFill>
                                                <a:latin typeface="Cambria Math" panose="02040503050406030204" pitchFamily="18" charset="0"/>
                                              </a:rPr>
                                              <m:t>𝑇</m:t>
                                            </m:r>
                                          </m:den>
                                        </m:f>
                                      </m:e>
                                    </m:d>
                                  </m:e>
                                </m:d>
                                <m:r>
                                  <a:rPr lang="en-US" sz="1400" i="1">
                                    <a:solidFill>
                                      <a:schemeClr val="tx1">
                                        <a:lumMod val="65000"/>
                                        <a:lumOff val="35000"/>
                                      </a:schemeClr>
                                    </a:solidFill>
                                    <a:latin typeface="Cambria Math" panose="02040503050406030204" pitchFamily="18" charset="0"/>
                                  </a:rPr>
                                  <m:t> </m:t>
                                </m:r>
                              </m:e>
                            </m:func>
                          </m:e>
                        </m:func>
                      </m:oMath>
                    </m:oMathPara>
                  </a14:m>
                  <a:endParaRPr lang="en-US" sz="1400" dirty="0"/>
                </a:p>
              </p:txBody>
            </p:sp>
          </mc:Choice>
          <mc:Fallback>
            <p:sp>
              <p:nvSpPr>
                <p:cNvPr id="16" name="Rectangle 15">
                  <a:extLst>
                    <a:ext uri="{FF2B5EF4-FFF2-40B4-BE49-F238E27FC236}">
                      <a16:creationId xmlns:a16="http://schemas.microsoft.com/office/drawing/2014/main" id="{D9DA78F6-240A-438D-A0C1-6E207D1E5320}"/>
                    </a:ext>
                  </a:extLst>
                </p:cNvPr>
                <p:cNvSpPr>
                  <a:spLocks noRot="1" noChangeAspect="1" noMove="1" noResize="1" noEditPoints="1" noAdjustHandles="1" noChangeArrowheads="1" noChangeShapeType="1" noTextEdit="1"/>
                </p:cNvSpPr>
                <p:nvPr/>
              </p:nvSpPr>
              <p:spPr>
                <a:xfrm>
                  <a:off x="1606696" y="4055506"/>
                  <a:ext cx="1513171" cy="576376"/>
                </a:xfrm>
                <a:prstGeom prst="rect">
                  <a:avLst/>
                </a:prstGeom>
                <a:blipFill>
                  <a:blip r:embed="rId6"/>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533507D6-F507-4053-9129-2CECA4047DD4}"/>
                </a:ext>
              </a:extLst>
            </p:cNvPr>
            <p:cNvGrpSpPr/>
            <p:nvPr/>
          </p:nvGrpSpPr>
          <p:grpSpPr>
            <a:xfrm>
              <a:off x="1195079" y="1813988"/>
              <a:ext cx="3590693" cy="2263698"/>
              <a:chOff x="492552" y="4431650"/>
              <a:chExt cx="3590693" cy="2263698"/>
            </a:xfrm>
          </p:grpSpPr>
          <p:sp>
            <p:nvSpPr>
              <p:cNvPr id="42" name="Partial Circle 41">
                <a:extLst>
                  <a:ext uri="{FF2B5EF4-FFF2-40B4-BE49-F238E27FC236}">
                    <a16:creationId xmlns:a16="http://schemas.microsoft.com/office/drawing/2014/main" id="{117243CD-BAC3-4C14-A6DD-6454E5818C55}"/>
                  </a:ext>
                </a:extLst>
              </p:cNvPr>
              <p:cNvSpPr/>
              <p:nvPr/>
            </p:nvSpPr>
            <p:spPr>
              <a:xfrm rot="10800000">
                <a:off x="820945" y="4774931"/>
                <a:ext cx="2874326" cy="1500053"/>
              </a:xfrm>
              <a:prstGeom prst="pie">
                <a:avLst>
                  <a:gd name="adj1" fmla="val 0"/>
                  <a:gd name="adj2" fmla="val 5400000"/>
                </a:avLst>
              </a:prstGeom>
              <a:solidFill>
                <a:srgbClr val="14DCD7"/>
              </a:solid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3" name="Partial Circle 42">
                <a:extLst>
                  <a:ext uri="{FF2B5EF4-FFF2-40B4-BE49-F238E27FC236}">
                    <a16:creationId xmlns:a16="http://schemas.microsoft.com/office/drawing/2014/main" id="{D9464D09-2688-45C8-B001-7ADBB6195B53}"/>
                  </a:ext>
                </a:extLst>
              </p:cNvPr>
              <p:cNvSpPr/>
              <p:nvPr/>
            </p:nvSpPr>
            <p:spPr>
              <a:xfrm>
                <a:off x="820945" y="4777265"/>
                <a:ext cx="2874326" cy="1500053"/>
              </a:xfrm>
              <a:prstGeom prst="pie">
                <a:avLst>
                  <a:gd name="adj1" fmla="val 0"/>
                  <a:gd name="adj2" fmla="val 5400000"/>
                </a:avLst>
              </a:prstGeom>
              <a:solidFill>
                <a:srgbClr val="BD92DE"/>
              </a:solid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4" name="Partial Circle 43">
                <a:extLst>
                  <a:ext uri="{FF2B5EF4-FFF2-40B4-BE49-F238E27FC236}">
                    <a16:creationId xmlns:a16="http://schemas.microsoft.com/office/drawing/2014/main" id="{FE7661CA-362D-4622-AE63-BE1E187E5908}"/>
                  </a:ext>
                </a:extLst>
              </p:cNvPr>
              <p:cNvSpPr/>
              <p:nvPr/>
            </p:nvSpPr>
            <p:spPr>
              <a:xfrm rot="10800000" flipH="1">
                <a:off x="820943" y="4774931"/>
                <a:ext cx="2874327" cy="1500052"/>
              </a:xfrm>
              <a:prstGeom prst="pie">
                <a:avLst>
                  <a:gd name="adj1" fmla="val 0"/>
                  <a:gd name="adj2" fmla="val 5400000"/>
                </a:avLst>
              </a:prstGeom>
              <a:solidFill>
                <a:srgbClr val="FF8989"/>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5" name="Partial Circle 44">
                <a:extLst>
                  <a:ext uri="{FF2B5EF4-FFF2-40B4-BE49-F238E27FC236}">
                    <a16:creationId xmlns:a16="http://schemas.microsoft.com/office/drawing/2014/main" id="{06BAF207-B25E-4D18-B846-E881B28B3F7B}"/>
                  </a:ext>
                </a:extLst>
              </p:cNvPr>
              <p:cNvSpPr/>
              <p:nvPr/>
            </p:nvSpPr>
            <p:spPr>
              <a:xfrm flipH="1">
                <a:off x="820941" y="4777732"/>
                <a:ext cx="2874327" cy="1500052"/>
              </a:xfrm>
              <a:prstGeom prst="pie">
                <a:avLst>
                  <a:gd name="adj1" fmla="val 0"/>
                  <a:gd name="adj2" fmla="val 5400000"/>
                </a:avLst>
              </a:prstGeom>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 name="TextBox 45">
                <a:extLst>
                  <a:ext uri="{FF2B5EF4-FFF2-40B4-BE49-F238E27FC236}">
                    <a16:creationId xmlns:a16="http://schemas.microsoft.com/office/drawing/2014/main" id="{E51B6256-3165-4717-AF34-4E84D5D137AC}"/>
                  </a:ext>
                </a:extLst>
              </p:cNvPr>
              <p:cNvSpPr txBox="1"/>
              <p:nvPr/>
            </p:nvSpPr>
            <p:spPr>
              <a:xfrm>
                <a:off x="2417340" y="5636360"/>
                <a:ext cx="832472" cy="369332"/>
              </a:xfrm>
              <a:prstGeom prst="rect">
                <a:avLst/>
              </a:prstGeom>
              <a:noFill/>
              <a:ln>
                <a:noFill/>
              </a:ln>
            </p:spPr>
            <p:txBody>
              <a:bodyPr wrap="none" rtlCol="0">
                <a:spAutoFit/>
              </a:bodyPr>
              <a:lstStyle/>
              <a:p>
                <a:r>
                  <a:rPr lang="en-US" dirty="0">
                    <a:solidFill>
                      <a:schemeClr val="bg1"/>
                    </a:solidFill>
                  </a:rPr>
                  <a:t>Winter</a:t>
                </a:r>
              </a:p>
            </p:txBody>
          </p:sp>
          <p:sp>
            <p:nvSpPr>
              <p:cNvPr id="47" name="TextBox 46">
                <a:extLst>
                  <a:ext uri="{FF2B5EF4-FFF2-40B4-BE49-F238E27FC236}">
                    <a16:creationId xmlns:a16="http://schemas.microsoft.com/office/drawing/2014/main" id="{3FF681CE-3523-448D-86AC-20831B78B218}"/>
                  </a:ext>
                </a:extLst>
              </p:cNvPr>
              <p:cNvSpPr txBox="1"/>
              <p:nvPr/>
            </p:nvSpPr>
            <p:spPr>
              <a:xfrm>
                <a:off x="2443385" y="5032641"/>
                <a:ext cx="500650" cy="369332"/>
              </a:xfrm>
              <a:prstGeom prst="rect">
                <a:avLst/>
              </a:prstGeom>
              <a:noFill/>
              <a:ln>
                <a:noFill/>
              </a:ln>
            </p:spPr>
            <p:txBody>
              <a:bodyPr wrap="none" rtlCol="0">
                <a:spAutoFit/>
              </a:bodyPr>
              <a:lstStyle/>
              <a:p>
                <a:r>
                  <a:rPr lang="en-US" dirty="0">
                    <a:solidFill>
                      <a:schemeClr val="bg1"/>
                    </a:solidFill>
                  </a:rPr>
                  <a:t>Fall</a:t>
                </a:r>
              </a:p>
            </p:txBody>
          </p:sp>
          <p:sp>
            <p:nvSpPr>
              <p:cNvPr id="48" name="TextBox 47">
                <a:extLst>
                  <a:ext uri="{FF2B5EF4-FFF2-40B4-BE49-F238E27FC236}">
                    <a16:creationId xmlns:a16="http://schemas.microsoft.com/office/drawing/2014/main" id="{0BAC4A02-88FE-418C-B31A-946F95D5CB23}"/>
                  </a:ext>
                </a:extLst>
              </p:cNvPr>
              <p:cNvSpPr txBox="1"/>
              <p:nvPr/>
            </p:nvSpPr>
            <p:spPr>
              <a:xfrm>
                <a:off x="1223690" y="4988230"/>
                <a:ext cx="976549" cy="369332"/>
              </a:xfrm>
              <a:prstGeom prst="rect">
                <a:avLst/>
              </a:prstGeom>
              <a:noFill/>
              <a:ln>
                <a:noFill/>
              </a:ln>
            </p:spPr>
            <p:txBody>
              <a:bodyPr wrap="none" rtlCol="0">
                <a:spAutoFit/>
              </a:bodyPr>
              <a:lstStyle/>
              <a:p>
                <a:r>
                  <a:rPr lang="en-US" dirty="0">
                    <a:solidFill>
                      <a:schemeClr val="bg1"/>
                    </a:solidFill>
                  </a:rPr>
                  <a:t>Summer</a:t>
                </a:r>
              </a:p>
            </p:txBody>
          </p:sp>
          <p:sp>
            <p:nvSpPr>
              <p:cNvPr id="49" name="TextBox 48">
                <a:extLst>
                  <a:ext uri="{FF2B5EF4-FFF2-40B4-BE49-F238E27FC236}">
                    <a16:creationId xmlns:a16="http://schemas.microsoft.com/office/drawing/2014/main" id="{8AD6E3ED-F026-47B5-8BDF-D062AAC67633}"/>
                  </a:ext>
                </a:extLst>
              </p:cNvPr>
              <p:cNvSpPr txBox="1"/>
              <p:nvPr/>
            </p:nvSpPr>
            <p:spPr>
              <a:xfrm>
                <a:off x="1300808" y="5613675"/>
                <a:ext cx="776175" cy="369332"/>
              </a:xfrm>
              <a:prstGeom prst="rect">
                <a:avLst/>
              </a:prstGeom>
              <a:noFill/>
              <a:ln>
                <a:noFill/>
              </a:ln>
            </p:spPr>
            <p:txBody>
              <a:bodyPr wrap="none" rtlCol="0">
                <a:spAutoFit/>
              </a:bodyPr>
              <a:lstStyle/>
              <a:p>
                <a:r>
                  <a:rPr lang="en-US" dirty="0">
                    <a:solidFill>
                      <a:schemeClr val="bg1"/>
                    </a:solidFill>
                  </a:rPr>
                  <a:t>Spring</a:t>
                </a:r>
              </a:p>
            </p:txBody>
          </p:sp>
          <p:cxnSp>
            <p:nvCxnSpPr>
              <p:cNvPr id="50" name="Straight Arrow Connector 49">
                <a:extLst>
                  <a:ext uri="{FF2B5EF4-FFF2-40B4-BE49-F238E27FC236}">
                    <a16:creationId xmlns:a16="http://schemas.microsoft.com/office/drawing/2014/main" id="{0B1AFCC9-8289-4DD0-8A05-A6C1F8694FF2}"/>
                  </a:ext>
                </a:extLst>
              </p:cNvPr>
              <p:cNvCxnSpPr/>
              <p:nvPr/>
            </p:nvCxnSpPr>
            <p:spPr>
              <a:xfrm>
                <a:off x="492552" y="5521747"/>
                <a:ext cx="3590693"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E4FE7C7-5DFB-497B-8EAF-FDE2C3B62202}"/>
                  </a:ext>
                </a:extLst>
              </p:cNvPr>
              <p:cNvCxnSpPr/>
              <p:nvPr/>
            </p:nvCxnSpPr>
            <p:spPr>
              <a:xfrm>
                <a:off x="2258104" y="4431650"/>
                <a:ext cx="0" cy="2263698"/>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Arrow: Curved Down 52">
              <a:extLst>
                <a:ext uri="{FF2B5EF4-FFF2-40B4-BE49-F238E27FC236}">
                  <a16:creationId xmlns:a16="http://schemas.microsoft.com/office/drawing/2014/main" id="{15AF0C75-8B96-4366-9FD8-7E6779905599}"/>
                </a:ext>
              </a:extLst>
            </p:cNvPr>
            <p:cNvSpPr/>
            <p:nvPr/>
          </p:nvSpPr>
          <p:spPr>
            <a:xfrm>
              <a:off x="2381305" y="2002348"/>
              <a:ext cx="1216152" cy="385832"/>
            </a:xfrm>
            <a:prstGeom prst="curved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urved Down 53">
              <a:extLst>
                <a:ext uri="{FF2B5EF4-FFF2-40B4-BE49-F238E27FC236}">
                  <a16:creationId xmlns:a16="http://schemas.microsoft.com/office/drawing/2014/main" id="{8BB8B7A0-C998-44EF-9724-D363FAD55991}"/>
                </a:ext>
              </a:extLst>
            </p:cNvPr>
            <p:cNvSpPr/>
            <p:nvPr/>
          </p:nvSpPr>
          <p:spPr>
            <a:xfrm rot="10800000">
              <a:off x="2294690" y="3404529"/>
              <a:ext cx="1216152" cy="385832"/>
            </a:xfrm>
            <a:prstGeom prst="curved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EB92656E-0073-4478-B22F-01141EBEF9C2}"/>
                </a:ext>
              </a:extLst>
            </p:cNvPr>
            <p:cNvSpPr txBox="1"/>
            <p:nvPr/>
          </p:nvSpPr>
          <p:spPr>
            <a:xfrm>
              <a:off x="2556957" y="1552842"/>
              <a:ext cx="1478299" cy="276999"/>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pPr algn="ctr"/>
              <a:r>
                <a:rPr lang="en-US" b="1" dirty="0"/>
                <a:t>Autumnal </a:t>
              </a:r>
            </a:p>
            <a:p>
              <a:pPr algn="ctr"/>
              <a:r>
                <a:rPr lang="en-US" b="1" dirty="0"/>
                <a:t>Equinox</a:t>
              </a:r>
            </a:p>
          </p:txBody>
        </p:sp>
        <p:sp>
          <p:nvSpPr>
            <p:cNvPr id="58" name="TextBox 57">
              <a:extLst>
                <a:ext uri="{FF2B5EF4-FFF2-40B4-BE49-F238E27FC236}">
                  <a16:creationId xmlns:a16="http://schemas.microsoft.com/office/drawing/2014/main" id="{BE8404E5-9480-4202-9E70-7232D23A574E}"/>
                </a:ext>
              </a:extLst>
            </p:cNvPr>
            <p:cNvSpPr txBox="1"/>
            <p:nvPr/>
          </p:nvSpPr>
          <p:spPr>
            <a:xfrm>
              <a:off x="3978950" y="2467017"/>
              <a:ext cx="1478299" cy="276999"/>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pPr algn="ctr"/>
              <a:r>
                <a:rPr lang="en-US" b="1" dirty="0"/>
                <a:t>Winter </a:t>
              </a:r>
            </a:p>
            <a:p>
              <a:pPr algn="ctr"/>
              <a:r>
                <a:rPr lang="en-US" b="1" dirty="0"/>
                <a:t>Solstice</a:t>
              </a:r>
            </a:p>
          </p:txBody>
        </p:sp>
        <p:sp>
          <p:nvSpPr>
            <p:cNvPr id="59" name="TextBox 58">
              <a:extLst>
                <a:ext uri="{FF2B5EF4-FFF2-40B4-BE49-F238E27FC236}">
                  <a16:creationId xmlns:a16="http://schemas.microsoft.com/office/drawing/2014/main" id="{CB676273-EB1E-4DFC-8605-5EBBBE93E0B8}"/>
                </a:ext>
              </a:extLst>
            </p:cNvPr>
            <p:cNvSpPr txBox="1"/>
            <p:nvPr/>
          </p:nvSpPr>
          <p:spPr>
            <a:xfrm>
              <a:off x="422881" y="2440257"/>
              <a:ext cx="1478299" cy="276999"/>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pPr algn="ctr"/>
              <a:r>
                <a:rPr lang="en-US" b="1" dirty="0"/>
                <a:t>Summer</a:t>
              </a:r>
            </a:p>
            <a:p>
              <a:pPr algn="ctr"/>
              <a:r>
                <a:rPr lang="en-US" b="1" dirty="0"/>
                <a:t>Solstice</a:t>
              </a:r>
            </a:p>
          </p:txBody>
        </p:sp>
        <p:sp>
          <p:nvSpPr>
            <p:cNvPr id="60" name="TextBox 59">
              <a:extLst>
                <a:ext uri="{FF2B5EF4-FFF2-40B4-BE49-F238E27FC236}">
                  <a16:creationId xmlns:a16="http://schemas.microsoft.com/office/drawing/2014/main" id="{17EAF30B-1D54-4A3E-9BC0-006017EF68B9}"/>
                </a:ext>
              </a:extLst>
            </p:cNvPr>
            <p:cNvSpPr txBox="1"/>
            <p:nvPr/>
          </p:nvSpPr>
          <p:spPr>
            <a:xfrm>
              <a:off x="2661134" y="3733319"/>
              <a:ext cx="1478299" cy="276999"/>
            </a:xfrm>
            <a:prstGeom prst="rect">
              <a:avLst/>
            </a:prstGeom>
            <a:noFill/>
          </p:spPr>
          <p:txBody>
            <a:bodyPr wrap="square" rtlCol="0">
              <a:noAutofit/>
            </a:bodyPr>
            <a:lstStyle>
              <a:defPPr>
                <a:defRPr lang="en-US"/>
              </a:defPPr>
              <a:lvl1pPr>
                <a:defRPr sz="1200">
                  <a:solidFill>
                    <a:schemeClr val="tx1">
                      <a:lumMod val="65000"/>
                      <a:lumOff val="35000"/>
                    </a:schemeClr>
                  </a:solidFill>
                </a:defRPr>
              </a:lvl1pPr>
            </a:lstStyle>
            <a:p>
              <a:pPr algn="ctr"/>
              <a:r>
                <a:rPr lang="en-US" b="1" dirty="0"/>
                <a:t>Vernal</a:t>
              </a:r>
            </a:p>
            <a:p>
              <a:pPr algn="ctr"/>
              <a:r>
                <a:rPr lang="en-US" b="1" dirty="0"/>
                <a:t>Equinox</a:t>
              </a:r>
            </a:p>
          </p:txBody>
        </p:sp>
      </p:grpSp>
    </p:spTree>
    <p:extLst>
      <p:ext uri="{BB962C8B-B14F-4D97-AF65-F5344CB8AC3E}">
        <p14:creationId xmlns:p14="http://schemas.microsoft.com/office/powerpoint/2010/main" val="4082304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F0DA-AC9E-41E9-B130-856D91FA99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9863C2-24A2-44A4-B8DF-9B172C6117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596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43C9D59-87C7-4B90-B275-FE2E2505078B}"/>
              </a:ext>
            </a:extLst>
          </p:cNvPr>
          <p:cNvGraphicFramePr>
            <a:graphicFrameLocks/>
          </p:cNvGraphicFramePr>
          <p:nvPr>
            <p:extLst>
              <p:ext uri="{D42A27DB-BD31-4B8C-83A1-F6EECF244321}">
                <p14:modId xmlns:p14="http://schemas.microsoft.com/office/powerpoint/2010/main" val="2141042101"/>
              </p:ext>
            </p:extLst>
          </p:nvPr>
        </p:nvGraphicFramePr>
        <p:xfrm>
          <a:off x="2429312" y="992676"/>
          <a:ext cx="3714750" cy="40226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B63BB1F-8BC5-4B20-8019-7A1D6007226F}"/>
              </a:ext>
            </a:extLst>
          </p:cNvPr>
          <p:cNvGraphicFramePr>
            <a:graphicFrameLocks/>
          </p:cNvGraphicFramePr>
          <p:nvPr>
            <p:extLst>
              <p:ext uri="{D42A27DB-BD31-4B8C-83A1-F6EECF244321}">
                <p14:modId xmlns:p14="http://schemas.microsoft.com/office/powerpoint/2010/main" val="1968779025"/>
              </p:ext>
            </p:extLst>
          </p:nvPr>
        </p:nvGraphicFramePr>
        <p:xfrm>
          <a:off x="5547640" y="974203"/>
          <a:ext cx="4870977" cy="402267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07C9BCF-3111-487A-8B67-2D858418BF5B}"/>
              </a:ext>
            </a:extLst>
          </p:cNvPr>
          <p:cNvSpPr txBox="1"/>
          <p:nvPr/>
        </p:nvSpPr>
        <p:spPr>
          <a:xfrm>
            <a:off x="3944202" y="604871"/>
            <a:ext cx="1402948"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ML-Approach</a:t>
            </a:r>
          </a:p>
        </p:txBody>
      </p:sp>
      <p:sp>
        <p:nvSpPr>
          <p:cNvPr id="7" name="TextBox 6">
            <a:extLst>
              <a:ext uri="{FF2B5EF4-FFF2-40B4-BE49-F238E27FC236}">
                <a16:creationId xmlns:a16="http://schemas.microsoft.com/office/drawing/2014/main" id="{7C49B49F-4291-4D8A-85D4-C6E71F696452}"/>
              </a:ext>
            </a:extLst>
          </p:cNvPr>
          <p:cNvSpPr txBox="1"/>
          <p:nvPr/>
        </p:nvSpPr>
        <p:spPr>
          <a:xfrm>
            <a:off x="7057844" y="623344"/>
            <a:ext cx="1665841"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REML-Approach</a:t>
            </a:r>
          </a:p>
        </p:txBody>
      </p:sp>
      <p:sp>
        <p:nvSpPr>
          <p:cNvPr id="10" name="TextBox 9">
            <a:extLst>
              <a:ext uri="{FF2B5EF4-FFF2-40B4-BE49-F238E27FC236}">
                <a16:creationId xmlns:a16="http://schemas.microsoft.com/office/drawing/2014/main" id="{EA9A7990-5FCF-4797-995A-7C6330324162}"/>
              </a:ext>
            </a:extLst>
          </p:cNvPr>
          <p:cNvSpPr txBox="1"/>
          <p:nvPr/>
        </p:nvSpPr>
        <p:spPr>
          <a:xfrm rot="16200000">
            <a:off x="1692229" y="2684570"/>
            <a:ext cx="1741182" cy="307777"/>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sz="1400" b="0" dirty="0">
                <a:solidFill>
                  <a:schemeClr val="tx1">
                    <a:lumMod val="50000"/>
                    <a:lumOff val="50000"/>
                  </a:schemeClr>
                </a:solidFill>
              </a:rPr>
              <a:t>Contribution to variance</a:t>
            </a:r>
          </a:p>
        </p:txBody>
      </p:sp>
    </p:spTree>
    <p:extLst>
      <p:ext uri="{BB962C8B-B14F-4D97-AF65-F5344CB8AC3E}">
        <p14:creationId xmlns:p14="http://schemas.microsoft.com/office/powerpoint/2010/main" val="2639651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43C9D59-87C7-4B90-B275-FE2E2505078B}"/>
              </a:ext>
            </a:extLst>
          </p:cNvPr>
          <p:cNvGraphicFramePr>
            <a:graphicFrameLocks/>
          </p:cNvGraphicFramePr>
          <p:nvPr>
            <p:extLst>
              <p:ext uri="{D42A27DB-BD31-4B8C-83A1-F6EECF244321}">
                <p14:modId xmlns:p14="http://schemas.microsoft.com/office/powerpoint/2010/main" val="3659570828"/>
              </p:ext>
            </p:extLst>
          </p:nvPr>
        </p:nvGraphicFramePr>
        <p:xfrm>
          <a:off x="2429312" y="992675"/>
          <a:ext cx="3714750" cy="55102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B63BB1F-8BC5-4B20-8019-7A1D6007226F}"/>
              </a:ext>
            </a:extLst>
          </p:cNvPr>
          <p:cNvGraphicFramePr>
            <a:graphicFrameLocks/>
          </p:cNvGraphicFramePr>
          <p:nvPr>
            <p:extLst>
              <p:ext uri="{D42A27DB-BD31-4B8C-83A1-F6EECF244321}">
                <p14:modId xmlns:p14="http://schemas.microsoft.com/office/powerpoint/2010/main" val="875218655"/>
              </p:ext>
            </p:extLst>
          </p:nvPr>
        </p:nvGraphicFramePr>
        <p:xfrm>
          <a:off x="6182162" y="992675"/>
          <a:ext cx="3714750" cy="551021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07C9BCF-3111-487A-8B67-2D858418BF5B}"/>
              </a:ext>
            </a:extLst>
          </p:cNvPr>
          <p:cNvSpPr txBox="1"/>
          <p:nvPr/>
        </p:nvSpPr>
        <p:spPr>
          <a:xfrm>
            <a:off x="3859383" y="161678"/>
            <a:ext cx="1402948"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ML-Approach</a:t>
            </a:r>
          </a:p>
        </p:txBody>
      </p:sp>
      <p:sp>
        <p:nvSpPr>
          <p:cNvPr id="7" name="TextBox 6">
            <a:extLst>
              <a:ext uri="{FF2B5EF4-FFF2-40B4-BE49-F238E27FC236}">
                <a16:creationId xmlns:a16="http://schemas.microsoft.com/office/drawing/2014/main" id="{7C49B49F-4291-4D8A-85D4-C6E71F696452}"/>
              </a:ext>
            </a:extLst>
          </p:cNvPr>
          <p:cNvSpPr txBox="1"/>
          <p:nvPr/>
        </p:nvSpPr>
        <p:spPr>
          <a:xfrm>
            <a:off x="7546325" y="284789"/>
            <a:ext cx="1665841" cy="369332"/>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i="1" dirty="0">
                <a:solidFill>
                  <a:schemeClr val="tx1">
                    <a:lumMod val="50000"/>
                    <a:lumOff val="50000"/>
                  </a:schemeClr>
                </a:solidFill>
              </a:rPr>
              <a:t>REML-Approach</a:t>
            </a:r>
          </a:p>
        </p:txBody>
      </p:sp>
      <p:sp>
        <p:nvSpPr>
          <p:cNvPr id="8" name="TextBox 7">
            <a:extLst>
              <a:ext uri="{FF2B5EF4-FFF2-40B4-BE49-F238E27FC236}">
                <a16:creationId xmlns:a16="http://schemas.microsoft.com/office/drawing/2014/main" id="{D2C74351-F528-4F58-92B2-322799551220}"/>
              </a:ext>
            </a:extLst>
          </p:cNvPr>
          <p:cNvSpPr txBox="1"/>
          <p:nvPr/>
        </p:nvSpPr>
        <p:spPr>
          <a:xfrm>
            <a:off x="3690266" y="684898"/>
            <a:ext cx="1741182" cy="307777"/>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sz="1400" b="0" dirty="0">
                <a:solidFill>
                  <a:schemeClr val="tx1">
                    <a:lumMod val="50000"/>
                    <a:lumOff val="50000"/>
                  </a:schemeClr>
                </a:solidFill>
              </a:rPr>
              <a:t>Contribution to variance</a:t>
            </a:r>
          </a:p>
        </p:txBody>
      </p:sp>
      <p:sp>
        <p:nvSpPr>
          <p:cNvPr id="9" name="TextBox 8">
            <a:extLst>
              <a:ext uri="{FF2B5EF4-FFF2-40B4-BE49-F238E27FC236}">
                <a16:creationId xmlns:a16="http://schemas.microsoft.com/office/drawing/2014/main" id="{0618610E-4685-4E6C-9AB7-F6A0910B04EF}"/>
              </a:ext>
            </a:extLst>
          </p:cNvPr>
          <p:cNvSpPr txBox="1"/>
          <p:nvPr/>
        </p:nvSpPr>
        <p:spPr>
          <a:xfrm>
            <a:off x="7508655" y="684898"/>
            <a:ext cx="1741182" cy="307777"/>
          </a:xfrm>
          <a:prstGeom prst="rect">
            <a:avLst/>
          </a:prstGeom>
          <a:noFill/>
        </p:spPr>
        <p:txBody>
          <a:bodyPr wrap="none" rtlCol="0">
            <a:spAutoFit/>
          </a:bodyPr>
          <a:lstStyle>
            <a:defPPr>
              <a:defRPr lang="en-US"/>
            </a:defPPr>
            <a:lvl1pPr>
              <a:defRPr b="1">
                <a:solidFill>
                  <a:schemeClr val="bg1">
                    <a:lumMod val="95000"/>
                  </a:schemeClr>
                </a:solidFill>
                <a:latin typeface="Arial Narrow" panose="020B0606020202030204" pitchFamily="34" charset="0"/>
              </a:defRPr>
            </a:lvl1pPr>
          </a:lstStyle>
          <a:p>
            <a:r>
              <a:rPr lang="en-US" sz="1400" b="0" dirty="0">
                <a:solidFill>
                  <a:schemeClr val="tx1">
                    <a:lumMod val="50000"/>
                    <a:lumOff val="50000"/>
                  </a:schemeClr>
                </a:solidFill>
              </a:rPr>
              <a:t>Contribution to variance</a:t>
            </a:r>
          </a:p>
        </p:txBody>
      </p:sp>
    </p:spTree>
    <p:extLst>
      <p:ext uri="{BB962C8B-B14F-4D97-AF65-F5344CB8AC3E}">
        <p14:creationId xmlns:p14="http://schemas.microsoft.com/office/powerpoint/2010/main" val="2930213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7D7A-F706-4A76-80C2-D75440D7F0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A99ED3-BCC6-4C8B-9F49-0DA2B10526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40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CA43-A31A-455A-817C-CC525C3FB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344007-5EC4-420D-9E25-96A91F2D58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4850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86B0-B541-47ED-93FB-7EE65B0F7B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38ECF9-8943-4190-83B6-15713B7C20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1626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row: Up 45">
            <a:extLst>
              <a:ext uri="{FF2B5EF4-FFF2-40B4-BE49-F238E27FC236}">
                <a16:creationId xmlns:a16="http://schemas.microsoft.com/office/drawing/2014/main" id="{E6DE7430-C547-4BA0-874D-C3D7A26EEB23}"/>
              </a:ext>
            </a:extLst>
          </p:cNvPr>
          <p:cNvSpPr/>
          <p:nvPr/>
        </p:nvSpPr>
        <p:spPr>
          <a:xfrm>
            <a:off x="5506654" y="2376989"/>
            <a:ext cx="749640" cy="2790511"/>
          </a:xfrm>
          <a:prstGeom prst="up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FC8FB012-AB58-49CB-A564-DBA72C989A39}"/>
              </a:ext>
            </a:extLst>
          </p:cNvPr>
          <p:cNvSpPr/>
          <p:nvPr/>
        </p:nvSpPr>
        <p:spPr>
          <a:xfrm rot="245603">
            <a:off x="7236790" y="4428581"/>
            <a:ext cx="4669711" cy="1793009"/>
          </a:xfrm>
          <a:prstGeom prst="trapezoid">
            <a:avLst>
              <a:gd name="adj" fmla="val 48935"/>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0E47C59-ABDF-4923-97C2-D593B415300B}"/>
              </a:ext>
            </a:extLst>
          </p:cNvPr>
          <p:cNvGrpSpPr/>
          <p:nvPr/>
        </p:nvGrpSpPr>
        <p:grpSpPr>
          <a:xfrm>
            <a:off x="7212910" y="4049402"/>
            <a:ext cx="4110725" cy="1653141"/>
            <a:chOff x="6281090" y="3609975"/>
            <a:chExt cx="4476844" cy="1653141"/>
          </a:xfrm>
        </p:grpSpPr>
        <p:cxnSp>
          <p:nvCxnSpPr>
            <p:cNvPr id="17" name="Straight Connector 16">
              <a:extLst>
                <a:ext uri="{FF2B5EF4-FFF2-40B4-BE49-F238E27FC236}">
                  <a16:creationId xmlns:a16="http://schemas.microsoft.com/office/drawing/2014/main" id="{1F91A0AD-02D7-4F8D-B57F-455F16EF70D1}"/>
                </a:ext>
              </a:extLst>
            </p:cNvPr>
            <p:cNvCxnSpPr/>
            <p:nvPr/>
          </p:nvCxnSpPr>
          <p:spPr>
            <a:xfrm>
              <a:off x="8624334" y="4339191"/>
              <a:ext cx="2133600" cy="1428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9B1F1A-88A2-464E-8C3F-691398283D89}"/>
                </a:ext>
              </a:extLst>
            </p:cNvPr>
            <p:cNvCxnSpPr>
              <a:cxnSpLocks/>
            </p:cNvCxnSpPr>
            <p:nvPr/>
          </p:nvCxnSpPr>
          <p:spPr>
            <a:xfrm>
              <a:off x="7296150" y="3609975"/>
              <a:ext cx="1333500" cy="7239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174AD2-26D3-41A6-AAED-1E16116A46DE}"/>
                </a:ext>
              </a:extLst>
            </p:cNvPr>
            <p:cNvCxnSpPr>
              <a:cxnSpLocks/>
            </p:cNvCxnSpPr>
            <p:nvPr/>
          </p:nvCxnSpPr>
          <p:spPr>
            <a:xfrm flipV="1">
              <a:off x="6281090" y="4331284"/>
              <a:ext cx="2353876" cy="93183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0" name="Freeform: Shape 9">
            <a:extLst>
              <a:ext uri="{FF2B5EF4-FFF2-40B4-BE49-F238E27FC236}">
                <a16:creationId xmlns:a16="http://schemas.microsoft.com/office/drawing/2014/main" id="{E83DB21C-6BD0-4806-8FB2-F7BC50CA38F7}"/>
              </a:ext>
            </a:extLst>
          </p:cNvPr>
          <p:cNvSpPr/>
          <p:nvPr/>
        </p:nvSpPr>
        <p:spPr>
          <a:xfrm>
            <a:off x="7693281" y="2817997"/>
            <a:ext cx="1217842" cy="1297948"/>
          </a:xfrm>
          <a:custGeom>
            <a:avLst/>
            <a:gdLst>
              <a:gd name="connsiteX0" fmla="*/ 22405 w 1217842"/>
              <a:gd name="connsiteY0" fmla="*/ 1292629 h 1297948"/>
              <a:gd name="connsiteX1" fmla="*/ 1123842 w 1217842"/>
              <a:gd name="connsiteY1" fmla="*/ 835429 h 1297948"/>
              <a:gd name="connsiteX2" fmla="*/ 1157092 w 1217842"/>
              <a:gd name="connsiteY2" fmla="*/ 856210 h 1297948"/>
              <a:gd name="connsiteX3" fmla="*/ 1115529 w 1217842"/>
              <a:gd name="connsiteY3" fmla="*/ 827116 h 1297948"/>
              <a:gd name="connsiteX4" fmla="*/ 1111372 w 1217842"/>
              <a:gd name="connsiteY4" fmla="*/ 0 h 1297948"/>
              <a:gd name="connsiteX5" fmla="*/ 1111372 w 1217842"/>
              <a:gd name="connsiteY5" fmla="*/ 0 h 1297948"/>
              <a:gd name="connsiteX6" fmla="*/ 1028245 w 1217842"/>
              <a:gd name="connsiteY6" fmla="*/ 108065 h 1297948"/>
              <a:gd name="connsiteX7" fmla="*/ 907711 w 1217842"/>
              <a:gd name="connsiteY7" fmla="*/ 428105 h 1297948"/>
              <a:gd name="connsiteX8" fmla="*/ 695736 w 1217842"/>
              <a:gd name="connsiteY8" fmla="*/ 735676 h 1297948"/>
              <a:gd name="connsiteX9" fmla="*/ 404791 w 1217842"/>
              <a:gd name="connsiteY9" fmla="*/ 1064029 h 1297948"/>
              <a:gd name="connsiteX10" fmla="*/ 22405 w 1217842"/>
              <a:gd name="connsiteY10" fmla="*/ 1292629 h 129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842" h="1297948">
                <a:moveTo>
                  <a:pt x="22405" y="1292629"/>
                </a:moveTo>
                <a:cubicBezTo>
                  <a:pt x="142247" y="1254529"/>
                  <a:pt x="934728" y="908165"/>
                  <a:pt x="1123842" y="835429"/>
                </a:cubicBezTo>
                <a:cubicBezTo>
                  <a:pt x="1312956" y="762693"/>
                  <a:pt x="1158477" y="857595"/>
                  <a:pt x="1157092" y="856210"/>
                </a:cubicBezTo>
                <a:cubicBezTo>
                  <a:pt x="1155707" y="854825"/>
                  <a:pt x="1123149" y="969818"/>
                  <a:pt x="1115529" y="827116"/>
                </a:cubicBezTo>
                <a:cubicBezTo>
                  <a:pt x="1107909" y="684414"/>
                  <a:pt x="1111372" y="0"/>
                  <a:pt x="1111372" y="0"/>
                </a:cubicBezTo>
                <a:lnTo>
                  <a:pt x="1111372" y="0"/>
                </a:lnTo>
                <a:cubicBezTo>
                  <a:pt x="1097518" y="18011"/>
                  <a:pt x="1062188" y="36714"/>
                  <a:pt x="1028245" y="108065"/>
                </a:cubicBezTo>
                <a:cubicBezTo>
                  <a:pt x="994302" y="179416"/>
                  <a:pt x="963129" y="323503"/>
                  <a:pt x="907711" y="428105"/>
                </a:cubicBezTo>
                <a:cubicBezTo>
                  <a:pt x="852293" y="532707"/>
                  <a:pt x="779556" y="629689"/>
                  <a:pt x="695736" y="735676"/>
                </a:cubicBezTo>
                <a:cubicBezTo>
                  <a:pt x="611916" y="841663"/>
                  <a:pt x="512164" y="973282"/>
                  <a:pt x="404791" y="1064029"/>
                </a:cubicBezTo>
                <a:cubicBezTo>
                  <a:pt x="297418" y="1154776"/>
                  <a:pt x="-97437" y="1330729"/>
                  <a:pt x="22405" y="1292629"/>
                </a:cubicBezTo>
                <a:close/>
              </a:path>
            </a:pathLst>
          </a:custGeom>
          <a:solidFill>
            <a:srgbClr val="C55A1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57092B5-117D-49BD-B25E-149AA5E3B94A}"/>
              </a:ext>
            </a:extLst>
          </p:cNvPr>
          <p:cNvGrpSpPr/>
          <p:nvPr/>
        </p:nvGrpSpPr>
        <p:grpSpPr>
          <a:xfrm>
            <a:off x="8422431" y="2413569"/>
            <a:ext cx="1531054" cy="1387436"/>
            <a:chOff x="5284317" y="1712949"/>
            <a:chExt cx="1531054" cy="1387436"/>
          </a:xfrm>
        </p:grpSpPr>
        <p:grpSp>
          <p:nvGrpSpPr>
            <p:cNvPr id="3" name="Group 2">
              <a:extLst>
                <a:ext uri="{FF2B5EF4-FFF2-40B4-BE49-F238E27FC236}">
                  <a16:creationId xmlns:a16="http://schemas.microsoft.com/office/drawing/2014/main" id="{13B21900-A689-47A3-B62D-E0149A5C8BAA}"/>
                </a:ext>
              </a:extLst>
            </p:cNvPr>
            <p:cNvGrpSpPr/>
            <p:nvPr/>
          </p:nvGrpSpPr>
          <p:grpSpPr>
            <a:xfrm>
              <a:off x="5284317" y="1712949"/>
              <a:ext cx="1531054" cy="1387436"/>
              <a:chOff x="5284317" y="1712949"/>
              <a:chExt cx="1531054" cy="1387436"/>
            </a:xfrm>
          </p:grpSpPr>
          <p:sp>
            <p:nvSpPr>
              <p:cNvPr id="16" name="Freeform: Shape 15">
                <a:extLst>
                  <a:ext uri="{FF2B5EF4-FFF2-40B4-BE49-F238E27FC236}">
                    <a16:creationId xmlns:a16="http://schemas.microsoft.com/office/drawing/2014/main" id="{824AC89D-5661-446A-93C3-38360A732AA2}"/>
                  </a:ext>
                </a:extLst>
              </p:cNvPr>
              <p:cNvSpPr/>
              <p:nvPr/>
            </p:nvSpPr>
            <p:spPr>
              <a:xfrm>
                <a:off x="5284317" y="2114311"/>
                <a:ext cx="942568" cy="986074"/>
              </a:xfrm>
              <a:custGeom>
                <a:avLst/>
                <a:gdLst>
                  <a:gd name="connsiteX0" fmla="*/ 153 w 942568"/>
                  <a:gd name="connsiteY0" fmla="*/ 983219 h 986074"/>
                  <a:gd name="connsiteX1" fmla="*/ 674523 w 942568"/>
                  <a:gd name="connsiteY1" fmla="*/ 678419 h 986074"/>
                  <a:gd name="connsiteX2" fmla="*/ 906933 w 942568"/>
                  <a:gd name="connsiteY2" fmla="*/ 594599 h 986074"/>
                  <a:gd name="connsiteX3" fmla="*/ 941223 w 942568"/>
                  <a:gd name="connsiteY3" fmla="*/ 594599 h 986074"/>
                  <a:gd name="connsiteX4" fmla="*/ 933603 w 942568"/>
                  <a:gd name="connsiteY4" fmla="*/ 613649 h 986074"/>
                  <a:gd name="connsiteX5" fmla="*/ 914553 w 942568"/>
                  <a:gd name="connsiteY5" fmla="*/ 613649 h 986074"/>
                  <a:gd name="connsiteX6" fmla="*/ 903123 w 942568"/>
                  <a:gd name="connsiteY6" fmla="*/ 590789 h 986074"/>
                  <a:gd name="connsiteX7" fmla="*/ 929793 w 942568"/>
                  <a:gd name="connsiteY7" fmla="*/ 34529 h 986074"/>
                  <a:gd name="connsiteX8" fmla="*/ 891693 w 942568"/>
                  <a:gd name="connsiteY8" fmla="*/ 76439 h 986074"/>
                  <a:gd name="connsiteX9" fmla="*/ 777393 w 942568"/>
                  <a:gd name="connsiteY9" fmla="*/ 217409 h 986074"/>
                  <a:gd name="connsiteX10" fmla="*/ 613563 w 942568"/>
                  <a:gd name="connsiteY10" fmla="*/ 476489 h 986074"/>
                  <a:gd name="connsiteX11" fmla="*/ 153 w 942568"/>
                  <a:gd name="connsiteY11" fmla="*/ 983219 h 98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2568" h="986074">
                    <a:moveTo>
                      <a:pt x="153" y="983219"/>
                    </a:moveTo>
                    <a:cubicBezTo>
                      <a:pt x="10313" y="1016874"/>
                      <a:pt x="523393" y="743189"/>
                      <a:pt x="674523" y="678419"/>
                    </a:cubicBezTo>
                    <a:cubicBezTo>
                      <a:pt x="825653" y="613649"/>
                      <a:pt x="862483" y="608569"/>
                      <a:pt x="906933" y="594599"/>
                    </a:cubicBezTo>
                    <a:cubicBezTo>
                      <a:pt x="951383" y="580629"/>
                      <a:pt x="936778" y="591424"/>
                      <a:pt x="941223" y="594599"/>
                    </a:cubicBezTo>
                    <a:cubicBezTo>
                      <a:pt x="945668" y="597774"/>
                      <a:pt x="938048" y="610474"/>
                      <a:pt x="933603" y="613649"/>
                    </a:cubicBezTo>
                    <a:cubicBezTo>
                      <a:pt x="929158" y="616824"/>
                      <a:pt x="919633" y="617459"/>
                      <a:pt x="914553" y="613649"/>
                    </a:cubicBezTo>
                    <a:cubicBezTo>
                      <a:pt x="909473" y="609839"/>
                      <a:pt x="900583" y="687309"/>
                      <a:pt x="903123" y="590789"/>
                    </a:cubicBezTo>
                    <a:cubicBezTo>
                      <a:pt x="905663" y="494269"/>
                      <a:pt x="931698" y="120254"/>
                      <a:pt x="929793" y="34529"/>
                    </a:cubicBezTo>
                    <a:cubicBezTo>
                      <a:pt x="927888" y="-51196"/>
                      <a:pt x="917093" y="45959"/>
                      <a:pt x="891693" y="76439"/>
                    </a:cubicBezTo>
                    <a:cubicBezTo>
                      <a:pt x="866293" y="106919"/>
                      <a:pt x="823748" y="150734"/>
                      <a:pt x="777393" y="217409"/>
                    </a:cubicBezTo>
                    <a:cubicBezTo>
                      <a:pt x="731038" y="284084"/>
                      <a:pt x="739928" y="347584"/>
                      <a:pt x="613563" y="476489"/>
                    </a:cubicBezTo>
                    <a:cubicBezTo>
                      <a:pt x="487198" y="605394"/>
                      <a:pt x="-10007" y="949564"/>
                      <a:pt x="153" y="983219"/>
                    </a:cubicBez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0C01F56E-8AF6-45CC-B539-DFC90769CEDF}"/>
                  </a:ext>
                </a:extLst>
              </p:cNvPr>
              <p:cNvPicPr>
                <a:picLocks noChangeAspect="1"/>
              </p:cNvPicPr>
              <p:nvPr/>
            </p:nvPicPr>
            <p:blipFill rotWithShape="1">
              <a:blip r:embed="rId2"/>
              <a:srcRect l="1890" r="11383" b="8358"/>
              <a:stretch/>
            </p:blipFill>
            <p:spPr>
              <a:xfrm>
                <a:off x="6138598" y="1712949"/>
                <a:ext cx="676773" cy="1061524"/>
              </a:xfrm>
              <a:prstGeom prst="rect">
                <a:avLst/>
              </a:prstGeom>
            </p:spPr>
          </p:pic>
          <p:cxnSp>
            <p:nvCxnSpPr>
              <p:cNvPr id="55" name="Straight Connector 54">
                <a:extLst>
                  <a:ext uri="{FF2B5EF4-FFF2-40B4-BE49-F238E27FC236}">
                    <a16:creationId xmlns:a16="http://schemas.microsoft.com/office/drawing/2014/main" id="{D691C915-0BBC-4BA8-9C46-457739286EEA}"/>
                  </a:ext>
                </a:extLst>
              </p:cNvPr>
              <p:cNvCxnSpPr>
                <a:cxnSpLocks/>
              </p:cNvCxnSpPr>
              <p:nvPr/>
            </p:nvCxnSpPr>
            <p:spPr>
              <a:xfrm flipV="1">
                <a:off x="6197131" y="2094146"/>
                <a:ext cx="0" cy="55427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 name="Oval 1">
              <a:extLst>
                <a:ext uri="{FF2B5EF4-FFF2-40B4-BE49-F238E27FC236}">
                  <a16:creationId xmlns:a16="http://schemas.microsoft.com/office/drawing/2014/main" id="{D245C0C5-4037-43C5-BEA5-A27D2DE6DB1E}"/>
                </a:ext>
              </a:extLst>
            </p:cNvPr>
            <p:cNvSpPr/>
            <p:nvPr/>
          </p:nvSpPr>
          <p:spPr>
            <a:xfrm>
              <a:off x="6027399" y="1868285"/>
              <a:ext cx="238343" cy="2243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a:extLst>
              <a:ext uri="{FF2B5EF4-FFF2-40B4-BE49-F238E27FC236}">
                <a16:creationId xmlns:a16="http://schemas.microsoft.com/office/drawing/2014/main" id="{B201984C-1418-4062-8C0C-C9384788342E}"/>
              </a:ext>
            </a:extLst>
          </p:cNvPr>
          <p:cNvCxnSpPr>
            <a:cxnSpLocks/>
          </p:cNvCxnSpPr>
          <p:nvPr/>
        </p:nvCxnSpPr>
        <p:spPr>
          <a:xfrm>
            <a:off x="7396550" y="6327045"/>
            <a:ext cx="3927085" cy="261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8348658-6E99-4E6B-AC18-E9AB651ADE49}"/>
              </a:ext>
            </a:extLst>
          </p:cNvPr>
          <p:cNvSpPr txBox="1"/>
          <p:nvPr/>
        </p:nvSpPr>
        <p:spPr>
          <a:xfrm rot="242179">
            <a:off x="8999108" y="6466564"/>
            <a:ext cx="641073" cy="369332"/>
          </a:xfrm>
          <a:prstGeom prst="rect">
            <a:avLst/>
          </a:prstGeom>
          <a:noFill/>
        </p:spPr>
        <p:txBody>
          <a:bodyPr wrap="none" rtlCol="0">
            <a:spAutoFit/>
          </a:bodyPr>
          <a:lstStyle/>
          <a:p>
            <a:r>
              <a:rPr lang="en-US" b="1" dirty="0"/>
              <a:t>Flow</a:t>
            </a:r>
          </a:p>
        </p:txBody>
      </p:sp>
      <p:sp>
        <p:nvSpPr>
          <p:cNvPr id="59" name="Freeform: Shape 58">
            <a:extLst>
              <a:ext uri="{FF2B5EF4-FFF2-40B4-BE49-F238E27FC236}">
                <a16:creationId xmlns:a16="http://schemas.microsoft.com/office/drawing/2014/main" id="{3B1F1DE7-CA98-4EF7-8F0A-EE20EB5CC562}"/>
              </a:ext>
            </a:extLst>
          </p:cNvPr>
          <p:cNvSpPr/>
          <p:nvPr/>
        </p:nvSpPr>
        <p:spPr>
          <a:xfrm>
            <a:off x="7227439" y="4351839"/>
            <a:ext cx="2127250" cy="1682290"/>
          </a:xfrm>
          <a:custGeom>
            <a:avLst/>
            <a:gdLst>
              <a:gd name="connsiteX0" fmla="*/ 0 w 2127250"/>
              <a:gd name="connsiteY0" fmla="*/ 1346221 h 1682290"/>
              <a:gd name="connsiteX1" fmla="*/ 6350 w 2127250"/>
              <a:gd name="connsiteY1" fmla="*/ 755671 h 1682290"/>
              <a:gd name="connsiteX2" fmla="*/ 31750 w 2127250"/>
              <a:gd name="connsiteY2" fmla="*/ 1473221 h 1682290"/>
              <a:gd name="connsiteX3" fmla="*/ 31750 w 2127250"/>
              <a:gd name="connsiteY3" fmla="*/ 1606571 h 1682290"/>
              <a:gd name="connsiteX4" fmla="*/ 57150 w 2127250"/>
              <a:gd name="connsiteY4" fmla="*/ 1123971 h 1682290"/>
              <a:gd name="connsiteX5" fmla="*/ 63500 w 2127250"/>
              <a:gd name="connsiteY5" fmla="*/ 1327171 h 1682290"/>
              <a:gd name="connsiteX6" fmla="*/ 82550 w 2127250"/>
              <a:gd name="connsiteY6" fmla="*/ 1479571 h 1682290"/>
              <a:gd name="connsiteX7" fmla="*/ 82550 w 2127250"/>
              <a:gd name="connsiteY7" fmla="*/ 1168421 h 1682290"/>
              <a:gd name="connsiteX8" fmla="*/ 95250 w 2127250"/>
              <a:gd name="connsiteY8" fmla="*/ 1263671 h 1682290"/>
              <a:gd name="connsiteX9" fmla="*/ 114300 w 2127250"/>
              <a:gd name="connsiteY9" fmla="*/ 1460521 h 1682290"/>
              <a:gd name="connsiteX10" fmla="*/ 152400 w 2127250"/>
              <a:gd name="connsiteY10" fmla="*/ 857271 h 1682290"/>
              <a:gd name="connsiteX11" fmla="*/ 190500 w 2127250"/>
              <a:gd name="connsiteY11" fmla="*/ 1435121 h 1682290"/>
              <a:gd name="connsiteX12" fmla="*/ 190500 w 2127250"/>
              <a:gd name="connsiteY12" fmla="*/ 1524021 h 1682290"/>
              <a:gd name="connsiteX13" fmla="*/ 209550 w 2127250"/>
              <a:gd name="connsiteY13" fmla="*/ 1009671 h 1682290"/>
              <a:gd name="connsiteX14" fmla="*/ 228600 w 2127250"/>
              <a:gd name="connsiteY14" fmla="*/ 1371621 h 1682290"/>
              <a:gd name="connsiteX15" fmla="*/ 266700 w 2127250"/>
              <a:gd name="connsiteY15" fmla="*/ 1047771 h 1682290"/>
              <a:gd name="connsiteX16" fmla="*/ 273050 w 2127250"/>
              <a:gd name="connsiteY16" fmla="*/ 1162071 h 1682290"/>
              <a:gd name="connsiteX17" fmla="*/ 311150 w 2127250"/>
              <a:gd name="connsiteY17" fmla="*/ 762021 h 1682290"/>
              <a:gd name="connsiteX18" fmla="*/ 361950 w 2127250"/>
              <a:gd name="connsiteY18" fmla="*/ 1504971 h 1682290"/>
              <a:gd name="connsiteX19" fmla="*/ 368300 w 2127250"/>
              <a:gd name="connsiteY19" fmla="*/ 1035071 h 1682290"/>
              <a:gd name="connsiteX20" fmla="*/ 400050 w 2127250"/>
              <a:gd name="connsiteY20" fmla="*/ 723921 h 1682290"/>
              <a:gd name="connsiteX21" fmla="*/ 444500 w 2127250"/>
              <a:gd name="connsiteY21" fmla="*/ 1308121 h 1682290"/>
              <a:gd name="connsiteX22" fmla="*/ 469900 w 2127250"/>
              <a:gd name="connsiteY22" fmla="*/ 1479571 h 1682290"/>
              <a:gd name="connsiteX23" fmla="*/ 495300 w 2127250"/>
              <a:gd name="connsiteY23" fmla="*/ 939821 h 1682290"/>
              <a:gd name="connsiteX24" fmla="*/ 520700 w 2127250"/>
              <a:gd name="connsiteY24" fmla="*/ 1231921 h 1682290"/>
              <a:gd name="connsiteX25" fmla="*/ 533400 w 2127250"/>
              <a:gd name="connsiteY25" fmla="*/ 882671 h 1682290"/>
              <a:gd name="connsiteX26" fmla="*/ 558800 w 2127250"/>
              <a:gd name="connsiteY26" fmla="*/ 1238271 h 1682290"/>
              <a:gd name="connsiteX27" fmla="*/ 552450 w 2127250"/>
              <a:gd name="connsiteY27" fmla="*/ 742971 h 1682290"/>
              <a:gd name="connsiteX28" fmla="*/ 571500 w 2127250"/>
              <a:gd name="connsiteY28" fmla="*/ 1441471 h 1682290"/>
              <a:gd name="connsiteX29" fmla="*/ 603250 w 2127250"/>
              <a:gd name="connsiteY29" fmla="*/ 641371 h 1682290"/>
              <a:gd name="connsiteX30" fmla="*/ 584200 w 2127250"/>
              <a:gd name="connsiteY30" fmla="*/ 400071 h 1682290"/>
              <a:gd name="connsiteX31" fmla="*/ 641350 w 2127250"/>
              <a:gd name="connsiteY31" fmla="*/ 1676421 h 1682290"/>
              <a:gd name="connsiteX32" fmla="*/ 679450 w 2127250"/>
              <a:gd name="connsiteY32" fmla="*/ 889021 h 1682290"/>
              <a:gd name="connsiteX33" fmla="*/ 698500 w 2127250"/>
              <a:gd name="connsiteY33" fmla="*/ 1219221 h 1682290"/>
              <a:gd name="connsiteX34" fmla="*/ 711200 w 2127250"/>
              <a:gd name="connsiteY34" fmla="*/ 838221 h 1682290"/>
              <a:gd name="connsiteX35" fmla="*/ 736600 w 2127250"/>
              <a:gd name="connsiteY35" fmla="*/ 1244621 h 1682290"/>
              <a:gd name="connsiteX36" fmla="*/ 781050 w 2127250"/>
              <a:gd name="connsiteY36" fmla="*/ 819171 h 1682290"/>
              <a:gd name="connsiteX37" fmla="*/ 800100 w 2127250"/>
              <a:gd name="connsiteY37" fmla="*/ 1193821 h 1682290"/>
              <a:gd name="connsiteX38" fmla="*/ 831850 w 2127250"/>
              <a:gd name="connsiteY38" fmla="*/ 825521 h 1682290"/>
              <a:gd name="connsiteX39" fmla="*/ 876300 w 2127250"/>
              <a:gd name="connsiteY39" fmla="*/ 1174771 h 1682290"/>
              <a:gd name="connsiteX40" fmla="*/ 863600 w 2127250"/>
              <a:gd name="connsiteY40" fmla="*/ 425471 h 1682290"/>
              <a:gd name="connsiteX41" fmla="*/ 914400 w 2127250"/>
              <a:gd name="connsiteY41" fmla="*/ 1397021 h 1682290"/>
              <a:gd name="connsiteX42" fmla="*/ 933450 w 2127250"/>
              <a:gd name="connsiteY42" fmla="*/ 482621 h 1682290"/>
              <a:gd name="connsiteX43" fmla="*/ 958850 w 2127250"/>
              <a:gd name="connsiteY43" fmla="*/ 1187471 h 1682290"/>
              <a:gd name="connsiteX44" fmla="*/ 996950 w 2127250"/>
              <a:gd name="connsiteY44" fmla="*/ 628671 h 1682290"/>
              <a:gd name="connsiteX45" fmla="*/ 1022350 w 2127250"/>
              <a:gd name="connsiteY45" fmla="*/ 1130321 h 1682290"/>
              <a:gd name="connsiteX46" fmla="*/ 1092200 w 2127250"/>
              <a:gd name="connsiteY46" fmla="*/ 622321 h 1682290"/>
              <a:gd name="connsiteX47" fmla="*/ 1117600 w 2127250"/>
              <a:gd name="connsiteY47" fmla="*/ 1136671 h 1682290"/>
              <a:gd name="connsiteX48" fmla="*/ 1136650 w 2127250"/>
              <a:gd name="connsiteY48" fmla="*/ 666771 h 1682290"/>
              <a:gd name="connsiteX49" fmla="*/ 1181100 w 2127250"/>
              <a:gd name="connsiteY49" fmla="*/ 939821 h 1682290"/>
              <a:gd name="connsiteX50" fmla="*/ 1193800 w 2127250"/>
              <a:gd name="connsiteY50" fmla="*/ 673121 h 1682290"/>
              <a:gd name="connsiteX51" fmla="*/ 1225550 w 2127250"/>
              <a:gd name="connsiteY51" fmla="*/ 990621 h 1682290"/>
              <a:gd name="connsiteX52" fmla="*/ 1250950 w 2127250"/>
              <a:gd name="connsiteY52" fmla="*/ 260371 h 1682290"/>
              <a:gd name="connsiteX53" fmla="*/ 1257300 w 2127250"/>
              <a:gd name="connsiteY53" fmla="*/ 1149371 h 1682290"/>
              <a:gd name="connsiteX54" fmla="*/ 1289050 w 2127250"/>
              <a:gd name="connsiteY54" fmla="*/ 546121 h 1682290"/>
              <a:gd name="connsiteX55" fmla="*/ 1314450 w 2127250"/>
              <a:gd name="connsiteY55" fmla="*/ 1085871 h 1682290"/>
              <a:gd name="connsiteX56" fmla="*/ 1352550 w 2127250"/>
              <a:gd name="connsiteY56" fmla="*/ 514371 h 1682290"/>
              <a:gd name="connsiteX57" fmla="*/ 1384300 w 2127250"/>
              <a:gd name="connsiteY57" fmla="*/ 895371 h 1682290"/>
              <a:gd name="connsiteX58" fmla="*/ 1422400 w 2127250"/>
              <a:gd name="connsiteY58" fmla="*/ 539771 h 1682290"/>
              <a:gd name="connsiteX59" fmla="*/ 1428750 w 2127250"/>
              <a:gd name="connsiteY59" fmla="*/ 1047771 h 1682290"/>
              <a:gd name="connsiteX60" fmla="*/ 1498600 w 2127250"/>
              <a:gd name="connsiteY60" fmla="*/ 336571 h 1682290"/>
              <a:gd name="connsiteX61" fmla="*/ 1498600 w 2127250"/>
              <a:gd name="connsiteY61" fmla="*/ 1022371 h 1682290"/>
              <a:gd name="connsiteX62" fmla="*/ 1555750 w 2127250"/>
              <a:gd name="connsiteY62" fmla="*/ 438171 h 1682290"/>
              <a:gd name="connsiteX63" fmla="*/ 1606550 w 2127250"/>
              <a:gd name="connsiteY63" fmla="*/ 876321 h 1682290"/>
              <a:gd name="connsiteX64" fmla="*/ 1644650 w 2127250"/>
              <a:gd name="connsiteY64" fmla="*/ 501671 h 1682290"/>
              <a:gd name="connsiteX65" fmla="*/ 1701800 w 2127250"/>
              <a:gd name="connsiteY65" fmla="*/ 946171 h 1682290"/>
              <a:gd name="connsiteX66" fmla="*/ 1689100 w 2127250"/>
              <a:gd name="connsiteY66" fmla="*/ 228621 h 1682290"/>
              <a:gd name="connsiteX67" fmla="*/ 1739900 w 2127250"/>
              <a:gd name="connsiteY67" fmla="*/ 812821 h 1682290"/>
              <a:gd name="connsiteX68" fmla="*/ 1752600 w 2127250"/>
              <a:gd name="connsiteY68" fmla="*/ 482621 h 1682290"/>
              <a:gd name="connsiteX69" fmla="*/ 1784350 w 2127250"/>
              <a:gd name="connsiteY69" fmla="*/ 844571 h 1682290"/>
              <a:gd name="connsiteX70" fmla="*/ 1784350 w 2127250"/>
              <a:gd name="connsiteY70" fmla="*/ 158771 h 1682290"/>
              <a:gd name="connsiteX71" fmla="*/ 1803400 w 2127250"/>
              <a:gd name="connsiteY71" fmla="*/ 971571 h 1682290"/>
              <a:gd name="connsiteX72" fmla="*/ 1841500 w 2127250"/>
              <a:gd name="connsiteY72" fmla="*/ 298471 h 1682290"/>
              <a:gd name="connsiteX73" fmla="*/ 1860550 w 2127250"/>
              <a:gd name="connsiteY73" fmla="*/ 755671 h 1682290"/>
              <a:gd name="connsiteX74" fmla="*/ 1898650 w 2127250"/>
              <a:gd name="connsiteY74" fmla="*/ 279421 h 1682290"/>
              <a:gd name="connsiteX75" fmla="*/ 1917700 w 2127250"/>
              <a:gd name="connsiteY75" fmla="*/ 723921 h 1682290"/>
              <a:gd name="connsiteX76" fmla="*/ 1955800 w 2127250"/>
              <a:gd name="connsiteY76" fmla="*/ 330221 h 1682290"/>
              <a:gd name="connsiteX77" fmla="*/ 1968500 w 2127250"/>
              <a:gd name="connsiteY77" fmla="*/ 774721 h 1682290"/>
              <a:gd name="connsiteX78" fmla="*/ 1987550 w 2127250"/>
              <a:gd name="connsiteY78" fmla="*/ 279421 h 1682290"/>
              <a:gd name="connsiteX79" fmla="*/ 1987550 w 2127250"/>
              <a:gd name="connsiteY79" fmla="*/ 660421 h 1682290"/>
              <a:gd name="connsiteX80" fmla="*/ 2038350 w 2127250"/>
              <a:gd name="connsiteY80" fmla="*/ 21 h 1682290"/>
              <a:gd name="connsiteX81" fmla="*/ 2038350 w 2127250"/>
              <a:gd name="connsiteY81" fmla="*/ 685821 h 1682290"/>
              <a:gd name="connsiteX82" fmla="*/ 2076450 w 2127250"/>
              <a:gd name="connsiteY82" fmla="*/ 234971 h 1682290"/>
              <a:gd name="connsiteX83" fmla="*/ 2076450 w 2127250"/>
              <a:gd name="connsiteY83" fmla="*/ 666771 h 1682290"/>
              <a:gd name="connsiteX84" fmla="*/ 2127250 w 2127250"/>
              <a:gd name="connsiteY84" fmla="*/ 381021 h 16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127250" h="1682290">
                <a:moveTo>
                  <a:pt x="0" y="1346221"/>
                </a:moveTo>
                <a:cubicBezTo>
                  <a:pt x="529" y="1040363"/>
                  <a:pt x="1058" y="734505"/>
                  <a:pt x="6350" y="755671"/>
                </a:cubicBezTo>
                <a:cubicBezTo>
                  <a:pt x="11642" y="776837"/>
                  <a:pt x="27517" y="1331404"/>
                  <a:pt x="31750" y="1473221"/>
                </a:cubicBezTo>
                <a:cubicBezTo>
                  <a:pt x="35983" y="1615038"/>
                  <a:pt x="27517" y="1664779"/>
                  <a:pt x="31750" y="1606571"/>
                </a:cubicBezTo>
                <a:cubicBezTo>
                  <a:pt x="35983" y="1548363"/>
                  <a:pt x="51858" y="1170538"/>
                  <a:pt x="57150" y="1123971"/>
                </a:cubicBezTo>
                <a:cubicBezTo>
                  <a:pt x="62442" y="1077404"/>
                  <a:pt x="59267" y="1267904"/>
                  <a:pt x="63500" y="1327171"/>
                </a:cubicBezTo>
                <a:cubicBezTo>
                  <a:pt x="67733" y="1386438"/>
                  <a:pt x="79375" y="1506029"/>
                  <a:pt x="82550" y="1479571"/>
                </a:cubicBezTo>
                <a:cubicBezTo>
                  <a:pt x="85725" y="1453113"/>
                  <a:pt x="80433" y="1204404"/>
                  <a:pt x="82550" y="1168421"/>
                </a:cubicBezTo>
                <a:cubicBezTo>
                  <a:pt x="84667" y="1132438"/>
                  <a:pt x="89958" y="1214988"/>
                  <a:pt x="95250" y="1263671"/>
                </a:cubicBezTo>
                <a:cubicBezTo>
                  <a:pt x="100542" y="1312354"/>
                  <a:pt x="104775" y="1528254"/>
                  <a:pt x="114300" y="1460521"/>
                </a:cubicBezTo>
                <a:cubicBezTo>
                  <a:pt x="123825" y="1392788"/>
                  <a:pt x="139700" y="861504"/>
                  <a:pt x="152400" y="857271"/>
                </a:cubicBezTo>
                <a:cubicBezTo>
                  <a:pt x="165100" y="853038"/>
                  <a:pt x="184150" y="1323996"/>
                  <a:pt x="190500" y="1435121"/>
                </a:cubicBezTo>
                <a:cubicBezTo>
                  <a:pt x="196850" y="1546246"/>
                  <a:pt x="187325" y="1594929"/>
                  <a:pt x="190500" y="1524021"/>
                </a:cubicBezTo>
                <a:cubicBezTo>
                  <a:pt x="193675" y="1453113"/>
                  <a:pt x="203200" y="1035071"/>
                  <a:pt x="209550" y="1009671"/>
                </a:cubicBezTo>
                <a:cubicBezTo>
                  <a:pt x="215900" y="984271"/>
                  <a:pt x="219075" y="1365271"/>
                  <a:pt x="228600" y="1371621"/>
                </a:cubicBezTo>
                <a:cubicBezTo>
                  <a:pt x="238125" y="1377971"/>
                  <a:pt x="259292" y="1082696"/>
                  <a:pt x="266700" y="1047771"/>
                </a:cubicBezTo>
                <a:cubicBezTo>
                  <a:pt x="274108" y="1012846"/>
                  <a:pt x="265642" y="1209696"/>
                  <a:pt x="273050" y="1162071"/>
                </a:cubicBezTo>
                <a:cubicBezTo>
                  <a:pt x="280458" y="1114446"/>
                  <a:pt x="296333" y="704871"/>
                  <a:pt x="311150" y="762021"/>
                </a:cubicBezTo>
                <a:cubicBezTo>
                  <a:pt x="325967" y="819171"/>
                  <a:pt x="352425" y="1459463"/>
                  <a:pt x="361950" y="1504971"/>
                </a:cubicBezTo>
                <a:cubicBezTo>
                  <a:pt x="371475" y="1550479"/>
                  <a:pt x="361950" y="1165246"/>
                  <a:pt x="368300" y="1035071"/>
                </a:cubicBezTo>
                <a:cubicBezTo>
                  <a:pt x="374650" y="904896"/>
                  <a:pt x="387350" y="678413"/>
                  <a:pt x="400050" y="723921"/>
                </a:cubicBezTo>
                <a:cubicBezTo>
                  <a:pt x="412750" y="769429"/>
                  <a:pt x="432858" y="1182179"/>
                  <a:pt x="444500" y="1308121"/>
                </a:cubicBezTo>
                <a:cubicBezTo>
                  <a:pt x="456142" y="1434063"/>
                  <a:pt x="461433" y="1540954"/>
                  <a:pt x="469900" y="1479571"/>
                </a:cubicBezTo>
                <a:cubicBezTo>
                  <a:pt x="478367" y="1418188"/>
                  <a:pt x="486833" y="981096"/>
                  <a:pt x="495300" y="939821"/>
                </a:cubicBezTo>
                <a:cubicBezTo>
                  <a:pt x="503767" y="898546"/>
                  <a:pt x="514350" y="1241446"/>
                  <a:pt x="520700" y="1231921"/>
                </a:cubicBezTo>
                <a:cubicBezTo>
                  <a:pt x="527050" y="1222396"/>
                  <a:pt x="527050" y="881613"/>
                  <a:pt x="533400" y="882671"/>
                </a:cubicBezTo>
                <a:cubicBezTo>
                  <a:pt x="539750" y="883729"/>
                  <a:pt x="555625" y="1261554"/>
                  <a:pt x="558800" y="1238271"/>
                </a:cubicBezTo>
                <a:cubicBezTo>
                  <a:pt x="561975" y="1214988"/>
                  <a:pt x="550333" y="709104"/>
                  <a:pt x="552450" y="742971"/>
                </a:cubicBezTo>
                <a:cubicBezTo>
                  <a:pt x="554567" y="776838"/>
                  <a:pt x="563033" y="1458404"/>
                  <a:pt x="571500" y="1441471"/>
                </a:cubicBezTo>
                <a:cubicBezTo>
                  <a:pt x="579967" y="1424538"/>
                  <a:pt x="601133" y="814938"/>
                  <a:pt x="603250" y="641371"/>
                </a:cubicBezTo>
                <a:cubicBezTo>
                  <a:pt x="605367" y="467804"/>
                  <a:pt x="577850" y="227563"/>
                  <a:pt x="584200" y="400071"/>
                </a:cubicBezTo>
                <a:cubicBezTo>
                  <a:pt x="590550" y="572579"/>
                  <a:pt x="625475" y="1594929"/>
                  <a:pt x="641350" y="1676421"/>
                </a:cubicBezTo>
                <a:cubicBezTo>
                  <a:pt x="657225" y="1757913"/>
                  <a:pt x="669925" y="965221"/>
                  <a:pt x="679450" y="889021"/>
                </a:cubicBezTo>
                <a:cubicBezTo>
                  <a:pt x="688975" y="812821"/>
                  <a:pt x="693208" y="1227688"/>
                  <a:pt x="698500" y="1219221"/>
                </a:cubicBezTo>
                <a:cubicBezTo>
                  <a:pt x="703792" y="1210754"/>
                  <a:pt x="704850" y="833988"/>
                  <a:pt x="711200" y="838221"/>
                </a:cubicBezTo>
                <a:cubicBezTo>
                  <a:pt x="717550" y="842454"/>
                  <a:pt x="724958" y="1247796"/>
                  <a:pt x="736600" y="1244621"/>
                </a:cubicBezTo>
                <a:cubicBezTo>
                  <a:pt x="748242" y="1241446"/>
                  <a:pt x="770467" y="827638"/>
                  <a:pt x="781050" y="819171"/>
                </a:cubicBezTo>
                <a:cubicBezTo>
                  <a:pt x="791633" y="810704"/>
                  <a:pt x="791633" y="1192763"/>
                  <a:pt x="800100" y="1193821"/>
                </a:cubicBezTo>
                <a:cubicBezTo>
                  <a:pt x="808567" y="1194879"/>
                  <a:pt x="819150" y="828696"/>
                  <a:pt x="831850" y="825521"/>
                </a:cubicBezTo>
                <a:cubicBezTo>
                  <a:pt x="844550" y="822346"/>
                  <a:pt x="871008" y="1241446"/>
                  <a:pt x="876300" y="1174771"/>
                </a:cubicBezTo>
                <a:cubicBezTo>
                  <a:pt x="881592" y="1108096"/>
                  <a:pt x="857250" y="388429"/>
                  <a:pt x="863600" y="425471"/>
                </a:cubicBezTo>
                <a:cubicBezTo>
                  <a:pt x="869950" y="462513"/>
                  <a:pt x="902758" y="1387496"/>
                  <a:pt x="914400" y="1397021"/>
                </a:cubicBezTo>
                <a:cubicBezTo>
                  <a:pt x="926042" y="1406546"/>
                  <a:pt x="926042" y="517546"/>
                  <a:pt x="933450" y="482621"/>
                </a:cubicBezTo>
                <a:cubicBezTo>
                  <a:pt x="940858" y="447696"/>
                  <a:pt x="948267" y="1163129"/>
                  <a:pt x="958850" y="1187471"/>
                </a:cubicBezTo>
                <a:cubicBezTo>
                  <a:pt x="969433" y="1211813"/>
                  <a:pt x="986367" y="638196"/>
                  <a:pt x="996950" y="628671"/>
                </a:cubicBezTo>
                <a:cubicBezTo>
                  <a:pt x="1007533" y="619146"/>
                  <a:pt x="1006475" y="1131379"/>
                  <a:pt x="1022350" y="1130321"/>
                </a:cubicBezTo>
                <a:cubicBezTo>
                  <a:pt x="1038225" y="1129263"/>
                  <a:pt x="1076325" y="621263"/>
                  <a:pt x="1092200" y="622321"/>
                </a:cubicBezTo>
                <a:cubicBezTo>
                  <a:pt x="1108075" y="623379"/>
                  <a:pt x="1110192" y="1129263"/>
                  <a:pt x="1117600" y="1136671"/>
                </a:cubicBezTo>
                <a:cubicBezTo>
                  <a:pt x="1125008" y="1144079"/>
                  <a:pt x="1126067" y="699579"/>
                  <a:pt x="1136650" y="666771"/>
                </a:cubicBezTo>
                <a:cubicBezTo>
                  <a:pt x="1147233" y="633963"/>
                  <a:pt x="1171575" y="938763"/>
                  <a:pt x="1181100" y="939821"/>
                </a:cubicBezTo>
                <a:cubicBezTo>
                  <a:pt x="1190625" y="940879"/>
                  <a:pt x="1186392" y="664654"/>
                  <a:pt x="1193800" y="673121"/>
                </a:cubicBezTo>
                <a:cubicBezTo>
                  <a:pt x="1201208" y="681588"/>
                  <a:pt x="1216025" y="1059413"/>
                  <a:pt x="1225550" y="990621"/>
                </a:cubicBezTo>
                <a:cubicBezTo>
                  <a:pt x="1235075" y="921829"/>
                  <a:pt x="1245658" y="233913"/>
                  <a:pt x="1250950" y="260371"/>
                </a:cubicBezTo>
                <a:cubicBezTo>
                  <a:pt x="1256242" y="286829"/>
                  <a:pt x="1250950" y="1101746"/>
                  <a:pt x="1257300" y="1149371"/>
                </a:cubicBezTo>
                <a:cubicBezTo>
                  <a:pt x="1263650" y="1196996"/>
                  <a:pt x="1279525" y="556704"/>
                  <a:pt x="1289050" y="546121"/>
                </a:cubicBezTo>
                <a:cubicBezTo>
                  <a:pt x="1298575" y="535538"/>
                  <a:pt x="1303867" y="1091163"/>
                  <a:pt x="1314450" y="1085871"/>
                </a:cubicBezTo>
                <a:cubicBezTo>
                  <a:pt x="1325033" y="1080579"/>
                  <a:pt x="1340908" y="546121"/>
                  <a:pt x="1352550" y="514371"/>
                </a:cubicBezTo>
                <a:cubicBezTo>
                  <a:pt x="1364192" y="482621"/>
                  <a:pt x="1372658" y="891138"/>
                  <a:pt x="1384300" y="895371"/>
                </a:cubicBezTo>
                <a:cubicBezTo>
                  <a:pt x="1395942" y="899604"/>
                  <a:pt x="1414992" y="514371"/>
                  <a:pt x="1422400" y="539771"/>
                </a:cubicBezTo>
                <a:cubicBezTo>
                  <a:pt x="1429808" y="565171"/>
                  <a:pt x="1416050" y="1081638"/>
                  <a:pt x="1428750" y="1047771"/>
                </a:cubicBezTo>
                <a:cubicBezTo>
                  <a:pt x="1441450" y="1013904"/>
                  <a:pt x="1486958" y="340804"/>
                  <a:pt x="1498600" y="336571"/>
                </a:cubicBezTo>
                <a:cubicBezTo>
                  <a:pt x="1510242" y="332338"/>
                  <a:pt x="1489075" y="1005438"/>
                  <a:pt x="1498600" y="1022371"/>
                </a:cubicBezTo>
                <a:cubicBezTo>
                  <a:pt x="1508125" y="1039304"/>
                  <a:pt x="1537758" y="462513"/>
                  <a:pt x="1555750" y="438171"/>
                </a:cubicBezTo>
                <a:cubicBezTo>
                  <a:pt x="1573742" y="413829"/>
                  <a:pt x="1591733" y="865738"/>
                  <a:pt x="1606550" y="876321"/>
                </a:cubicBezTo>
                <a:cubicBezTo>
                  <a:pt x="1621367" y="886904"/>
                  <a:pt x="1628775" y="490029"/>
                  <a:pt x="1644650" y="501671"/>
                </a:cubicBezTo>
                <a:cubicBezTo>
                  <a:pt x="1660525" y="513313"/>
                  <a:pt x="1694392" y="991679"/>
                  <a:pt x="1701800" y="946171"/>
                </a:cubicBezTo>
                <a:cubicBezTo>
                  <a:pt x="1709208" y="900663"/>
                  <a:pt x="1682750" y="250846"/>
                  <a:pt x="1689100" y="228621"/>
                </a:cubicBezTo>
                <a:cubicBezTo>
                  <a:pt x="1695450" y="206396"/>
                  <a:pt x="1729317" y="770488"/>
                  <a:pt x="1739900" y="812821"/>
                </a:cubicBezTo>
                <a:cubicBezTo>
                  <a:pt x="1750483" y="855154"/>
                  <a:pt x="1745192" y="477329"/>
                  <a:pt x="1752600" y="482621"/>
                </a:cubicBezTo>
                <a:cubicBezTo>
                  <a:pt x="1760008" y="487913"/>
                  <a:pt x="1779058" y="898546"/>
                  <a:pt x="1784350" y="844571"/>
                </a:cubicBezTo>
                <a:cubicBezTo>
                  <a:pt x="1789642" y="790596"/>
                  <a:pt x="1781175" y="137604"/>
                  <a:pt x="1784350" y="158771"/>
                </a:cubicBezTo>
                <a:cubicBezTo>
                  <a:pt x="1787525" y="179938"/>
                  <a:pt x="1793875" y="948288"/>
                  <a:pt x="1803400" y="971571"/>
                </a:cubicBezTo>
                <a:cubicBezTo>
                  <a:pt x="1812925" y="994854"/>
                  <a:pt x="1831975" y="334454"/>
                  <a:pt x="1841500" y="298471"/>
                </a:cubicBezTo>
                <a:cubicBezTo>
                  <a:pt x="1851025" y="262488"/>
                  <a:pt x="1851025" y="758846"/>
                  <a:pt x="1860550" y="755671"/>
                </a:cubicBezTo>
                <a:cubicBezTo>
                  <a:pt x="1870075" y="752496"/>
                  <a:pt x="1889125" y="284713"/>
                  <a:pt x="1898650" y="279421"/>
                </a:cubicBezTo>
                <a:cubicBezTo>
                  <a:pt x="1908175" y="274129"/>
                  <a:pt x="1908175" y="715454"/>
                  <a:pt x="1917700" y="723921"/>
                </a:cubicBezTo>
                <a:cubicBezTo>
                  <a:pt x="1927225" y="732388"/>
                  <a:pt x="1947333" y="321754"/>
                  <a:pt x="1955800" y="330221"/>
                </a:cubicBezTo>
                <a:cubicBezTo>
                  <a:pt x="1964267" y="338688"/>
                  <a:pt x="1963208" y="783188"/>
                  <a:pt x="1968500" y="774721"/>
                </a:cubicBezTo>
                <a:cubicBezTo>
                  <a:pt x="1973792" y="766254"/>
                  <a:pt x="1984375" y="298471"/>
                  <a:pt x="1987550" y="279421"/>
                </a:cubicBezTo>
                <a:cubicBezTo>
                  <a:pt x="1990725" y="260371"/>
                  <a:pt x="1979083" y="706988"/>
                  <a:pt x="1987550" y="660421"/>
                </a:cubicBezTo>
                <a:cubicBezTo>
                  <a:pt x="1996017" y="613854"/>
                  <a:pt x="2029883" y="-4212"/>
                  <a:pt x="2038350" y="21"/>
                </a:cubicBezTo>
                <a:cubicBezTo>
                  <a:pt x="2046817" y="4254"/>
                  <a:pt x="2032000" y="646663"/>
                  <a:pt x="2038350" y="685821"/>
                </a:cubicBezTo>
                <a:cubicBezTo>
                  <a:pt x="2044700" y="724979"/>
                  <a:pt x="2070100" y="238146"/>
                  <a:pt x="2076450" y="234971"/>
                </a:cubicBezTo>
                <a:cubicBezTo>
                  <a:pt x="2082800" y="231796"/>
                  <a:pt x="2067983" y="642429"/>
                  <a:pt x="2076450" y="666771"/>
                </a:cubicBezTo>
                <a:cubicBezTo>
                  <a:pt x="2084917" y="691113"/>
                  <a:pt x="2106083" y="536067"/>
                  <a:pt x="2127250" y="38102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Shape 59">
            <a:extLst>
              <a:ext uri="{FF2B5EF4-FFF2-40B4-BE49-F238E27FC236}">
                <a16:creationId xmlns:a16="http://schemas.microsoft.com/office/drawing/2014/main" id="{08601843-2A78-49D4-86FB-7CA341E415D8}"/>
              </a:ext>
            </a:extLst>
          </p:cNvPr>
          <p:cNvSpPr/>
          <p:nvPr/>
        </p:nvSpPr>
        <p:spPr>
          <a:xfrm>
            <a:off x="9348339" y="4196890"/>
            <a:ext cx="1955800" cy="1255604"/>
          </a:xfrm>
          <a:custGeom>
            <a:avLst/>
            <a:gdLst>
              <a:gd name="connsiteX0" fmla="*/ 0 w 1955800"/>
              <a:gd name="connsiteY0" fmla="*/ 561370 h 1255604"/>
              <a:gd name="connsiteX1" fmla="*/ 6350 w 1955800"/>
              <a:gd name="connsiteY1" fmla="*/ 231170 h 1255604"/>
              <a:gd name="connsiteX2" fmla="*/ 25400 w 1955800"/>
              <a:gd name="connsiteY2" fmla="*/ 904270 h 1255604"/>
              <a:gd name="connsiteX3" fmla="*/ 50800 w 1955800"/>
              <a:gd name="connsiteY3" fmla="*/ 491520 h 1255604"/>
              <a:gd name="connsiteX4" fmla="*/ 50800 w 1955800"/>
              <a:gd name="connsiteY4" fmla="*/ 777270 h 1255604"/>
              <a:gd name="connsiteX5" fmla="*/ 120650 w 1955800"/>
              <a:gd name="connsiteY5" fmla="*/ 485170 h 1255604"/>
              <a:gd name="connsiteX6" fmla="*/ 107950 w 1955800"/>
              <a:gd name="connsiteY6" fmla="*/ 751870 h 1255604"/>
              <a:gd name="connsiteX7" fmla="*/ 133350 w 1955800"/>
              <a:gd name="connsiteY7" fmla="*/ 180370 h 1255604"/>
              <a:gd name="connsiteX8" fmla="*/ 107950 w 1955800"/>
              <a:gd name="connsiteY8" fmla="*/ 942370 h 1255604"/>
              <a:gd name="connsiteX9" fmla="*/ 177800 w 1955800"/>
              <a:gd name="connsiteY9" fmla="*/ 243870 h 1255604"/>
              <a:gd name="connsiteX10" fmla="*/ 171450 w 1955800"/>
              <a:gd name="connsiteY10" fmla="*/ 834420 h 1255604"/>
              <a:gd name="connsiteX11" fmla="*/ 228600 w 1955800"/>
              <a:gd name="connsiteY11" fmla="*/ 421670 h 1255604"/>
              <a:gd name="connsiteX12" fmla="*/ 222250 w 1955800"/>
              <a:gd name="connsiteY12" fmla="*/ 764570 h 1255604"/>
              <a:gd name="connsiteX13" fmla="*/ 292100 w 1955800"/>
              <a:gd name="connsiteY13" fmla="*/ 262920 h 1255604"/>
              <a:gd name="connsiteX14" fmla="*/ 298450 w 1955800"/>
              <a:gd name="connsiteY14" fmla="*/ 961420 h 1255604"/>
              <a:gd name="connsiteX15" fmla="*/ 374650 w 1955800"/>
              <a:gd name="connsiteY15" fmla="*/ 174020 h 1255604"/>
              <a:gd name="connsiteX16" fmla="*/ 361950 w 1955800"/>
              <a:gd name="connsiteY16" fmla="*/ 904270 h 1255604"/>
              <a:gd name="connsiteX17" fmla="*/ 457200 w 1955800"/>
              <a:gd name="connsiteY17" fmla="*/ 332770 h 1255604"/>
              <a:gd name="connsiteX18" fmla="*/ 419100 w 1955800"/>
              <a:gd name="connsiteY18" fmla="*/ 980470 h 1255604"/>
              <a:gd name="connsiteX19" fmla="*/ 552450 w 1955800"/>
              <a:gd name="connsiteY19" fmla="*/ 339120 h 1255604"/>
              <a:gd name="connsiteX20" fmla="*/ 533400 w 1955800"/>
              <a:gd name="connsiteY20" fmla="*/ 916970 h 1255604"/>
              <a:gd name="connsiteX21" fmla="*/ 609600 w 1955800"/>
              <a:gd name="connsiteY21" fmla="*/ 307370 h 1255604"/>
              <a:gd name="connsiteX22" fmla="*/ 615950 w 1955800"/>
              <a:gd name="connsiteY22" fmla="*/ 910620 h 1255604"/>
              <a:gd name="connsiteX23" fmla="*/ 679450 w 1955800"/>
              <a:gd name="connsiteY23" fmla="*/ 2570 h 1255604"/>
              <a:gd name="connsiteX24" fmla="*/ 647700 w 1955800"/>
              <a:gd name="connsiteY24" fmla="*/ 1253520 h 1255604"/>
              <a:gd name="connsiteX25" fmla="*/ 736600 w 1955800"/>
              <a:gd name="connsiteY25" fmla="*/ 313720 h 1255604"/>
              <a:gd name="connsiteX26" fmla="*/ 736600 w 1955800"/>
              <a:gd name="connsiteY26" fmla="*/ 897920 h 1255604"/>
              <a:gd name="connsiteX27" fmla="*/ 812800 w 1955800"/>
              <a:gd name="connsiteY27" fmla="*/ 415320 h 1255604"/>
              <a:gd name="connsiteX28" fmla="*/ 787400 w 1955800"/>
              <a:gd name="connsiteY28" fmla="*/ 1228120 h 1255604"/>
              <a:gd name="connsiteX29" fmla="*/ 895350 w 1955800"/>
              <a:gd name="connsiteY29" fmla="*/ 434370 h 1255604"/>
              <a:gd name="connsiteX30" fmla="*/ 901700 w 1955800"/>
              <a:gd name="connsiteY30" fmla="*/ 878870 h 1255604"/>
              <a:gd name="connsiteX31" fmla="*/ 958850 w 1955800"/>
              <a:gd name="connsiteY31" fmla="*/ 421670 h 1255604"/>
              <a:gd name="connsiteX32" fmla="*/ 908050 w 1955800"/>
              <a:gd name="connsiteY32" fmla="*/ 1190020 h 1255604"/>
              <a:gd name="connsiteX33" fmla="*/ 1047750 w 1955800"/>
              <a:gd name="connsiteY33" fmla="*/ 237520 h 1255604"/>
              <a:gd name="connsiteX34" fmla="*/ 1047750 w 1955800"/>
              <a:gd name="connsiteY34" fmla="*/ 1043970 h 1255604"/>
              <a:gd name="connsiteX35" fmla="*/ 1111250 w 1955800"/>
              <a:gd name="connsiteY35" fmla="*/ 408970 h 1255604"/>
              <a:gd name="connsiteX36" fmla="*/ 1130300 w 1955800"/>
              <a:gd name="connsiteY36" fmla="*/ 910620 h 1255604"/>
              <a:gd name="connsiteX37" fmla="*/ 1225550 w 1955800"/>
              <a:gd name="connsiteY37" fmla="*/ 447070 h 1255604"/>
              <a:gd name="connsiteX38" fmla="*/ 1187450 w 1955800"/>
              <a:gd name="connsiteY38" fmla="*/ 967770 h 1255604"/>
              <a:gd name="connsiteX39" fmla="*/ 1276350 w 1955800"/>
              <a:gd name="connsiteY39" fmla="*/ 205770 h 1255604"/>
              <a:gd name="connsiteX40" fmla="*/ 1244600 w 1955800"/>
              <a:gd name="connsiteY40" fmla="*/ 1215420 h 1255604"/>
              <a:gd name="connsiteX41" fmla="*/ 1352550 w 1955800"/>
              <a:gd name="connsiteY41" fmla="*/ 453420 h 1255604"/>
              <a:gd name="connsiteX42" fmla="*/ 1339850 w 1955800"/>
              <a:gd name="connsiteY42" fmla="*/ 986820 h 1255604"/>
              <a:gd name="connsiteX43" fmla="*/ 1447800 w 1955800"/>
              <a:gd name="connsiteY43" fmla="*/ 301020 h 1255604"/>
              <a:gd name="connsiteX44" fmla="*/ 1460500 w 1955800"/>
              <a:gd name="connsiteY44" fmla="*/ 1101120 h 1255604"/>
              <a:gd name="connsiteX45" fmla="*/ 1549400 w 1955800"/>
              <a:gd name="connsiteY45" fmla="*/ 307370 h 1255604"/>
              <a:gd name="connsiteX46" fmla="*/ 1498600 w 1955800"/>
              <a:gd name="connsiteY46" fmla="*/ 1120170 h 1255604"/>
              <a:gd name="connsiteX47" fmla="*/ 1581150 w 1955800"/>
              <a:gd name="connsiteY47" fmla="*/ 447070 h 1255604"/>
              <a:gd name="connsiteX48" fmla="*/ 1581150 w 1955800"/>
              <a:gd name="connsiteY48" fmla="*/ 1190020 h 1255604"/>
              <a:gd name="connsiteX49" fmla="*/ 1676400 w 1955800"/>
              <a:gd name="connsiteY49" fmla="*/ 434370 h 1255604"/>
              <a:gd name="connsiteX50" fmla="*/ 1657350 w 1955800"/>
              <a:gd name="connsiteY50" fmla="*/ 1005870 h 1255604"/>
              <a:gd name="connsiteX51" fmla="*/ 1733550 w 1955800"/>
              <a:gd name="connsiteY51" fmla="*/ 523270 h 1255604"/>
              <a:gd name="connsiteX52" fmla="*/ 1720850 w 1955800"/>
              <a:gd name="connsiteY52" fmla="*/ 961420 h 1255604"/>
              <a:gd name="connsiteX53" fmla="*/ 1790700 w 1955800"/>
              <a:gd name="connsiteY53" fmla="*/ 542320 h 1255604"/>
              <a:gd name="connsiteX54" fmla="*/ 1797050 w 1955800"/>
              <a:gd name="connsiteY54" fmla="*/ 904270 h 1255604"/>
              <a:gd name="connsiteX55" fmla="*/ 1860550 w 1955800"/>
              <a:gd name="connsiteY55" fmla="*/ 377220 h 1255604"/>
              <a:gd name="connsiteX56" fmla="*/ 1854200 w 1955800"/>
              <a:gd name="connsiteY56" fmla="*/ 1107470 h 1255604"/>
              <a:gd name="connsiteX57" fmla="*/ 1924050 w 1955800"/>
              <a:gd name="connsiteY57" fmla="*/ 516920 h 1255604"/>
              <a:gd name="connsiteX58" fmla="*/ 1924050 w 1955800"/>
              <a:gd name="connsiteY58" fmla="*/ 942370 h 1255604"/>
              <a:gd name="connsiteX59" fmla="*/ 1955800 w 1955800"/>
              <a:gd name="connsiteY59" fmla="*/ 688370 h 125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55800" h="1255604">
                <a:moveTo>
                  <a:pt x="0" y="561370"/>
                </a:moveTo>
                <a:cubicBezTo>
                  <a:pt x="1058" y="367695"/>
                  <a:pt x="2117" y="174020"/>
                  <a:pt x="6350" y="231170"/>
                </a:cubicBezTo>
                <a:cubicBezTo>
                  <a:pt x="10583" y="288320"/>
                  <a:pt x="17992" y="860878"/>
                  <a:pt x="25400" y="904270"/>
                </a:cubicBezTo>
                <a:cubicBezTo>
                  <a:pt x="32808" y="947662"/>
                  <a:pt x="46567" y="512687"/>
                  <a:pt x="50800" y="491520"/>
                </a:cubicBezTo>
                <a:cubicBezTo>
                  <a:pt x="55033" y="470353"/>
                  <a:pt x="39158" y="778328"/>
                  <a:pt x="50800" y="777270"/>
                </a:cubicBezTo>
                <a:cubicBezTo>
                  <a:pt x="62442" y="776212"/>
                  <a:pt x="111125" y="489403"/>
                  <a:pt x="120650" y="485170"/>
                </a:cubicBezTo>
                <a:cubicBezTo>
                  <a:pt x="130175" y="480937"/>
                  <a:pt x="105833" y="802670"/>
                  <a:pt x="107950" y="751870"/>
                </a:cubicBezTo>
                <a:cubicBezTo>
                  <a:pt x="110067" y="701070"/>
                  <a:pt x="133350" y="148620"/>
                  <a:pt x="133350" y="180370"/>
                </a:cubicBezTo>
                <a:cubicBezTo>
                  <a:pt x="133350" y="212120"/>
                  <a:pt x="100542" y="931787"/>
                  <a:pt x="107950" y="942370"/>
                </a:cubicBezTo>
                <a:cubicBezTo>
                  <a:pt x="115358" y="952953"/>
                  <a:pt x="167217" y="261862"/>
                  <a:pt x="177800" y="243870"/>
                </a:cubicBezTo>
                <a:cubicBezTo>
                  <a:pt x="188383" y="225878"/>
                  <a:pt x="162983" y="804787"/>
                  <a:pt x="171450" y="834420"/>
                </a:cubicBezTo>
                <a:cubicBezTo>
                  <a:pt x="179917" y="864053"/>
                  <a:pt x="220133" y="433312"/>
                  <a:pt x="228600" y="421670"/>
                </a:cubicBezTo>
                <a:cubicBezTo>
                  <a:pt x="237067" y="410028"/>
                  <a:pt x="211667" y="791028"/>
                  <a:pt x="222250" y="764570"/>
                </a:cubicBezTo>
                <a:cubicBezTo>
                  <a:pt x="232833" y="738112"/>
                  <a:pt x="279400" y="230112"/>
                  <a:pt x="292100" y="262920"/>
                </a:cubicBezTo>
                <a:cubicBezTo>
                  <a:pt x="304800" y="295728"/>
                  <a:pt x="284692" y="976237"/>
                  <a:pt x="298450" y="961420"/>
                </a:cubicBezTo>
                <a:cubicBezTo>
                  <a:pt x="312208" y="946603"/>
                  <a:pt x="364067" y="183545"/>
                  <a:pt x="374650" y="174020"/>
                </a:cubicBezTo>
                <a:cubicBezTo>
                  <a:pt x="385233" y="164495"/>
                  <a:pt x="348192" y="877812"/>
                  <a:pt x="361950" y="904270"/>
                </a:cubicBezTo>
                <a:cubicBezTo>
                  <a:pt x="375708" y="930728"/>
                  <a:pt x="447675" y="320070"/>
                  <a:pt x="457200" y="332770"/>
                </a:cubicBezTo>
                <a:cubicBezTo>
                  <a:pt x="466725" y="345470"/>
                  <a:pt x="403225" y="979412"/>
                  <a:pt x="419100" y="980470"/>
                </a:cubicBezTo>
                <a:cubicBezTo>
                  <a:pt x="434975" y="981528"/>
                  <a:pt x="533400" y="349703"/>
                  <a:pt x="552450" y="339120"/>
                </a:cubicBezTo>
                <a:cubicBezTo>
                  <a:pt x="571500" y="328537"/>
                  <a:pt x="523875" y="922262"/>
                  <a:pt x="533400" y="916970"/>
                </a:cubicBezTo>
                <a:cubicBezTo>
                  <a:pt x="542925" y="911678"/>
                  <a:pt x="595842" y="308428"/>
                  <a:pt x="609600" y="307370"/>
                </a:cubicBezTo>
                <a:cubicBezTo>
                  <a:pt x="623358" y="306312"/>
                  <a:pt x="604308" y="961420"/>
                  <a:pt x="615950" y="910620"/>
                </a:cubicBezTo>
                <a:cubicBezTo>
                  <a:pt x="627592" y="859820"/>
                  <a:pt x="674158" y="-54580"/>
                  <a:pt x="679450" y="2570"/>
                </a:cubicBezTo>
                <a:cubicBezTo>
                  <a:pt x="684742" y="59720"/>
                  <a:pt x="638175" y="1201662"/>
                  <a:pt x="647700" y="1253520"/>
                </a:cubicBezTo>
                <a:cubicBezTo>
                  <a:pt x="657225" y="1305378"/>
                  <a:pt x="721783" y="372987"/>
                  <a:pt x="736600" y="313720"/>
                </a:cubicBezTo>
                <a:cubicBezTo>
                  <a:pt x="751417" y="254453"/>
                  <a:pt x="723900" y="880987"/>
                  <a:pt x="736600" y="897920"/>
                </a:cubicBezTo>
                <a:cubicBezTo>
                  <a:pt x="749300" y="914853"/>
                  <a:pt x="804333" y="360287"/>
                  <a:pt x="812800" y="415320"/>
                </a:cubicBezTo>
                <a:cubicBezTo>
                  <a:pt x="821267" y="470353"/>
                  <a:pt x="773642" y="1224945"/>
                  <a:pt x="787400" y="1228120"/>
                </a:cubicBezTo>
                <a:cubicBezTo>
                  <a:pt x="801158" y="1231295"/>
                  <a:pt x="876300" y="492578"/>
                  <a:pt x="895350" y="434370"/>
                </a:cubicBezTo>
                <a:cubicBezTo>
                  <a:pt x="914400" y="376162"/>
                  <a:pt x="891117" y="880987"/>
                  <a:pt x="901700" y="878870"/>
                </a:cubicBezTo>
                <a:cubicBezTo>
                  <a:pt x="912283" y="876753"/>
                  <a:pt x="957792" y="369812"/>
                  <a:pt x="958850" y="421670"/>
                </a:cubicBezTo>
                <a:cubicBezTo>
                  <a:pt x="959908" y="473528"/>
                  <a:pt x="893233" y="1220712"/>
                  <a:pt x="908050" y="1190020"/>
                </a:cubicBezTo>
                <a:cubicBezTo>
                  <a:pt x="922867" y="1159328"/>
                  <a:pt x="1024467" y="261862"/>
                  <a:pt x="1047750" y="237520"/>
                </a:cubicBezTo>
                <a:cubicBezTo>
                  <a:pt x="1071033" y="213178"/>
                  <a:pt x="1037167" y="1015395"/>
                  <a:pt x="1047750" y="1043970"/>
                </a:cubicBezTo>
                <a:cubicBezTo>
                  <a:pt x="1058333" y="1072545"/>
                  <a:pt x="1097492" y="431195"/>
                  <a:pt x="1111250" y="408970"/>
                </a:cubicBezTo>
                <a:cubicBezTo>
                  <a:pt x="1125008" y="386745"/>
                  <a:pt x="1111250" y="904270"/>
                  <a:pt x="1130300" y="910620"/>
                </a:cubicBezTo>
                <a:cubicBezTo>
                  <a:pt x="1149350" y="916970"/>
                  <a:pt x="1216025" y="437545"/>
                  <a:pt x="1225550" y="447070"/>
                </a:cubicBezTo>
                <a:cubicBezTo>
                  <a:pt x="1235075" y="456595"/>
                  <a:pt x="1178983" y="1007986"/>
                  <a:pt x="1187450" y="967770"/>
                </a:cubicBezTo>
                <a:cubicBezTo>
                  <a:pt x="1195917" y="927554"/>
                  <a:pt x="1266825" y="164495"/>
                  <a:pt x="1276350" y="205770"/>
                </a:cubicBezTo>
                <a:cubicBezTo>
                  <a:pt x="1285875" y="247045"/>
                  <a:pt x="1231900" y="1174145"/>
                  <a:pt x="1244600" y="1215420"/>
                </a:cubicBezTo>
                <a:cubicBezTo>
                  <a:pt x="1257300" y="1256695"/>
                  <a:pt x="1336675" y="491520"/>
                  <a:pt x="1352550" y="453420"/>
                </a:cubicBezTo>
                <a:cubicBezTo>
                  <a:pt x="1368425" y="415320"/>
                  <a:pt x="1323975" y="1012220"/>
                  <a:pt x="1339850" y="986820"/>
                </a:cubicBezTo>
                <a:cubicBezTo>
                  <a:pt x="1355725" y="961420"/>
                  <a:pt x="1427692" y="281970"/>
                  <a:pt x="1447800" y="301020"/>
                </a:cubicBezTo>
                <a:cubicBezTo>
                  <a:pt x="1467908" y="320070"/>
                  <a:pt x="1443567" y="1100062"/>
                  <a:pt x="1460500" y="1101120"/>
                </a:cubicBezTo>
                <a:cubicBezTo>
                  <a:pt x="1477433" y="1102178"/>
                  <a:pt x="1543050" y="304195"/>
                  <a:pt x="1549400" y="307370"/>
                </a:cubicBezTo>
                <a:cubicBezTo>
                  <a:pt x="1555750" y="310545"/>
                  <a:pt x="1493308" y="1096887"/>
                  <a:pt x="1498600" y="1120170"/>
                </a:cubicBezTo>
                <a:cubicBezTo>
                  <a:pt x="1503892" y="1143453"/>
                  <a:pt x="1567392" y="435428"/>
                  <a:pt x="1581150" y="447070"/>
                </a:cubicBezTo>
                <a:cubicBezTo>
                  <a:pt x="1594908" y="458712"/>
                  <a:pt x="1565275" y="1192137"/>
                  <a:pt x="1581150" y="1190020"/>
                </a:cubicBezTo>
                <a:cubicBezTo>
                  <a:pt x="1597025" y="1187903"/>
                  <a:pt x="1663700" y="465062"/>
                  <a:pt x="1676400" y="434370"/>
                </a:cubicBezTo>
                <a:cubicBezTo>
                  <a:pt x="1689100" y="403678"/>
                  <a:pt x="1647825" y="991053"/>
                  <a:pt x="1657350" y="1005870"/>
                </a:cubicBezTo>
                <a:cubicBezTo>
                  <a:pt x="1666875" y="1020687"/>
                  <a:pt x="1722967" y="530678"/>
                  <a:pt x="1733550" y="523270"/>
                </a:cubicBezTo>
                <a:cubicBezTo>
                  <a:pt x="1744133" y="515862"/>
                  <a:pt x="1711325" y="958245"/>
                  <a:pt x="1720850" y="961420"/>
                </a:cubicBezTo>
                <a:cubicBezTo>
                  <a:pt x="1730375" y="964595"/>
                  <a:pt x="1778000" y="551845"/>
                  <a:pt x="1790700" y="542320"/>
                </a:cubicBezTo>
                <a:cubicBezTo>
                  <a:pt x="1803400" y="532795"/>
                  <a:pt x="1785408" y="931787"/>
                  <a:pt x="1797050" y="904270"/>
                </a:cubicBezTo>
                <a:cubicBezTo>
                  <a:pt x="1808692" y="876753"/>
                  <a:pt x="1851025" y="343353"/>
                  <a:pt x="1860550" y="377220"/>
                </a:cubicBezTo>
                <a:cubicBezTo>
                  <a:pt x="1870075" y="411087"/>
                  <a:pt x="1843617" y="1084187"/>
                  <a:pt x="1854200" y="1107470"/>
                </a:cubicBezTo>
                <a:cubicBezTo>
                  <a:pt x="1864783" y="1130753"/>
                  <a:pt x="1912408" y="544437"/>
                  <a:pt x="1924050" y="516920"/>
                </a:cubicBezTo>
                <a:cubicBezTo>
                  <a:pt x="1935692" y="489403"/>
                  <a:pt x="1918758" y="913795"/>
                  <a:pt x="1924050" y="942370"/>
                </a:cubicBezTo>
                <a:cubicBezTo>
                  <a:pt x="1929342" y="970945"/>
                  <a:pt x="1942571" y="829657"/>
                  <a:pt x="1955800" y="688370"/>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050AA5E2-6C3A-45BC-9CED-09DD3EA6BE4C}"/>
              </a:ext>
            </a:extLst>
          </p:cNvPr>
          <p:cNvSpPr/>
          <p:nvPr/>
        </p:nvSpPr>
        <p:spPr>
          <a:xfrm>
            <a:off x="8169612" y="3848929"/>
            <a:ext cx="1160718" cy="1298970"/>
          </a:xfrm>
          <a:custGeom>
            <a:avLst/>
            <a:gdLst>
              <a:gd name="connsiteX0" fmla="*/ 0 w 1160718"/>
              <a:gd name="connsiteY0" fmla="*/ 298860 h 1298970"/>
              <a:gd name="connsiteX1" fmla="*/ 5024 w 1160718"/>
              <a:gd name="connsiteY1" fmla="*/ 7457 h 1298970"/>
              <a:gd name="connsiteX2" fmla="*/ 10048 w 1160718"/>
              <a:gd name="connsiteY2" fmla="*/ 570165 h 1298970"/>
              <a:gd name="connsiteX3" fmla="*/ 40193 w 1160718"/>
              <a:gd name="connsiteY3" fmla="*/ 138086 h 1298970"/>
              <a:gd name="connsiteX4" fmla="*/ 40193 w 1160718"/>
              <a:gd name="connsiteY4" fmla="*/ 550068 h 1298970"/>
              <a:gd name="connsiteX5" fmla="*/ 80386 w 1160718"/>
              <a:gd name="connsiteY5" fmla="*/ 77796 h 1298970"/>
              <a:gd name="connsiteX6" fmla="*/ 90435 w 1160718"/>
              <a:gd name="connsiteY6" fmla="*/ 670649 h 1298970"/>
              <a:gd name="connsiteX7" fmla="*/ 130628 w 1160718"/>
              <a:gd name="connsiteY7" fmla="*/ 87844 h 1298970"/>
              <a:gd name="connsiteX8" fmla="*/ 120580 w 1160718"/>
              <a:gd name="connsiteY8" fmla="*/ 836446 h 1298970"/>
              <a:gd name="connsiteX9" fmla="*/ 175846 w 1160718"/>
              <a:gd name="connsiteY9" fmla="*/ 133062 h 1298970"/>
              <a:gd name="connsiteX10" fmla="*/ 160773 w 1160718"/>
              <a:gd name="connsiteY10" fmla="*/ 680697 h 1298970"/>
              <a:gd name="connsiteX11" fmla="*/ 231112 w 1160718"/>
              <a:gd name="connsiteY11" fmla="*/ 318956 h 1298970"/>
              <a:gd name="connsiteX12" fmla="*/ 236136 w 1160718"/>
              <a:gd name="connsiteY12" fmla="*/ 685721 h 1298970"/>
              <a:gd name="connsiteX13" fmla="*/ 276329 w 1160718"/>
              <a:gd name="connsiteY13" fmla="*/ 102917 h 1298970"/>
              <a:gd name="connsiteX14" fmla="*/ 271305 w 1160718"/>
              <a:gd name="connsiteY14" fmla="*/ 856543 h 1298970"/>
              <a:gd name="connsiteX15" fmla="*/ 316523 w 1160718"/>
              <a:gd name="connsiteY15" fmla="*/ 303884 h 1298970"/>
              <a:gd name="connsiteX16" fmla="*/ 311498 w 1160718"/>
              <a:gd name="connsiteY16" fmla="*/ 926882 h 1298970"/>
              <a:gd name="connsiteX17" fmla="*/ 401934 w 1160718"/>
              <a:gd name="connsiteY17" fmla="*/ 193352 h 1298970"/>
              <a:gd name="connsiteX18" fmla="*/ 422030 w 1160718"/>
              <a:gd name="connsiteY18" fmla="*/ 861567 h 1298970"/>
              <a:gd name="connsiteX19" fmla="*/ 462224 w 1160718"/>
              <a:gd name="connsiteY19" fmla="*/ 208424 h 1298970"/>
              <a:gd name="connsiteX20" fmla="*/ 452175 w 1160718"/>
              <a:gd name="connsiteY20" fmla="*/ 861567 h 1298970"/>
              <a:gd name="connsiteX21" fmla="*/ 532562 w 1160718"/>
              <a:gd name="connsiteY21" fmla="*/ 429488 h 1298970"/>
              <a:gd name="connsiteX22" fmla="*/ 537586 w 1160718"/>
              <a:gd name="connsiteY22" fmla="*/ 846495 h 1298970"/>
              <a:gd name="connsiteX23" fmla="*/ 617973 w 1160718"/>
              <a:gd name="connsiteY23" fmla="*/ 293835 h 1298970"/>
              <a:gd name="connsiteX24" fmla="*/ 577780 w 1160718"/>
              <a:gd name="connsiteY24" fmla="*/ 831422 h 1298970"/>
              <a:gd name="connsiteX25" fmla="*/ 617973 w 1160718"/>
              <a:gd name="connsiteY25" fmla="*/ 590262 h 1298970"/>
              <a:gd name="connsiteX26" fmla="*/ 648118 w 1160718"/>
              <a:gd name="connsiteY26" fmla="*/ 791229 h 1298970"/>
              <a:gd name="connsiteX27" fmla="*/ 653142 w 1160718"/>
              <a:gd name="connsiteY27" fmla="*/ 625431 h 1298970"/>
              <a:gd name="connsiteX28" fmla="*/ 663191 w 1160718"/>
              <a:gd name="connsiteY28" fmla="*/ 771132 h 1298970"/>
              <a:gd name="connsiteX29" fmla="*/ 723481 w 1160718"/>
              <a:gd name="connsiteY29" fmla="*/ 308908 h 1298970"/>
              <a:gd name="connsiteX30" fmla="*/ 683287 w 1160718"/>
              <a:gd name="connsiteY30" fmla="*/ 896737 h 1298970"/>
              <a:gd name="connsiteX31" fmla="*/ 798843 w 1160718"/>
              <a:gd name="connsiteY31" fmla="*/ 369198 h 1298970"/>
              <a:gd name="connsiteX32" fmla="*/ 768698 w 1160718"/>
              <a:gd name="connsiteY32" fmla="*/ 992196 h 1298970"/>
              <a:gd name="connsiteX33" fmla="*/ 839037 w 1160718"/>
              <a:gd name="connsiteY33" fmla="*/ 389295 h 1298970"/>
              <a:gd name="connsiteX34" fmla="*/ 813916 w 1160718"/>
              <a:gd name="connsiteY34" fmla="*/ 931906 h 1298970"/>
              <a:gd name="connsiteX35" fmla="*/ 869182 w 1160718"/>
              <a:gd name="connsiteY35" fmla="*/ 740987 h 1298970"/>
              <a:gd name="connsiteX36" fmla="*/ 879230 w 1160718"/>
              <a:gd name="connsiteY36" fmla="*/ 881664 h 1298970"/>
              <a:gd name="connsiteX37" fmla="*/ 959617 w 1160718"/>
              <a:gd name="connsiteY37" fmla="*/ 313932 h 1298970"/>
              <a:gd name="connsiteX38" fmla="*/ 914400 w 1160718"/>
              <a:gd name="connsiteY38" fmla="*/ 1107752 h 1298970"/>
              <a:gd name="connsiteX39" fmla="*/ 989762 w 1160718"/>
              <a:gd name="connsiteY39" fmla="*/ 610359 h 1298970"/>
              <a:gd name="connsiteX40" fmla="*/ 974690 w 1160718"/>
              <a:gd name="connsiteY40" fmla="*/ 977123 h 1298970"/>
              <a:gd name="connsiteX41" fmla="*/ 1045028 w 1160718"/>
              <a:gd name="connsiteY41" fmla="*/ 660600 h 1298970"/>
              <a:gd name="connsiteX42" fmla="*/ 1014883 w 1160718"/>
              <a:gd name="connsiteY42" fmla="*/ 1203211 h 1298970"/>
              <a:gd name="connsiteX43" fmla="*/ 1085222 w 1160718"/>
              <a:gd name="connsiteY43" fmla="*/ 620407 h 1298970"/>
              <a:gd name="connsiteX44" fmla="*/ 1065125 w 1160718"/>
              <a:gd name="connsiteY44" fmla="*/ 1298671 h 1298970"/>
              <a:gd name="connsiteX45" fmla="*/ 1145512 w 1160718"/>
              <a:gd name="connsiteY45" fmla="*/ 710842 h 1298970"/>
              <a:gd name="connsiteX46" fmla="*/ 1160584 w 1160718"/>
              <a:gd name="connsiteY46" fmla="*/ 1032389 h 12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0718" h="1298970">
                <a:moveTo>
                  <a:pt x="0" y="298860"/>
                </a:moveTo>
                <a:cubicBezTo>
                  <a:pt x="1674" y="130550"/>
                  <a:pt x="3349" y="-37760"/>
                  <a:pt x="5024" y="7457"/>
                </a:cubicBezTo>
                <a:cubicBezTo>
                  <a:pt x="6699" y="52674"/>
                  <a:pt x="4187" y="548394"/>
                  <a:pt x="10048" y="570165"/>
                </a:cubicBezTo>
                <a:cubicBezTo>
                  <a:pt x="15909" y="591936"/>
                  <a:pt x="35169" y="141435"/>
                  <a:pt x="40193" y="138086"/>
                </a:cubicBezTo>
                <a:cubicBezTo>
                  <a:pt x="45217" y="134737"/>
                  <a:pt x="33494" y="560116"/>
                  <a:pt x="40193" y="550068"/>
                </a:cubicBezTo>
                <a:cubicBezTo>
                  <a:pt x="46892" y="540020"/>
                  <a:pt x="72012" y="57699"/>
                  <a:pt x="80386" y="77796"/>
                </a:cubicBezTo>
                <a:cubicBezTo>
                  <a:pt x="88760" y="97893"/>
                  <a:pt x="82061" y="668974"/>
                  <a:pt x="90435" y="670649"/>
                </a:cubicBezTo>
                <a:cubicBezTo>
                  <a:pt x="98809" y="672324"/>
                  <a:pt x="125604" y="60211"/>
                  <a:pt x="130628" y="87844"/>
                </a:cubicBezTo>
                <a:cubicBezTo>
                  <a:pt x="135652" y="115477"/>
                  <a:pt x="113044" y="828910"/>
                  <a:pt x="120580" y="836446"/>
                </a:cubicBezTo>
                <a:cubicBezTo>
                  <a:pt x="128116" y="843982"/>
                  <a:pt x="169147" y="159020"/>
                  <a:pt x="175846" y="133062"/>
                </a:cubicBezTo>
                <a:cubicBezTo>
                  <a:pt x="182545" y="107104"/>
                  <a:pt x="151562" y="649715"/>
                  <a:pt x="160773" y="680697"/>
                </a:cubicBezTo>
                <a:cubicBezTo>
                  <a:pt x="169984" y="711679"/>
                  <a:pt x="218552" y="318119"/>
                  <a:pt x="231112" y="318956"/>
                </a:cubicBezTo>
                <a:cubicBezTo>
                  <a:pt x="243672" y="319793"/>
                  <a:pt x="228600" y="721727"/>
                  <a:pt x="236136" y="685721"/>
                </a:cubicBezTo>
                <a:cubicBezTo>
                  <a:pt x="243672" y="649715"/>
                  <a:pt x="270468" y="74447"/>
                  <a:pt x="276329" y="102917"/>
                </a:cubicBezTo>
                <a:cubicBezTo>
                  <a:pt x="282190" y="131387"/>
                  <a:pt x="264606" y="823049"/>
                  <a:pt x="271305" y="856543"/>
                </a:cubicBezTo>
                <a:cubicBezTo>
                  <a:pt x="278004" y="890037"/>
                  <a:pt x="309824" y="292161"/>
                  <a:pt x="316523" y="303884"/>
                </a:cubicBezTo>
                <a:cubicBezTo>
                  <a:pt x="323222" y="315607"/>
                  <a:pt x="297263" y="945304"/>
                  <a:pt x="311498" y="926882"/>
                </a:cubicBezTo>
                <a:cubicBezTo>
                  <a:pt x="325733" y="908460"/>
                  <a:pt x="383512" y="204238"/>
                  <a:pt x="401934" y="193352"/>
                </a:cubicBezTo>
                <a:cubicBezTo>
                  <a:pt x="420356" y="182466"/>
                  <a:pt x="411982" y="859055"/>
                  <a:pt x="422030" y="861567"/>
                </a:cubicBezTo>
                <a:cubicBezTo>
                  <a:pt x="432078" y="864079"/>
                  <a:pt x="457200" y="208424"/>
                  <a:pt x="462224" y="208424"/>
                </a:cubicBezTo>
                <a:cubicBezTo>
                  <a:pt x="467248" y="208424"/>
                  <a:pt x="440452" y="824723"/>
                  <a:pt x="452175" y="861567"/>
                </a:cubicBezTo>
                <a:cubicBezTo>
                  <a:pt x="463898" y="898411"/>
                  <a:pt x="518327" y="432000"/>
                  <a:pt x="532562" y="429488"/>
                </a:cubicBezTo>
                <a:cubicBezTo>
                  <a:pt x="546797" y="426976"/>
                  <a:pt x="523351" y="869104"/>
                  <a:pt x="537586" y="846495"/>
                </a:cubicBezTo>
                <a:cubicBezTo>
                  <a:pt x="551821" y="823886"/>
                  <a:pt x="611274" y="296347"/>
                  <a:pt x="617973" y="293835"/>
                </a:cubicBezTo>
                <a:cubicBezTo>
                  <a:pt x="624672" y="291323"/>
                  <a:pt x="577780" y="782018"/>
                  <a:pt x="577780" y="831422"/>
                </a:cubicBezTo>
                <a:cubicBezTo>
                  <a:pt x="577780" y="880826"/>
                  <a:pt x="606250" y="596961"/>
                  <a:pt x="617973" y="590262"/>
                </a:cubicBezTo>
                <a:cubicBezTo>
                  <a:pt x="629696" y="583563"/>
                  <a:pt x="642257" y="785368"/>
                  <a:pt x="648118" y="791229"/>
                </a:cubicBezTo>
                <a:cubicBezTo>
                  <a:pt x="653979" y="797090"/>
                  <a:pt x="650630" y="628781"/>
                  <a:pt x="653142" y="625431"/>
                </a:cubicBezTo>
                <a:cubicBezTo>
                  <a:pt x="655654" y="622081"/>
                  <a:pt x="651468" y="823886"/>
                  <a:pt x="663191" y="771132"/>
                </a:cubicBezTo>
                <a:cubicBezTo>
                  <a:pt x="674914" y="718378"/>
                  <a:pt x="720132" y="287974"/>
                  <a:pt x="723481" y="308908"/>
                </a:cubicBezTo>
                <a:cubicBezTo>
                  <a:pt x="726830" y="329842"/>
                  <a:pt x="670727" y="886689"/>
                  <a:pt x="683287" y="896737"/>
                </a:cubicBezTo>
                <a:cubicBezTo>
                  <a:pt x="695847" y="906785"/>
                  <a:pt x="784608" y="353288"/>
                  <a:pt x="798843" y="369198"/>
                </a:cubicBezTo>
                <a:cubicBezTo>
                  <a:pt x="813078" y="385108"/>
                  <a:pt x="761999" y="988847"/>
                  <a:pt x="768698" y="992196"/>
                </a:cubicBezTo>
                <a:cubicBezTo>
                  <a:pt x="775397" y="995546"/>
                  <a:pt x="831501" y="399343"/>
                  <a:pt x="839037" y="389295"/>
                </a:cubicBezTo>
                <a:cubicBezTo>
                  <a:pt x="846573" y="379247"/>
                  <a:pt x="808892" y="873291"/>
                  <a:pt x="813916" y="931906"/>
                </a:cubicBezTo>
                <a:cubicBezTo>
                  <a:pt x="818940" y="990521"/>
                  <a:pt x="858296" y="749361"/>
                  <a:pt x="869182" y="740987"/>
                </a:cubicBezTo>
                <a:cubicBezTo>
                  <a:pt x="880068" y="732613"/>
                  <a:pt x="864158" y="952840"/>
                  <a:pt x="879230" y="881664"/>
                </a:cubicBezTo>
                <a:cubicBezTo>
                  <a:pt x="894302" y="810488"/>
                  <a:pt x="953755" y="276251"/>
                  <a:pt x="959617" y="313932"/>
                </a:cubicBezTo>
                <a:cubicBezTo>
                  <a:pt x="965479" y="351613"/>
                  <a:pt x="909376" y="1058348"/>
                  <a:pt x="914400" y="1107752"/>
                </a:cubicBezTo>
                <a:cubicBezTo>
                  <a:pt x="919424" y="1157156"/>
                  <a:pt x="979714" y="632131"/>
                  <a:pt x="989762" y="610359"/>
                </a:cubicBezTo>
                <a:cubicBezTo>
                  <a:pt x="999810" y="588588"/>
                  <a:pt x="965479" y="968750"/>
                  <a:pt x="974690" y="977123"/>
                </a:cubicBezTo>
                <a:cubicBezTo>
                  <a:pt x="983901" y="985497"/>
                  <a:pt x="1038329" y="622919"/>
                  <a:pt x="1045028" y="660600"/>
                </a:cubicBezTo>
                <a:cubicBezTo>
                  <a:pt x="1051727" y="698281"/>
                  <a:pt x="1008184" y="1209910"/>
                  <a:pt x="1014883" y="1203211"/>
                </a:cubicBezTo>
                <a:cubicBezTo>
                  <a:pt x="1021582" y="1196512"/>
                  <a:pt x="1076848" y="604497"/>
                  <a:pt x="1085222" y="620407"/>
                </a:cubicBezTo>
                <a:cubicBezTo>
                  <a:pt x="1093596" y="636317"/>
                  <a:pt x="1055077" y="1283599"/>
                  <a:pt x="1065125" y="1298671"/>
                </a:cubicBezTo>
                <a:cubicBezTo>
                  <a:pt x="1075173" y="1313744"/>
                  <a:pt x="1129602" y="755222"/>
                  <a:pt x="1145512" y="710842"/>
                </a:cubicBezTo>
                <a:cubicBezTo>
                  <a:pt x="1161422" y="666462"/>
                  <a:pt x="1161003" y="849425"/>
                  <a:pt x="1160584" y="1032389"/>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01379344-B664-4F1D-A323-C6B1523FBB8C}"/>
              </a:ext>
            </a:extLst>
          </p:cNvPr>
          <p:cNvSpPr/>
          <p:nvPr/>
        </p:nvSpPr>
        <p:spPr>
          <a:xfrm>
            <a:off x="9263665" y="4715685"/>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27E0A-BB11-4762-B238-A63B6BDD6965}"/>
              </a:ext>
            </a:extLst>
          </p:cNvPr>
          <p:cNvSpPr/>
          <p:nvPr/>
        </p:nvSpPr>
        <p:spPr>
          <a:xfrm>
            <a:off x="9845418" y="4741027"/>
            <a:ext cx="152923" cy="14287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FAA5258-A1D1-4103-BC08-2C137554D0C0}"/>
              </a:ext>
            </a:extLst>
          </p:cNvPr>
          <p:cNvSpPr/>
          <p:nvPr/>
        </p:nvSpPr>
        <p:spPr>
          <a:xfrm>
            <a:off x="10951898" y="4820931"/>
            <a:ext cx="152923" cy="142876"/>
          </a:xfrm>
          <a:prstGeom prst="ellipse">
            <a:avLst/>
          </a:prstGeom>
          <a:solidFill>
            <a:srgbClr val="00B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9C0CC71-B7E6-4FE3-AB7A-2F44EE7C9288}"/>
              </a:ext>
            </a:extLst>
          </p:cNvPr>
          <p:cNvSpPr/>
          <p:nvPr/>
        </p:nvSpPr>
        <p:spPr>
          <a:xfrm>
            <a:off x="8749798" y="4924923"/>
            <a:ext cx="152923" cy="142876"/>
          </a:xfrm>
          <a:prstGeom prst="ellips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8CFB7C5-262B-4C70-8014-416F593FC0BC}"/>
              </a:ext>
            </a:extLst>
          </p:cNvPr>
          <p:cNvSpPr txBox="1"/>
          <p:nvPr/>
        </p:nvSpPr>
        <p:spPr>
          <a:xfrm>
            <a:off x="4734881" y="5236627"/>
            <a:ext cx="2361031" cy="646331"/>
          </a:xfrm>
          <a:prstGeom prst="rect">
            <a:avLst/>
          </a:prstGeom>
          <a:noFill/>
        </p:spPr>
        <p:txBody>
          <a:bodyPr wrap="none" rtlCol="0">
            <a:spAutoFit/>
          </a:bodyPr>
          <a:lstStyle/>
          <a:p>
            <a:pPr algn="ctr"/>
            <a:r>
              <a:rPr lang="en-US" dirty="0"/>
              <a:t>Random signal</a:t>
            </a:r>
          </a:p>
          <a:p>
            <a:pPr algn="ctr"/>
            <a:r>
              <a:rPr lang="en-US" dirty="0"/>
              <a:t>(e.g. Brownian Motion)</a:t>
            </a:r>
          </a:p>
        </p:txBody>
      </p:sp>
      <p:sp>
        <p:nvSpPr>
          <p:cNvPr id="66" name="TextBox 65">
            <a:extLst>
              <a:ext uri="{FF2B5EF4-FFF2-40B4-BE49-F238E27FC236}">
                <a16:creationId xmlns:a16="http://schemas.microsoft.com/office/drawing/2014/main" id="{C674CE07-EABA-4F26-8FF4-49BE10BB7768}"/>
              </a:ext>
            </a:extLst>
          </p:cNvPr>
          <p:cNvSpPr txBox="1"/>
          <p:nvPr/>
        </p:nvSpPr>
        <p:spPr>
          <a:xfrm>
            <a:off x="5063652" y="3321743"/>
            <a:ext cx="1698093" cy="646331"/>
          </a:xfrm>
          <a:prstGeom prst="rect">
            <a:avLst/>
          </a:prstGeom>
          <a:noFill/>
        </p:spPr>
        <p:txBody>
          <a:bodyPr wrap="none" rtlCol="0">
            <a:spAutoFit/>
          </a:bodyPr>
          <a:lstStyle/>
          <a:p>
            <a:pPr algn="ctr"/>
            <a:r>
              <a:rPr lang="en-US" dirty="0"/>
              <a:t>Moving Average</a:t>
            </a:r>
          </a:p>
          <a:p>
            <a:pPr algn="ctr"/>
            <a:r>
              <a:rPr lang="en-US" dirty="0"/>
              <a:t>Functions</a:t>
            </a:r>
          </a:p>
        </p:txBody>
      </p:sp>
      <p:sp>
        <p:nvSpPr>
          <p:cNvPr id="67" name="TextBox 66">
            <a:extLst>
              <a:ext uri="{FF2B5EF4-FFF2-40B4-BE49-F238E27FC236}">
                <a16:creationId xmlns:a16="http://schemas.microsoft.com/office/drawing/2014/main" id="{6BEA5B32-E688-4844-8BD7-91313CA6B224}"/>
              </a:ext>
            </a:extLst>
          </p:cNvPr>
          <p:cNvSpPr txBox="1"/>
          <p:nvPr/>
        </p:nvSpPr>
        <p:spPr>
          <a:xfrm>
            <a:off x="4925962" y="1540932"/>
            <a:ext cx="1929823" cy="646331"/>
          </a:xfrm>
          <a:prstGeom prst="rect">
            <a:avLst/>
          </a:prstGeom>
          <a:noFill/>
        </p:spPr>
        <p:txBody>
          <a:bodyPr wrap="none" rtlCol="0">
            <a:spAutoFit/>
          </a:bodyPr>
          <a:lstStyle/>
          <a:p>
            <a:pPr algn="ctr"/>
            <a:r>
              <a:rPr lang="en-US" dirty="0"/>
              <a:t>Signal propagation</a:t>
            </a:r>
          </a:p>
          <a:p>
            <a:pPr algn="ctr"/>
            <a:r>
              <a:rPr lang="en-US" dirty="0"/>
              <a:t>along the stream</a:t>
            </a:r>
          </a:p>
        </p:txBody>
      </p:sp>
      <p:grpSp>
        <p:nvGrpSpPr>
          <p:cNvPr id="44" name="Group 43">
            <a:extLst>
              <a:ext uri="{FF2B5EF4-FFF2-40B4-BE49-F238E27FC236}">
                <a16:creationId xmlns:a16="http://schemas.microsoft.com/office/drawing/2014/main" id="{E2176999-F131-4668-BD71-2428FA2CF0F4}"/>
              </a:ext>
            </a:extLst>
          </p:cNvPr>
          <p:cNvGrpSpPr/>
          <p:nvPr/>
        </p:nvGrpSpPr>
        <p:grpSpPr>
          <a:xfrm>
            <a:off x="7116314" y="421803"/>
            <a:ext cx="3990975" cy="2325953"/>
            <a:chOff x="4072862" y="159774"/>
            <a:chExt cx="3990975" cy="2325953"/>
          </a:xfrm>
        </p:grpSpPr>
        <p:sp>
          <p:nvSpPr>
            <p:cNvPr id="13" name="Freeform: Shape 12">
              <a:extLst>
                <a:ext uri="{FF2B5EF4-FFF2-40B4-BE49-F238E27FC236}">
                  <a16:creationId xmlns:a16="http://schemas.microsoft.com/office/drawing/2014/main" id="{7C5E7B73-7DC0-4F3F-851F-D1B6F1CD268B}"/>
                </a:ext>
              </a:extLst>
            </p:cNvPr>
            <p:cNvSpPr/>
            <p:nvPr/>
          </p:nvSpPr>
          <p:spPr>
            <a:xfrm>
              <a:off x="5051469" y="159774"/>
              <a:ext cx="1154993" cy="1588036"/>
            </a:xfrm>
            <a:custGeom>
              <a:avLst/>
              <a:gdLst>
                <a:gd name="connsiteX0" fmla="*/ 8592 w 1237317"/>
                <a:gd name="connsiteY0" fmla="*/ 789351 h 1826212"/>
                <a:gd name="connsiteX1" fmla="*/ 37167 w 1237317"/>
                <a:gd name="connsiteY1" fmla="*/ 27351 h 1826212"/>
                <a:gd name="connsiteX2" fmla="*/ 303867 w 1237317"/>
                <a:gd name="connsiteY2" fmla="*/ 1656126 h 1826212"/>
                <a:gd name="connsiteX3" fmla="*/ 694392 w 1237317"/>
                <a:gd name="connsiteY3" fmla="*/ 636951 h 1826212"/>
                <a:gd name="connsiteX4" fmla="*/ 1037292 w 1237317"/>
                <a:gd name="connsiteY4" fmla="*/ 1779951 h 1826212"/>
                <a:gd name="connsiteX5" fmla="*/ 1237317 w 1237317"/>
                <a:gd name="connsiteY5" fmla="*/ 1494201 h 182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317" h="1826212">
                  <a:moveTo>
                    <a:pt x="8592" y="789351"/>
                  </a:moveTo>
                  <a:cubicBezTo>
                    <a:pt x="-1727" y="336119"/>
                    <a:pt x="-12046" y="-117112"/>
                    <a:pt x="37167" y="27351"/>
                  </a:cubicBezTo>
                  <a:cubicBezTo>
                    <a:pt x="86380" y="171814"/>
                    <a:pt x="194330" y="1554526"/>
                    <a:pt x="303867" y="1656126"/>
                  </a:cubicBezTo>
                  <a:cubicBezTo>
                    <a:pt x="413404" y="1757726"/>
                    <a:pt x="572155" y="616313"/>
                    <a:pt x="694392" y="636951"/>
                  </a:cubicBezTo>
                  <a:cubicBezTo>
                    <a:pt x="816630" y="657588"/>
                    <a:pt x="946805" y="1637076"/>
                    <a:pt x="1037292" y="1779951"/>
                  </a:cubicBezTo>
                  <a:cubicBezTo>
                    <a:pt x="1127779" y="1922826"/>
                    <a:pt x="1182548" y="1708513"/>
                    <a:pt x="1237317" y="1494201"/>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Freeform: Shape 8">
              <a:extLst>
                <a:ext uri="{FF2B5EF4-FFF2-40B4-BE49-F238E27FC236}">
                  <a16:creationId xmlns:a16="http://schemas.microsoft.com/office/drawing/2014/main" id="{121F1033-0744-443D-9B35-34909EF36E4F}"/>
                </a:ext>
              </a:extLst>
            </p:cNvPr>
            <p:cNvSpPr/>
            <p:nvPr/>
          </p:nvSpPr>
          <p:spPr>
            <a:xfrm>
              <a:off x="4072862" y="1325937"/>
              <a:ext cx="2133600" cy="1159790"/>
            </a:xfrm>
            <a:custGeom>
              <a:avLst/>
              <a:gdLst>
                <a:gd name="connsiteX0" fmla="*/ 0 w 2133600"/>
                <a:gd name="connsiteY0" fmla="*/ 1073139 h 1159790"/>
                <a:gd name="connsiteX1" fmla="*/ 142875 w 2133600"/>
                <a:gd name="connsiteY1" fmla="*/ 215889 h 1159790"/>
                <a:gd name="connsiteX2" fmla="*/ 742950 w 2133600"/>
                <a:gd name="connsiteY2" fmla="*/ 1158864 h 1159790"/>
                <a:gd name="connsiteX3" fmla="*/ 1247775 w 2133600"/>
                <a:gd name="connsiteY3" fmla="*/ 6339 h 1159790"/>
                <a:gd name="connsiteX4" fmla="*/ 1895475 w 2133600"/>
                <a:gd name="connsiteY4" fmla="*/ 673089 h 1159790"/>
                <a:gd name="connsiteX5" fmla="*/ 2133600 w 2133600"/>
                <a:gd name="connsiteY5" fmla="*/ 168264 h 115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159790">
                  <a:moveTo>
                    <a:pt x="0" y="1073139"/>
                  </a:moveTo>
                  <a:cubicBezTo>
                    <a:pt x="9525" y="637370"/>
                    <a:pt x="19050" y="201601"/>
                    <a:pt x="142875" y="215889"/>
                  </a:cubicBezTo>
                  <a:cubicBezTo>
                    <a:pt x="266700" y="230176"/>
                    <a:pt x="558800" y="1193789"/>
                    <a:pt x="742950" y="1158864"/>
                  </a:cubicBezTo>
                  <a:cubicBezTo>
                    <a:pt x="927100" y="1123939"/>
                    <a:pt x="1055688" y="87301"/>
                    <a:pt x="1247775" y="6339"/>
                  </a:cubicBezTo>
                  <a:cubicBezTo>
                    <a:pt x="1439862" y="-74623"/>
                    <a:pt x="1747838" y="646102"/>
                    <a:pt x="1895475" y="673089"/>
                  </a:cubicBezTo>
                  <a:cubicBezTo>
                    <a:pt x="2043112" y="700076"/>
                    <a:pt x="2088356" y="434170"/>
                    <a:pt x="2133600" y="168264"/>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3BAE769-7B8E-4D3E-ACC0-E7DD2F5F6389}"/>
                </a:ext>
              </a:extLst>
            </p:cNvPr>
            <p:cNvSpPr/>
            <p:nvPr/>
          </p:nvSpPr>
          <p:spPr>
            <a:xfrm>
              <a:off x="6215987" y="1200009"/>
              <a:ext cx="1847850" cy="639209"/>
            </a:xfrm>
            <a:custGeom>
              <a:avLst/>
              <a:gdLst>
                <a:gd name="connsiteX0" fmla="*/ 0 w 1847850"/>
                <a:gd name="connsiteY0" fmla="*/ 332292 h 639209"/>
                <a:gd name="connsiteX1" fmla="*/ 161925 w 1847850"/>
                <a:gd name="connsiteY1" fmla="*/ 8442 h 639209"/>
                <a:gd name="connsiteX2" fmla="*/ 400050 w 1847850"/>
                <a:gd name="connsiteY2" fmla="*/ 637092 h 639209"/>
                <a:gd name="connsiteX3" fmla="*/ 619125 w 1847850"/>
                <a:gd name="connsiteY3" fmla="*/ 208467 h 639209"/>
                <a:gd name="connsiteX4" fmla="*/ 904875 w 1847850"/>
                <a:gd name="connsiteY4" fmla="*/ 84642 h 639209"/>
                <a:gd name="connsiteX5" fmla="*/ 1209675 w 1847850"/>
                <a:gd name="connsiteY5" fmla="*/ 589467 h 639209"/>
                <a:gd name="connsiteX6" fmla="*/ 1504950 w 1847850"/>
                <a:gd name="connsiteY6" fmla="*/ 322767 h 639209"/>
                <a:gd name="connsiteX7" fmla="*/ 1695450 w 1847850"/>
                <a:gd name="connsiteY7" fmla="*/ 494217 h 639209"/>
                <a:gd name="connsiteX8" fmla="*/ 1847850 w 1847850"/>
                <a:gd name="connsiteY8" fmla="*/ 246567 h 63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850" h="639209">
                  <a:moveTo>
                    <a:pt x="0" y="332292"/>
                  </a:moveTo>
                  <a:cubicBezTo>
                    <a:pt x="47625" y="144967"/>
                    <a:pt x="95250" y="-42358"/>
                    <a:pt x="161925" y="8442"/>
                  </a:cubicBezTo>
                  <a:cubicBezTo>
                    <a:pt x="228600" y="59242"/>
                    <a:pt x="323850" y="603755"/>
                    <a:pt x="400050" y="637092"/>
                  </a:cubicBezTo>
                  <a:cubicBezTo>
                    <a:pt x="476250" y="670429"/>
                    <a:pt x="534988" y="300542"/>
                    <a:pt x="619125" y="208467"/>
                  </a:cubicBezTo>
                  <a:cubicBezTo>
                    <a:pt x="703262" y="116392"/>
                    <a:pt x="806450" y="21142"/>
                    <a:pt x="904875" y="84642"/>
                  </a:cubicBezTo>
                  <a:cubicBezTo>
                    <a:pt x="1003300" y="148142"/>
                    <a:pt x="1109663" y="549780"/>
                    <a:pt x="1209675" y="589467"/>
                  </a:cubicBezTo>
                  <a:cubicBezTo>
                    <a:pt x="1309687" y="629154"/>
                    <a:pt x="1423988" y="338642"/>
                    <a:pt x="1504950" y="322767"/>
                  </a:cubicBezTo>
                  <a:cubicBezTo>
                    <a:pt x="1585913" y="306892"/>
                    <a:pt x="1638300" y="506917"/>
                    <a:pt x="1695450" y="494217"/>
                  </a:cubicBezTo>
                  <a:cubicBezTo>
                    <a:pt x="1752600" y="481517"/>
                    <a:pt x="1800225" y="364042"/>
                    <a:pt x="1847850" y="246567"/>
                  </a:cubicBez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39">
            <a:extLst>
              <a:ext uri="{FF2B5EF4-FFF2-40B4-BE49-F238E27FC236}">
                <a16:creationId xmlns:a16="http://schemas.microsoft.com/office/drawing/2014/main" id="{6B1D24F1-8862-434F-94CE-AF162453A0B1}"/>
              </a:ext>
            </a:extLst>
          </p:cNvPr>
          <p:cNvGrpSpPr/>
          <p:nvPr/>
        </p:nvGrpSpPr>
        <p:grpSpPr>
          <a:xfrm>
            <a:off x="7110150" y="1047691"/>
            <a:ext cx="4110725" cy="1653141"/>
            <a:chOff x="4066698" y="785662"/>
            <a:chExt cx="4110725" cy="1653141"/>
          </a:xfrm>
        </p:grpSpPr>
        <p:grpSp>
          <p:nvGrpSpPr>
            <p:cNvPr id="29" name="Group 28">
              <a:extLst>
                <a:ext uri="{FF2B5EF4-FFF2-40B4-BE49-F238E27FC236}">
                  <a16:creationId xmlns:a16="http://schemas.microsoft.com/office/drawing/2014/main" id="{FBB93B38-CCC9-4252-9D1F-506901D22757}"/>
                </a:ext>
              </a:extLst>
            </p:cNvPr>
            <p:cNvGrpSpPr/>
            <p:nvPr/>
          </p:nvGrpSpPr>
          <p:grpSpPr>
            <a:xfrm>
              <a:off x="4066698" y="785662"/>
              <a:ext cx="4110725" cy="1653141"/>
              <a:chOff x="6281090" y="3609975"/>
              <a:chExt cx="4476844" cy="1653141"/>
            </a:xfrm>
          </p:grpSpPr>
          <p:cxnSp>
            <p:nvCxnSpPr>
              <p:cNvPr id="31" name="Straight Connector 30">
                <a:extLst>
                  <a:ext uri="{FF2B5EF4-FFF2-40B4-BE49-F238E27FC236}">
                    <a16:creationId xmlns:a16="http://schemas.microsoft.com/office/drawing/2014/main" id="{C5D7B8C1-2ED9-4588-82E2-86082804EE06}"/>
                  </a:ext>
                </a:extLst>
              </p:cNvPr>
              <p:cNvCxnSpPr/>
              <p:nvPr/>
            </p:nvCxnSpPr>
            <p:spPr>
              <a:xfrm>
                <a:off x="8624334" y="4339191"/>
                <a:ext cx="2133600" cy="1428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A5FF0D-0264-4EA4-8C8B-B66086A2DC8A}"/>
                  </a:ext>
                </a:extLst>
              </p:cNvPr>
              <p:cNvCxnSpPr>
                <a:cxnSpLocks/>
              </p:cNvCxnSpPr>
              <p:nvPr/>
            </p:nvCxnSpPr>
            <p:spPr>
              <a:xfrm>
                <a:off x="7296150" y="3609975"/>
                <a:ext cx="1333500" cy="7239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3AA9B0-AC04-4733-B484-91C728463FAD}"/>
                  </a:ext>
                </a:extLst>
              </p:cNvPr>
              <p:cNvCxnSpPr>
                <a:cxnSpLocks/>
              </p:cNvCxnSpPr>
              <p:nvPr/>
            </p:nvCxnSpPr>
            <p:spPr>
              <a:xfrm flipV="1">
                <a:off x="6281090" y="4331284"/>
                <a:ext cx="2353876" cy="93183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D8C55D27-239B-4F8B-99BA-C3AF081044BA}"/>
                </a:ext>
              </a:extLst>
            </p:cNvPr>
            <p:cNvSpPr/>
            <p:nvPr/>
          </p:nvSpPr>
          <p:spPr>
            <a:xfrm>
              <a:off x="6117453" y="1424645"/>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42CE077-AAFD-43C1-AE24-1D092C62B886}"/>
                </a:ext>
              </a:extLst>
            </p:cNvPr>
            <p:cNvSpPr/>
            <p:nvPr/>
          </p:nvSpPr>
          <p:spPr>
            <a:xfrm>
              <a:off x="6699206" y="1477287"/>
              <a:ext cx="152923" cy="14287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807565C-B363-486C-8814-1A3E091851A1}"/>
                </a:ext>
              </a:extLst>
            </p:cNvPr>
            <p:cNvSpPr/>
            <p:nvPr/>
          </p:nvSpPr>
          <p:spPr>
            <a:xfrm>
              <a:off x="7805686" y="1557192"/>
              <a:ext cx="152923" cy="142876"/>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F1629F2-8A3C-4172-B10B-A08EAC295832}"/>
                </a:ext>
              </a:extLst>
            </p:cNvPr>
            <p:cNvSpPr/>
            <p:nvPr/>
          </p:nvSpPr>
          <p:spPr>
            <a:xfrm>
              <a:off x="5603586" y="1661183"/>
              <a:ext cx="152923" cy="142876"/>
            </a:xfrm>
            <a:prstGeom prst="ellips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F33E48C1-60F2-42C7-B4F2-A80DB4F4628B}"/>
              </a:ext>
            </a:extLst>
          </p:cNvPr>
          <p:cNvSpPr/>
          <p:nvPr/>
        </p:nvSpPr>
        <p:spPr>
          <a:xfrm>
            <a:off x="9397246" y="2553806"/>
            <a:ext cx="1710457" cy="1061524"/>
          </a:xfrm>
          <a:custGeom>
            <a:avLst/>
            <a:gdLst>
              <a:gd name="connsiteX0" fmla="*/ 0 w 1529867"/>
              <a:gd name="connsiteY0" fmla="*/ 847562 h 1061524"/>
              <a:gd name="connsiteX1" fmla="*/ 806334 w 1529867"/>
              <a:gd name="connsiteY1" fmla="*/ 914064 h 1061524"/>
              <a:gd name="connsiteX2" fmla="*/ 1458883 w 1529867"/>
              <a:gd name="connsiteY2" fmla="*/ 959784 h 1061524"/>
              <a:gd name="connsiteX3" fmla="*/ 1517072 w 1529867"/>
              <a:gd name="connsiteY3" fmla="*/ 959784 h 1061524"/>
              <a:gd name="connsiteX4" fmla="*/ 1500447 w 1529867"/>
              <a:gd name="connsiteY4" fmla="*/ 997191 h 1061524"/>
              <a:gd name="connsiteX5" fmla="*/ 1450570 w 1529867"/>
              <a:gd name="connsiteY5" fmla="*/ 988879 h 1061524"/>
              <a:gd name="connsiteX6" fmla="*/ 1471352 w 1529867"/>
              <a:gd name="connsiteY6" fmla="*/ 62009 h 1061524"/>
              <a:gd name="connsiteX7" fmla="*/ 1400694 w 1529867"/>
              <a:gd name="connsiteY7" fmla="*/ 107729 h 1061524"/>
              <a:gd name="connsiteX8" fmla="*/ 1263534 w 1529867"/>
              <a:gd name="connsiteY8" fmla="*/ 286453 h 1061524"/>
              <a:gd name="connsiteX9" fmla="*/ 1039090 w 1529867"/>
              <a:gd name="connsiteY9" fmla="*/ 519209 h 1061524"/>
              <a:gd name="connsiteX10" fmla="*/ 598516 w 1529867"/>
              <a:gd name="connsiteY10" fmla="*/ 697933 h 1061524"/>
              <a:gd name="connsiteX11" fmla="*/ 0 w 1529867"/>
              <a:gd name="connsiteY11" fmla="*/ 847562 h 10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9867" h="1061524">
                <a:moveTo>
                  <a:pt x="0" y="847562"/>
                </a:moveTo>
                <a:lnTo>
                  <a:pt x="806334" y="914064"/>
                </a:lnTo>
                <a:lnTo>
                  <a:pt x="1458883" y="959784"/>
                </a:lnTo>
                <a:cubicBezTo>
                  <a:pt x="1577339" y="967404"/>
                  <a:pt x="1510145" y="953550"/>
                  <a:pt x="1517072" y="959784"/>
                </a:cubicBezTo>
                <a:cubicBezTo>
                  <a:pt x="1523999" y="966018"/>
                  <a:pt x="1511531" y="992342"/>
                  <a:pt x="1500447" y="997191"/>
                </a:cubicBezTo>
                <a:cubicBezTo>
                  <a:pt x="1489363" y="1002040"/>
                  <a:pt x="1455419" y="1144743"/>
                  <a:pt x="1450570" y="988879"/>
                </a:cubicBezTo>
                <a:cubicBezTo>
                  <a:pt x="1445721" y="833015"/>
                  <a:pt x="1479665" y="208867"/>
                  <a:pt x="1471352" y="62009"/>
                </a:cubicBezTo>
                <a:cubicBezTo>
                  <a:pt x="1463039" y="-84849"/>
                  <a:pt x="1435330" y="70322"/>
                  <a:pt x="1400694" y="107729"/>
                </a:cubicBezTo>
                <a:cubicBezTo>
                  <a:pt x="1366058" y="145136"/>
                  <a:pt x="1323801" y="217873"/>
                  <a:pt x="1263534" y="286453"/>
                </a:cubicBezTo>
                <a:cubicBezTo>
                  <a:pt x="1203267" y="355033"/>
                  <a:pt x="1149926" y="450629"/>
                  <a:pt x="1039090" y="519209"/>
                </a:cubicBezTo>
                <a:cubicBezTo>
                  <a:pt x="928254" y="587789"/>
                  <a:pt x="766849" y="643900"/>
                  <a:pt x="598516" y="697933"/>
                </a:cubicBezTo>
                <a:cubicBezTo>
                  <a:pt x="430183" y="751966"/>
                  <a:pt x="229638" y="797686"/>
                  <a:pt x="0" y="847562"/>
                </a:cubicBezTo>
                <a:close/>
              </a:path>
            </a:pathLst>
          </a:cu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CE55057-601D-4F7E-BE61-C1604ED659D2}"/>
              </a:ext>
            </a:extLst>
          </p:cNvPr>
          <p:cNvGrpSpPr/>
          <p:nvPr/>
        </p:nvGrpSpPr>
        <p:grpSpPr>
          <a:xfrm>
            <a:off x="7178751" y="2685865"/>
            <a:ext cx="4110725" cy="1653141"/>
            <a:chOff x="4135299" y="2601260"/>
            <a:chExt cx="4110725" cy="1653141"/>
          </a:xfrm>
        </p:grpSpPr>
        <p:grpSp>
          <p:nvGrpSpPr>
            <p:cNvPr id="19" name="Group 18">
              <a:extLst>
                <a:ext uri="{FF2B5EF4-FFF2-40B4-BE49-F238E27FC236}">
                  <a16:creationId xmlns:a16="http://schemas.microsoft.com/office/drawing/2014/main" id="{CE9CB599-D7AC-4269-AF70-1C7F51104328}"/>
                </a:ext>
              </a:extLst>
            </p:cNvPr>
            <p:cNvGrpSpPr/>
            <p:nvPr/>
          </p:nvGrpSpPr>
          <p:grpSpPr>
            <a:xfrm>
              <a:off x="4135299" y="2601260"/>
              <a:ext cx="4110725" cy="1653141"/>
              <a:chOff x="6281090" y="3609975"/>
              <a:chExt cx="4476844" cy="1653141"/>
            </a:xfrm>
          </p:grpSpPr>
          <p:cxnSp>
            <p:nvCxnSpPr>
              <p:cNvPr id="20" name="Straight Connector 19">
                <a:extLst>
                  <a:ext uri="{FF2B5EF4-FFF2-40B4-BE49-F238E27FC236}">
                    <a16:creationId xmlns:a16="http://schemas.microsoft.com/office/drawing/2014/main" id="{BCBA0EC5-087C-4198-B5E3-D1AAA11A24AA}"/>
                  </a:ext>
                </a:extLst>
              </p:cNvPr>
              <p:cNvCxnSpPr/>
              <p:nvPr/>
            </p:nvCxnSpPr>
            <p:spPr>
              <a:xfrm>
                <a:off x="8624334" y="4339191"/>
                <a:ext cx="2133600" cy="14287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D5D76D-528A-46C1-A67D-4765DF2801D9}"/>
                  </a:ext>
                </a:extLst>
              </p:cNvPr>
              <p:cNvCxnSpPr>
                <a:cxnSpLocks/>
              </p:cNvCxnSpPr>
              <p:nvPr/>
            </p:nvCxnSpPr>
            <p:spPr>
              <a:xfrm>
                <a:off x="7296150" y="3609975"/>
                <a:ext cx="1333500" cy="7239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835A66C-C01D-4CCD-AA70-8EA64187AECE}"/>
                  </a:ext>
                </a:extLst>
              </p:cNvPr>
              <p:cNvCxnSpPr>
                <a:cxnSpLocks/>
              </p:cNvCxnSpPr>
              <p:nvPr/>
            </p:nvCxnSpPr>
            <p:spPr>
              <a:xfrm flipV="1">
                <a:off x="6281090" y="4331284"/>
                <a:ext cx="2353876" cy="93183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1D63A3FA-E995-4429-AF31-76BF2814BC97}"/>
                </a:ext>
              </a:extLst>
            </p:cNvPr>
            <p:cNvSpPr/>
            <p:nvPr/>
          </p:nvSpPr>
          <p:spPr>
            <a:xfrm>
              <a:off x="6207279" y="3264434"/>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CE7E859-2930-4A44-89D3-BEDFFB0CCBB0}"/>
                </a:ext>
              </a:extLst>
            </p:cNvPr>
            <p:cNvSpPr/>
            <p:nvPr/>
          </p:nvSpPr>
          <p:spPr>
            <a:xfrm>
              <a:off x="5696820" y="3481594"/>
              <a:ext cx="152923" cy="142876"/>
            </a:xfrm>
            <a:prstGeom prst="ellips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EA6AD7-369B-42A7-B3B3-95E0615E0640}"/>
                </a:ext>
              </a:extLst>
            </p:cNvPr>
            <p:cNvSpPr/>
            <p:nvPr/>
          </p:nvSpPr>
          <p:spPr>
            <a:xfrm>
              <a:off x="6792440" y="3297698"/>
              <a:ext cx="152923" cy="14287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D2F849-B49F-4D06-B0FE-275D273F68F5}"/>
                </a:ext>
              </a:extLst>
            </p:cNvPr>
            <p:cNvSpPr/>
            <p:nvPr/>
          </p:nvSpPr>
          <p:spPr>
            <a:xfrm>
              <a:off x="7898920" y="3377603"/>
              <a:ext cx="152923" cy="142876"/>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8F95F02E-B750-4848-BC7D-8F77C139F2C5}"/>
              </a:ext>
            </a:extLst>
          </p:cNvPr>
          <p:cNvGrpSpPr/>
          <p:nvPr/>
        </p:nvGrpSpPr>
        <p:grpSpPr>
          <a:xfrm>
            <a:off x="8467955" y="2172269"/>
            <a:ext cx="1732013" cy="691570"/>
            <a:chOff x="5424503" y="1964832"/>
            <a:chExt cx="1732013" cy="691570"/>
          </a:xfrm>
        </p:grpSpPr>
        <p:sp>
          <p:nvSpPr>
            <p:cNvPr id="39" name="TextBox 38">
              <a:extLst>
                <a:ext uri="{FF2B5EF4-FFF2-40B4-BE49-F238E27FC236}">
                  <a16:creationId xmlns:a16="http://schemas.microsoft.com/office/drawing/2014/main" id="{85AA29B0-14C5-4A08-B458-343474843360}"/>
                </a:ext>
              </a:extLst>
            </p:cNvPr>
            <p:cNvSpPr txBox="1"/>
            <p:nvPr/>
          </p:nvSpPr>
          <p:spPr>
            <a:xfrm>
              <a:off x="5424503" y="1964832"/>
              <a:ext cx="1732013" cy="461665"/>
            </a:xfrm>
            <a:prstGeom prst="rect">
              <a:avLst/>
            </a:prstGeom>
            <a:noFill/>
          </p:spPr>
          <p:txBody>
            <a:bodyPr wrap="none" rtlCol="0">
              <a:spAutoFit/>
            </a:bodyPr>
            <a:lstStyle/>
            <a:p>
              <a:pPr algn="ctr"/>
              <a:r>
                <a:rPr lang="en-US" sz="1200" dirty="0"/>
                <a:t>Moving average function</a:t>
              </a:r>
            </a:p>
            <a:p>
              <a:pPr algn="ctr"/>
              <a:r>
                <a:rPr lang="en-US" sz="1200" dirty="0"/>
                <a:t>splits at confluences</a:t>
              </a:r>
            </a:p>
          </p:txBody>
        </p:sp>
        <p:cxnSp>
          <p:nvCxnSpPr>
            <p:cNvPr id="42" name="Straight Arrow Connector 41">
              <a:extLst>
                <a:ext uri="{FF2B5EF4-FFF2-40B4-BE49-F238E27FC236}">
                  <a16:creationId xmlns:a16="http://schemas.microsoft.com/office/drawing/2014/main" id="{1D0009A6-A904-4546-B777-627BAB7DA6FB}"/>
                </a:ext>
              </a:extLst>
            </p:cNvPr>
            <p:cNvCxnSpPr>
              <a:stCxn id="39" idx="2"/>
            </p:cNvCxnSpPr>
            <p:nvPr/>
          </p:nvCxnSpPr>
          <p:spPr>
            <a:xfrm flipH="1">
              <a:off x="6290509" y="2426497"/>
              <a:ext cx="1" cy="229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F37A7937-0E12-4CB4-BD4F-B47C0007D1E9}"/>
              </a:ext>
            </a:extLst>
          </p:cNvPr>
          <p:cNvSpPr txBox="1"/>
          <p:nvPr/>
        </p:nvSpPr>
        <p:spPr>
          <a:xfrm>
            <a:off x="23927" y="142695"/>
            <a:ext cx="6692794" cy="830997"/>
          </a:xfrm>
          <a:prstGeom prst="rect">
            <a:avLst/>
          </a:prstGeom>
          <a:noFill/>
        </p:spPr>
        <p:txBody>
          <a:bodyPr wrap="none" rtlCol="0">
            <a:spAutoFit/>
          </a:bodyPr>
          <a:lstStyle/>
          <a:p>
            <a:r>
              <a:rPr lang="en-US" sz="2400" b="1" dirty="0"/>
              <a:t>A Moving Average Approach for Signal Propagation</a:t>
            </a:r>
          </a:p>
          <a:p>
            <a:r>
              <a:rPr lang="en-US" sz="2400" b="1" dirty="0"/>
              <a:t>along Stream Networks</a:t>
            </a:r>
          </a:p>
        </p:txBody>
      </p:sp>
      <p:sp>
        <p:nvSpPr>
          <p:cNvPr id="47" name="TextBox 46">
            <a:extLst>
              <a:ext uri="{FF2B5EF4-FFF2-40B4-BE49-F238E27FC236}">
                <a16:creationId xmlns:a16="http://schemas.microsoft.com/office/drawing/2014/main" id="{C1DCA2BA-A18C-40E7-AC29-42A37C3830A4}"/>
              </a:ext>
            </a:extLst>
          </p:cNvPr>
          <p:cNvSpPr txBox="1"/>
          <p:nvPr/>
        </p:nvSpPr>
        <p:spPr>
          <a:xfrm>
            <a:off x="-69632" y="1013419"/>
            <a:ext cx="4795672" cy="5909310"/>
          </a:xfrm>
          <a:prstGeom prst="rect">
            <a:avLst/>
          </a:prstGeom>
          <a:noFill/>
        </p:spPr>
        <p:txBody>
          <a:bodyPr wrap="none" rtlCol="0">
            <a:spAutoFit/>
          </a:bodyPr>
          <a:lstStyle/>
          <a:p>
            <a:pPr algn="r"/>
            <a:r>
              <a:rPr lang="en-US" sz="1400" dirty="0">
                <a:solidFill>
                  <a:schemeClr val="bg1">
                    <a:lumMod val="50000"/>
                  </a:schemeClr>
                </a:solidFill>
              </a:rPr>
              <a:t>This approach is inspired in time series models.</a:t>
            </a:r>
          </a:p>
          <a:p>
            <a:pPr algn="r"/>
            <a:r>
              <a:rPr lang="en-US" sz="1400" dirty="0">
                <a:solidFill>
                  <a:schemeClr val="bg1">
                    <a:lumMod val="50000"/>
                  </a:schemeClr>
                </a:solidFill>
              </a:rPr>
              <a:t>Although AR models are more popular, MA models</a:t>
            </a:r>
          </a:p>
          <a:p>
            <a:pPr algn="r"/>
            <a:r>
              <a:rPr lang="en-US" sz="1400" dirty="0">
                <a:solidFill>
                  <a:schemeClr val="bg1">
                    <a:lumMod val="50000"/>
                  </a:schemeClr>
                </a:solidFill>
              </a:rPr>
              <a:t>have interesting properties. </a:t>
            </a:r>
          </a:p>
          <a:p>
            <a:pPr algn="r"/>
            <a:endParaRPr lang="en-US" sz="1400" dirty="0">
              <a:solidFill>
                <a:schemeClr val="bg1">
                  <a:lumMod val="50000"/>
                </a:schemeClr>
              </a:solidFill>
            </a:endParaRPr>
          </a:p>
          <a:p>
            <a:pPr algn="r"/>
            <a:r>
              <a:rPr lang="en-US" sz="1400" dirty="0">
                <a:solidFill>
                  <a:schemeClr val="bg1">
                    <a:lumMod val="50000"/>
                  </a:schemeClr>
                </a:solidFill>
              </a:rPr>
              <a:t>In an attempt to create multivariate spatial models</a:t>
            </a:r>
          </a:p>
          <a:p>
            <a:pPr algn="r"/>
            <a:r>
              <a:rPr lang="en-US" sz="1400" dirty="0">
                <a:solidFill>
                  <a:schemeClr val="bg1">
                    <a:lumMod val="50000"/>
                  </a:schemeClr>
                </a:solidFill>
              </a:rPr>
              <a:t>and filter white noise across space, JVH developed the</a:t>
            </a:r>
          </a:p>
          <a:p>
            <a:pPr algn="r"/>
            <a:r>
              <a:rPr lang="en-US" sz="1400" dirty="0">
                <a:solidFill>
                  <a:schemeClr val="bg1">
                    <a:lumMod val="50000"/>
                  </a:schemeClr>
                </a:solidFill>
              </a:rPr>
              <a:t>mathematical framework, but it was EP who came with</a:t>
            </a:r>
          </a:p>
          <a:p>
            <a:pPr algn="r"/>
            <a:r>
              <a:rPr lang="en-US" sz="1400" dirty="0">
                <a:solidFill>
                  <a:schemeClr val="bg1">
                    <a:lumMod val="50000"/>
                  </a:schemeClr>
                </a:solidFill>
              </a:rPr>
              <a:t>the idea of applying these models to stream networks. </a:t>
            </a:r>
          </a:p>
          <a:p>
            <a:pPr algn="r"/>
            <a:endParaRPr lang="en-US" sz="1400" dirty="0">
              <a:solidFill>
                <a:schemeClr val="bg1">
                  <a:lumMod val="50000"/>
                </a:schemeClr>
              </a:solidFill>
            </a:endParaRPr>
          </a:p>
          <a:p>
            <a:pPr algn="r"/>
            <a:r>
              <a:rPr lang="en-US" sz="1400" dirty="0">
                <a:solidFill>
                  <a:schemeClr val="bg1">
                    <a:lumMod val="50000"/>
                  </a:schemeClr>
                </a:solidFill>
              </a:rPr>
              <a:t>When the moving average approach is extended to the</a:t>
            </a:r>
          </a:p>
          <a:p>
            <a:pPr algn="r"/>
            <a:r>
              <a:rPr lang="en-US" sz="1400" dirty="0">
                <a:solidFill>
                  <a:schemeClr val="bg1">
                    <a:lumMod val="50000"/>
                  </a:schemeClr>
                </a:solidFill>
              </a:rPr>
              <a:t>continuous domain, the distances between observations</a:t>
            </a:r>
          </a:p>
          <a:p>
            <a:pPr algn="r"/>
            <a:r>
              <a:rPr lang="en-US" sz="1400" dirty="0">
                <a:solidFill>
                  <a:schemeClr val="bg1">
                    <a:lumMod val="50000"/>
                  </a:schemeClr>
                </a:solidFill>
              </a:rPr>
              <a:t>approach zero (i.e. the MA becomes a white noise </a:t>
            </a:r>
          </a:p>
          <a:p>
            <a:pPr algn="r"/>
            <a:r>
              <a:rPr lang="en-US" sz="1400" dirty="0">
                <a:solidFill>
                  <a:schemeClr val="bg1">
                    <a:lumMod val="50000"/>
                  </a:schemeClr>
                </a:solidFill>
              </a:rPr>
              <a:t>process) and an integral is required to average these values</a:t>
            </a:r>
          </a:p>
          <a:p>
            <a:pPr algn="r"/>
            <a:r>
              <a:rPr lang="en-US" sz="1400" dirty="0">
                <a:solidFill>
                  <a:schemeClr val="bg1">
                    <a:lumMod val="50000"/>
                  </a:schemeClr>
                </a:solidFill>
              </a:rPr>
              <a:t>(instead of a sum), which gives you the solution as a </a:t>
            </a:r>
          </a:p>
          <a:p>
            <a:pPr algn="r"/>
            <a:r>
              <a:rPr lang="en-US" sz="1400" dirty="0">
                <a:solidFill>
                  <a:schemeClr val="bg1">
                    <a:lumMod val="50000"/>
                  </a:schemeClr>
                </a:solidFill>
              </a:rPr>
              <a:t>continuous random function.</a:t>
            </a:r>
          </a:p>
          <a:p>
            <a:pPr algn="r"/>
            <a:endParaRPr lang="en-US" sz="1400" dirty="0">
              <a:solidFill>
                <a:schemeClr val="bg1">
                  <a:lumMod val="50000"/>
                </a:schemeClr>
              </a:solidFill>
            </a:endParaRPr>
          </a:p>
          <a:p>
            <a:pPr algn="r"/>
            <a:r>
              <a:rPr lang="en-US" sz="1400" dirty="0">
                <a:solidFill>
                  <a:schemeClr val="bg1">
                    <a:lumMod val="50000"/>
                  </a:schemeClr>
                </a:solidFill>
              </a:rPr>
              <a:t>Under weak stationarity assumptions the autocorrelation </a:t>
            </a:r>
          </a:p>
          <a:p>
            <a:pPr algn="r"/>
            <a:r>
              <a:rPr lang="en-US" sz="1400" dirty="0">
                <a:solidFill>
                  <a:schemeClr val="bg1">
                    <a:lumMod val="50000"/>
                  </a:schemeClr>
                </a:solidFill>
              </a:rPr>
              <a:t>and the semi-variograms are related and can be predicted from</a:t>
            </a:r>
          </a:p>
          <a:p>
            <a:pPr algn="r"/>
            <a:r>
              <a:rPr lang="en-US" sz="1400" dirty="0">
                <a:solidFill>
                  <a:schemeClr val="bg1">
                    <a:lumMod val="50000"/>
                  </a:schemeClr>
                </a:solidFill>
              </a:rPr>
              <a:t>different autocorrelation models (e.g. Tail Up, Tail Down).</a:t>
            </a:r>
          </a:p>
          <a:p>
            <a:pPr algn="r"/>
            <a:endParaRPr lang="en-US" sz="1400" dirty="0">
              <a:solidFill>
                <a:schemeClr val="bg1">
                  <a:lumMod val="50000"/>
                </a:schemeClr>
              </a:solidFill>
            </a:endParaRPr>
          </a:p>
          <a:p>
            <a:pPr algn="r"/>
            <a:r>
              <a:rPr lang="en-US" sz="1400" dirty="0">
                <a:solidFill>
                  <a:schemeClr val="bg1">
                    <a:lumMod val="50000"/>
                  </a:schemeClr>
                </a:solidFill>
              </a:rPr>
              <a:t>Tail Up models (shown in the figure) produce contrasting </a:t>
            </a:r>
          </a:p>
          <a:p>
            <a:pPr algn="r"/>
            <a:r>
              <a:rPr lang="en-US" sz="1400" dirty="0">
                <a:solidFill>
                  <a:schemeClr val="bg1">
                    <a:lumMod val="50000"/>
                  </a:schemeClr>
                </a:solidFill>
              </a:rPr>
              <a:t>autocorrelation structures to those produced by Tail Down</a:t>
            </a:r>
          </a:p>
          <a:p>
            <a:pPr algn="r"/>
            <a:r>
              <a:rPr lang="en-US" sz="1400" dirty="0">
                <a:solidFill>
                  <a:schemeClr val="bg1">
                    <a:lumMod val="50000"/>
                  </a:schemeClr>
                </a:solidFill>
              </a:rPr>
              <a:t>Models. Furthermore, TU models require an additive </a:t>
            </a:r>
          </a:p>
          <a:p>
            <a:pPr algn="r"/>
            <a:r>
              <a:rPr lang="en-US" sz="1400" dirty="0">
                <a:solidFill>
                  <a:schemeClr val="bg1">
                    <a:lumMod val="50000"/>
                  </a:schemeClr>
                </a:solidFill>
              </a:rPr>
              <a:t>function which determines how much of the area under the</a:t>
            </a:r>
          </a:p>
          <a:p>
            <a:pPr algn="r"/>
            <a:r>
              <a:rPr lang="en-US" sz="1400" dirty="0">
                <a:solidFill>
                  <a:schemeClr val="bg1">
                    <a:lumMod val="50000"/>
                  </a:schemeClr>
                </a:solidFill>
              </a:rPr>
              <a:t>curve is assigned to each branch in the network as the join at</a:t>
            </a:r>
          </a:p>
          <a:p>
            <a:pPr algn="r"/>
            <a:r>
              <a:rPr lang="en-US" sz="1400" dirty="0">
                <a:solidFill>
                  <a:schemeClr val="bg1">
                    <a:lumMod val="50000"/>
                  </a:schemeClr>
                </a:solidFill>
              </a:rPr>
              <a:t>a confluence. </a:t>
            </a:r>
          </a:p>
          <a:p>
            <a:pPr algn="r"/>
            <a:endParaRPr lang="en-US" sz="1400" dirty="0">
              <a:solidFill>
                <a:schemeClr val="bg1">
                  <a:lumMod val="50000"/>
                </a:schemeClr>
              </a:solidFill>
            </a:endParaRPr>
          </a:p>
        </p:txBody>
      </p:sp>
      <p:sp>
        <p:nvSpPr>
          <p:cNvPr id="8" name="TextBox 7">
            <a:extLst>
              <a:ext uri="{FF2B5EF4-FFF2-40B4-BE49-F238E27FC236}">
                <a16:creationId xmlns:a16="http://schemas.microsoft.com/office/drawing/2014/main" id="{C289663C-B8B2-4786-A9A1-CCD8F8FE0163}"/>
              </a:ext>
            </a:extLst>
          </p:cNvPr>
          <p:cNvSpPr txBox="1"/>
          <p:nvPr/>
        </p:nvSpPr>
        <p:spPr>
          <a:xfrm>
            <a:off x="10144837" y="6604030"/>
            <a:ext cx="2047163" cy="276999"/>
          </a:xfrm>
          <a:prstGeom prst="rect">
            <a:avLst/>
          </a:prstGeom>
          <a:noFill/>
        </p:spPr>
        <p:txBody>
          <a:bodyPr wrap="none" rtlCol="0">
            <a:spAutoFit/>
          </a:bodyPr>
          <a:lstStyle/>
          <a:p>
            <a:r>
              <a:rPr lang="en-US" sz="1200" dirty="0"/>
              <a:t>Modified from Ver </a:t>
            </a:r>
            <a:r>
              <a:rPr lang="en-US" sz="1200" dirty="0" err="1"/>
              <a:t>Hoef</a:t>
            </a:r>
            <a:r>
              <a:rPr lang="en-US" sz="1200" dirty="0"/>
              <a:t>, 2019</a:t>
            </a:r>
          </a:p>
        </p:txBody>
      </p:sp>
    </p:spTree>
    <p:extLst>
      <p:ext uri="{BB962C8B-B14F-4D97-AF65-F5344CB8AC3E}">
        <p14:creationId xmlns:p14="http://schemas.microsoft.com/office/powerpoint/2010/main" val="115841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500"/>
                                        <p:tgtEl>
                                          <p:spTgt spid="6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5"/>
                                        </p:tgtEl>
                                        <p:attrNameLst>
                                          <p:attrName>style.opacity</p:attrName>
                                        </p:attrNameLst>
                                      </p:cBhvr>
                                      <p:to>
                                        <p:strVal val="0.5"/>
                                      </p:to>
                                    </p:set>
                                    <p:animEffect filter="image" prLst="opacity: 0.5">
                                      <p:cBhvr rctx="IE">
                                        <p:cTn id="37" dur="indefinite"/>
                                        <p:tgtEl>
                                          <p:spTgt spid="5"/>
                                        </p:tgtEl>
                                      </p:cBhvr>
                                    </p:animEffect>
                                  </p:childTnLst>
                                </p:cTn>
                              </p:par>
                              <p:par>
                                <p:cTn id="38" presetID="9" presetClass="emph" presetSubtype="0" grpId="1" nodeType="withEffect">
                                  <p:stCondLst>
                                    <p:cond delay="0"/>
                                  </p:stCondLst>
                                  <p:childTnLst>
                                    <p:set>
                                      <p:cBhvr>
                                        <p:cTn id="39" dur="indefinite"/>
                                        <p:tgtEl>
                                          <p:spTgt spid="66"/>
                                        </p:tgtEl>
                                        <p:attrNameLst>
                                          <p:attrName>style.opacity</p:attrName>
                                        </p:attrNameLst>
                                      </p:cBhvr>
                                      <p:to>
                                        <p:strVal val="0.5"/>
                                      </p:to>
                                    </p:set>
                                    <p:animEffect filter="image" prLst="opacity: 0.5">
                                      <p:cBhvr rctx="IE">
                                        <p:cTn id="40" dur="indefinite"/>
                                        <p:tgtEl>
                                          <p:spTgt spid="66"/>
                                        </p:tgtEl>
                                      </p:cBhvr>
                                    </p:animEffect>
                                  </p:childTnLst>
                                </p:cTn>
                              </p:par>
                              <p:par>
                                <p:cTn id="41" presetID="9" presetClass="emph" presetSubtype="0" grpId="1" nodeType="withEffect">
                                  <p:stCondLst>
                                    <p:cond delay="0"/>
                                  </p:stCondLst>
                                  <p:childTnLst>
                                    <p:set>
                                      <p:cBhvr>
                                        <p:cTn id="42" dur="indefinite"/>
                                        <p:tgtEl>
                                          <p:spTgt spid="10"/>
                                        </p:tgtEl>
                                        <p:attrNameLst>
                                          <p:attrName>style.opacity</p:attrName>
                                        </p:attrNameLst>
                                      </p:cBhvr>
                                      <p:to>
                                        <p:strVal val="0.5"/>
                                      </p:to>
                                    </p:set>
                                    <p:animEffect filter="image" prLst="opacity: 0.5">
                                      <p:cBhvr rctx="IE">
                                        <p:cTn id="43" dur="indefinite"/>
                                        <p:tgtEl>
                                          <p:spTgt spid="10"/>
                                        </p:tgtEl>
                                      </p:cBhvr>
                                    </p:animEffect>
                                  </p:childTnLst>
                                </p:cTn>
                              </p:par>
                              <p:par>
                                <p:cTn id="44" presetID="9" presetClass="emph" presetSubtype="0" grpId="1" nodeType="withEffect">
                                  <p:stCondLst>
                                    <p:cond delay="0"/>
                                  </p:stCondLst>
                                  <p:childTnLst>
                                    <p:set>
                                      <p:cBhvr>
                                        <p:cTn id="45" dur="indefinite"/>
                                        <p:tgtEl>
                                          <p:spTgt spid="12"/>
                                        </p:tgtEl>
                                        <p:attrNameLst>
                                          <p:attrName>style.opacity</p:attrName>
                                        </p:attrNameLst>
                                      </p:cBhvr>
                                      <p:to>
                                        <p:strVal val="0.5"/>
                                      </p:to>
                                    </p:set>
                                    <p:animEffect filter="image" prLst="opacity: 0.5">
                                      <p:cBhvr rctx="IE">
                                        <p:cTn id="46" dur="indefinite"/>
                                        <p:tgtEl>
                                          <p:spTgt spid="12"/>
                                        </p:tgtEl>
                                      </p:cBhvr>
                                    </p:animEffect>
                                  </p:childTnLst>
                                </p:cTn>
                              </p:par>
                              <p:par>
                                <p:cTn id="47" presetID="9" presetClass="emph" presetSubtype="0" nodeType="withEffect">
                                  <p:stCondLst>
                                    <p:cond delay="0"/>
                                  </p:stCondLst>
                                  <p:childTnLst>
                                    <p:set>
                                      <p:cBhvr>
                                        <p:cTn id="48" dur="indefinite"/>
                                        <p:tgtEl>
                                          <p:spTgt spid="7"/>
                                        </p:tgtEl>
                                        <p:attrNameLst>
                                          <p:attrName>style.opacity</p:attrName>
                                        </p:attrNameLst>
                                      </p:cBhvr>
                                      <p:to>
                                        <p:strVal val="0.5"/>
                                      </p:to>
                                    </p:set>
                                    <p:animEffect filter="image" prLst="opacity: 0.5">
                                      <p:cBhvr rctx="IE">
                                        <p:cTn id="49" dur="indefinite"/>
                                        <p:tgtEl>
                                          <p:spTgt spid="7"/>
                                        </p:tgtEl>
                                      </p:cBhvr>
                                    </p:animEffect>
                                  </p:childTnLst>
                                </p:cTn>
                              </p:par>
                              <p:par>
                                <p:cTn id="50" presetID="9" presetClass="emph" presetSubtype="0" nodeType="withEffect">
                                  <p:stCondLst>
                                    <p:cond delay="0"/>
                                  </p:stCondLst>
                                  <p:childTnLst>
                                    <p:set>
                                      <p:cBhvr>
                                        <p:cTn id="51" dur="indefinite"/>
                                        <p:tgtEl>
                                          <p:spTgt spid="4"/>
                                        </p:tgtEl>
                                        <p:attrNameLst>
                                          <p:attrName>style.opacity</p:attrName>
                                        </p:attrNameLst>
                                      </p:cBhvr>
                                      <p:to>
                                        <p:strVal val="0.5"/>
                                      </p:to>
                                    </p:set>
                                    <p:animEffect filter="image" prLst="opacity: 0.5">
                                      <p:cBhvr rctx="IE">
                                        <p:cTn id="52" dur="indefinite"/>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1000"/>
                                        <p:tgtEl>
                                          <p:spTgt spid="46"/>
                                        </p:tgtEl>
                                      </p:cBhvr>
                                    </p:animEffect>
                                    <p:anim calcmode="lin" valueType="num">
                                      <p:cBhvr>
                                        <p:cTn id="73" dur="1000" fill="hold"/>
                                        <p:tgtEl>
                                          <p:spTgt spid="46"/>
                                        </p:tgtEl>
                                        <p:attrNameLst>
                                          <p:attrName>ppt_x</p:attrName>
                                        </p:attrNameLst>
                                      </p:cBhvr>
                                      <p:tavLst>
                                        <p:tav tm="0">
                                          <p:val>
                                            <p:strVal val="#ppt_x"/>
                                          </p:val>
                                        </p:tav>
                                        <p:tav tm="100000">
                                          <p:val>
                                            <p:strVal val="#ppt_x"/>
                                          </p:val>
                                        </p:tav>
                                      </p:tavLst>
                                    </p:anim>
                                    <p:anim calcmode="lin" valueType="num">
                                      <p:cBhvr>
                                        <p:cTn id="7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 grpId="0" animBg="1"/>
      <p:bldP spid="10" grpId="1" animBg="1"/>
      <p:bldP spid="66" grpId="0"/>
      <p:bldP spid="66" grpId="1"/>
      <p:bldP spid="67" grpId="0"/>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CC5459F-C228-4558-94B7-D83B19817404}"/>
              </a:ext>
            </a:extLst>
          </p:cNvPr>
          <p:cNvCxnSpPr/>
          <p:nvPr/>
        </p:nvCxnSpPr>
        <p:spPr>
          <a:xfrm>
            <a:off x="2147777" y="1956391"/>
            <a:ext cx="8527312" cy="19670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5A5A225-D75A-431B-A014-2BFE00B48358}"/>
              </a:ext>
            </a:extLst>
          </p:cNvPr>
          <p:cNvSpPr/>
          <p:nvPr/>
        </p:nvSpPr>
        <p:spPr>
          <a:xfrm>
            <a:off x="3381155" y="2254102"/>
            <a:ext cx="914400" cy="255181"/>
          </a:xfrm>
          <a:prstGeom prst="ellipse">
            <a:avLst/>
          </a:prstGeom>
          <a:solidFill>
            <a:srgbClr val="C0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5DE1E7-8094-4225-B95F-EA6E96392B8C}"/>
              </a:ext>
            </a:extLst>
          </p:cNvPr>
          <p:cNvSpPr txBox="1"/>
          <p:nvPr/>
        </p:nvSpPr>
        <p:spPr>
          <a:xfrm>
            <a:off x="3681811" y="871960"/>
            <a:ext cx="362600" cy="369332"/>
          </a:xfrm>
          <a:prstGeom prst="rect">
            <a:avLst/>
          </a:prstGeom>
          <a:noFill/>
        </p:spPr>
        <p:txBody>
          <a:bodyPr wrap="none" rtlCol="0">
            <a:spAutoFit/>
          </a:bodyPr>
          <a:lstStyle/>
          <a:p>
            <a:r>
              <a:rPr lang="en-US" dirty="0"/>
              <a:t>x</a:t>
            </a:r>
            <a:r>
              <a:rPr lang="en-US" baseline="-25000" dirty="0"/>
              <a:t>1</a:t>
            </a:r>
          </a:p>
        </p:txBody>
      </p:sp>
      <p:cxnSp>
        <p:nvCxnSpPr>
          <p:cNvPr id="15" name="Straight Connector 14">
            <a:extLst>
              <a:ext uri="{FF2B5EF4-FFF2-40B4-BE49-F238E27FC236}">
                <a16:creationId xmlns:a16="http://schemas.microsoft.com/office/drawing/2014/main" id="{700EE682-48B9-4929-85BF-CB11CDF3394A}"/>
              </a:ext>
            </a:extLst>
          </p:cNvPr>
          <p:cNvCxnSpPr>
            <a:cxnSpLocks/>
            <a:stCxn id="10" idx="2"/>
          </p:cNvCxnSpPr>
          <p:nvPr/>
        </p:nvCxnSpPr>
        <p:spPr>
          <a:xfrm flipH="1">
            <a:off x="3862837" y="1241292"/>
            <a:ext cx="274" cy="1012810"/>
          </a:xfrm>
          <a:prstGeom prst="line">
            <a:avLst/>
          </a:prstGeom>
        </p:spPr>
        <p:style>
          <a:lnRef idx="1">
            <a:schemeClr val="dk1"/>
          </a:lnRef>
          <a:fillRef idx="0">
            <a:schemeClr val="dk1"/>
          </a:fillRef>
          <a:effectRef idx="0">
            <a:schemeClr val="dk1"/>
          </a:effectRef>
          <a:fontRef idx="minor">
            <a:schemeClr val="tx1"/>
          </a:fontRef>
        </p:style>
      </p:cxnSp>
      <p:sp>
        <p:nvSpPr>
          <p:cNvPr id="14" name="Isosceles Triangle 13">
            <a:extLst>
              <a:ext uri="{FF2B5EF4-FFF2-40B4-BE49-F238E27FC236}">
                <a16:creationId xmlns:a16="http://schemas.microsoft.com/office/drawing/2014/main" id="{3C56ABA6-AB36-425B-8789-2D27D04F144F}"/>
              </a:ext>
            </a:extLst>
          </p:cNvPr>
          <p:cNvSpPr/>
          <p:nvPr/>
        </p:nvSpPr>
        <p:spPr>
          <a:xfrm rot="780786">
            <a:off x="3927084" y="1873043"/>
            <a:ext cx="4920270" cy="1028075"/>
          </a:xfrm>
          <a:prstGeom prst="triangle">
            <a:avLst>
              <a:gd name="adj" fmla="val 946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67E3C25-64B7-41E1-8A49-9FD7E7C90163}"/>
              </a:ext>
            </a:extLst>
          </p:cNvPr>
          <p:cNvSpPr/>
          <p:nvPr/>
        </p:nvSpPr>
        <p:spPr>
          <a:xfrm>
            <a:off x="8201247" y="3301411"/>
            <a:ext cx="914400" cy="255181"/>
          </a:xfrm>
          <a:prstGeom prst="ellipse">
            <a:avLst/>
          </a:prstGeom>
          <a:solidFill>
            <a:schemeClr val="bg2">
              <a:lumMod val="5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Freeform: Shape 8">
            <a:extLst>
              <a:ext uri="{FF2B5EF4-FFF2-40B4-BE49-F238E27FC236}">
                <a16:creationId xmlns:a16="http://schemas.microsoft.com/office/drawing/2014/main" id="{982D6BB0-CBDC-43B8-9604-2F1C79F25005}"/>
              </a:ext>
            </a:extLst>
          </p:cNvPr>
          <p:cNvSpPr/>
          <p:nvPr/>
        </p:nvSpPr>
        <p:spPr>
          <a:xfrm>
            <a:off x="3866912" y="1646328"/>
            <a:ext cx="4793227" cy="2724493"/>
          </a:xfrm>
          <a:custGeom>
            <a:avLst/>
            <a:gdLst>
              <a:gd name="connsiteX0" fmla="*/ 33896 w 3936044"/>
              <a:gd name="connsiteY0" fmla="*/ 809793 h 2724493"/>
              <a:gd name="connsiteX1" fmla="*/ 12631 w 3936044"/>
              <a:gd name="connsiteY1" fmla="*/ 203738 h 2724493"/>
              <a:gd name="connsiteX2" fmla="*/ 204017 w 3936044"/>
              <a:gd name="connsiteY2" fmla="*/ 1235096 h 2724493"/>
              <a:gd name="connsiteX3" fmla="*/ 406035 w 3936044"/>
              <a:gd name="connsiteY3" fmla="*/ 490817 h 2724493"/>
              <a:gd name="connsiteX4" fmla="*/ 565524 w 3936044"/>
              <a:gd name="connsiteY4" fmla="*/ 1320156 h 2724493"/>
              <a:gd name="connsiteX5" fmla="*/ 756910 w 3936044"/>
              <a:gd name="connsiteY5" fmla="*/ 575877 h 2724493"/>
              <a:gd name="connsiteX6" fmla="*/ 980193 w 3936044"/>
              <a:gd name="connsiteY6" fmla="*/ 1671031 h 2724493"/>
              <a:gd name="connsiteX7" fmla="*/ 1107784 w 3936044"/>
              <a:gd name="connsiteY7" fmla="*/ 1719 h 2724493"/>
              <a:gd name="connsiteX8" fmla="*/ 1362965 w 3936044"/>
              <a:gd name="connsiteY8" fmla="*/ 2043170 h 2724493"/>
              <a:gd name="connsiteX9" fmla="*/ 1586249 w 3936044"/>
              <a:gd name="connsiteY9" fmla="*/ 490817 h 2724493"/>
              <a:gd name="connsiteX10" fmla="*/ 1767003 w 3936044"/>
              <a:gd name="connsiteY10" fmla="*/ 2085700 h 2724493"/>
              <a:gd name="connsiteX11" fmla="*/ 1905226 w 3936044"/>
              <a:gd name="connsiteY11" fmla="*/ 841691 h 2724493"/>
              <a:gd name="connsiteX12" fmla="*/ 2096612 w 3936044"/>
              <a:gd name="connsiteY12" fmla="*/ 1681663 h 2724493"/>
              <a:gd name="connsiteX13" fmla="*/ 2224203 w 3936044"/>
              <a:gd name="connsiteY13" fmla="*/ 214370 h 2724493"/>
              <a:gd name="connsiteX14" fmla="*/ 2394324 w 3936044"/>
              <a:gd name="connsiteY14" fmla="*/ 2096333 h 2724493"/>
              <a:gd name="connsiteX15" fmla="*/ 2702668 w 3936044"/>
              <a:gd name="connsiteY15" fmla="*/ 958649 h 2724493"/>
              <a:gd name="connsiteX16" fmla="*/ 2851524 w 3936044"/>
              <a:gd name="connsiteY16" fmla="*/ 2032538 h 2724493"/>
              <a:gd name="connsiteX17" fmla="*/ 2957849 w 3936044"/>
              <a:gd name="connsiteY17" fmla="*/ 745998 h 2724493"/>
              <a:gd name="connsiteX18" fmla="*/ 3181133 w 3936044"/>
              <a:gd name="connsiteY18" fmla="*/ 2106965 h 2724493"/>
              <a:gd name="connsiteX19" fmla="*/ 3489477 w 3936044"/>
              <a:gd name="connsiteY19" fmla="*/ 905486 h 2724493"/>
              <a:gd name="connsiteX20" fmla="*/ 3680863 w 3936044"/>
              <a:gd name="connsiteY20" fmla="*/ 2723654 h 2724493"/>
              <a:gd name="connsiteX21" fmla="*/ 3829719 w 3936044"/>
              <a:gd name="connsiteY21" fmla="*/ 1150035 h 2724493"/>
              <a:gd name="connsiteX22" fmla="*/ 3936044 w 3936044"/>
              <a:gd name="connsiteY22" fmla="*/ 1777356 h 27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36044" h="2724493">
                <a:moveTo>
                  <a:pt x="33896" y="809793"/>
                </a:moveTo>
                <a:cubicBezTo>
                  <a:pt x="9086" y="471323"/>
                  <a:pt x="-15723" y="132854"/>
                  <a:pt x="12631" y="203738"/>
                </a:cubicBezTo>
                <a:cubicBezTo>
                  <a:pt x="40985" y="274622"/>
                  <a:pt x="138450" y="1187250"/>
                  <a:pt x="204017" y="1235096"/>
                </a:cubicBezTo>
                <a:cubicBezTo>
                  <a:pt x="269584" y="1282942"/>
                  <a:pt x="345784" y="476640"/>
                  <a:pt x="406035" y="490817"/>
                </a:cubicBezTo>
                <a:cubicBezTo>
                  <a:pt x="466286" y="504994"/>
                  <a:pt x="507045" y="1305979"/>
                  <a:pt x="565524" y="1320156"/>
                </a:cubicBezTo>
                <a:cubicBezTo>
                  <a:pt x="624003" y="1334333"/>
                  <a:pt x="687799" y="517398"/>
                  <a:pt x="756910" y="575877"/>
                </a:cubicBezTo>
                <a:cubicBezTo>
                  <a:pt x="826021" y="634356"/>
                  <a:pt x="921714" y="1766724"/>
                  <a:pt x="980193" y="1671031"/>
                </a:cubicBezTo>
                <a:cubicBezTo>
                  <a:pt x="1038672" y="1575338"/>
                  <a:pt x="1043989" y="-60304"/>
                  <a:pt x="1107784" y="1719"/>
                </a:cubicBezTo>
                <a:cubicBezTo>
                  <a:pt x="1171579" y="63742"/>
                  <a:pt x="1283221" y="1961654"/>
                  <a:pt x="1362965" y="2043170"/>
                </a:cubicBezTo>
                <a:cubicBezTo>
                  <a:pt x="1442709" y="2124686"/>
                  <a:pt x="1518909" y="483729"/>
                  <a:pt x="1586249" y="490817"/>
                </a:cubicBezTo>
                <a:cubicBezTo>
                  <a:pt x="1653589" y="497905"/>
                  <a:pt x="1713840" y="2027221"/>
                  <a:pt x="1767003" y="2085700"/>
                </a:cubicBezTo>
                <a:cubicBezTo>
                  <a:pt x="1820166" y="2144179"/>
                  <a:pt x="1850291" y="909030"/>
                  <a:pt x="1905226" y="841691"/>
                </a:cubicBezTo>
                <a:cubicBezTo>
                  <a:pt x="1960161" y="774352"/>
                  <a:pt x="2043449" y="1786216"/>
                  <a:pt x="2096612" y="1681663"/>
                </a:cubicBezTo>
                <a:cubicBezTo>
                  <a:pt x="2149775" y="1577110"/>
                  <a:pt x="2174584" y="145258"/>
                  <a:pt x="2224203" y="214370"/>
                </a:cubicBezTo>
                <a:cubicBezTo>
                  <a:pt x="2273822" y="283482"/>
                  <a:pt x="2314580" y="1972286"/>
                  <a:pt x="2394324" y="2096333"/>
                </a:cubicBezTo>
                <a:cubicBezTo>
                  <a:pt x="2474068" y="2220380"/>
                  <a:pt x="2626468" y="969282"/>
                  <a:pt x="2702668" y="958649"/>
                </a:cubicBezTo>
                <a:cubicBezTo>
                  <a:pt x="2778868" y="948017"/>
                  <a:pt x="2808994" y="2067980"/>
                  <a:pt x="2851524" y="2032538"/>
                </a:cubicBezTo>
                <a:cubicBezTo>
                  <a:pt x="2894054" y="1997096"/>
                  <a:pt x="2902914" y="733594"/>
                  <a:pt x="2957849" y="745998"/>
                </a:cubicBezTo>
                <a:cubicBezTo>
                  <a:pt x="3012784" y="758402"/>
                  <a:pt x="3092528" y="2080384"/>
                  <a:pt x="3181133" y="2106965"/>
                </a:cubicBezTo>
                <a:cubicBezTo>
                  <a:pt x="3269738" y="2133546"/>
                  <a:pt x="3406189" y="802704"/>
                  <a:pt x="3489477" y="905486"/>
                </a:cubicBezTo>
                <a:cubicBezTo>
                  <a:pt x="3572765" y="1008268"/>
                  <a:pt x="3624156" y="2682896"/>
                  <a:pt x="3680863" y="2723654"/>
                </a:cubicBezTo>
                <a:cubicBezTo>
                  <a:pt x="3737570" y="2764412"/>
                  <a:pt x="3787189" y="1307751"/>
                  <a:pt x="3829719" y="1150035"/>
                </a:cubicBezTo>
                <a:cubicBezTo>
                  <a:pt x="3872249" y="992319"/>
                  <a:pt x="3904146" y="1384837"/>
                  <a:pt x="3936044" y="1777356"/>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EA034B1-9169-4568-B52F-8B55F6E0702C}"/>
              </a:ext>
            </a:extLst>
          </p:cNvPr>
          <p:cNvSpPr txBox="1"/>
          <p:nvPr/>
        </p:nvSpPr>
        <p:spPr>
          <a:xfrm>
            <a:off x="8463885" y="1646328"/>
            <a:ext cx="362600" cy="369332"/>
          </a:xfrm>
          <a:prstGeom prst="rect">
            <a:avLst/>
          </a:prstGeom>
          <a:noFill/>
        </p:spPr>
        <p:txBody>
          <a:bodyPr wrap="none" rtlCol="0">
            <a:spAutoFit/>
          </a:bodyPr>
          <a:lstStyle/>
          <a:p>
            <a:r>
              <a:rPr lang="en-US" dirty="0"/>
              <a:t>x</a:t>
            </a:r>
            <a:r>
              <a:rPr lang="en-US" baseline="-25000" dirty="0"/>
              <a:t>2</a:t>
            </a:r>
          </a:p>
        </p:txBody>
      </p:sp>
      <p:cxnSp>
        <p:nvCxnSpPr>
          <p:cNvPr id="17" name="Straight Connector 16">
            <a:extLst>
              <a:ext uri="{FF2B5EF4-FFF2-40B4-BE49-F238E27FC236}">
                <a16:creationId xmlns:a16="http://schemas.microsoft.com/office/drawing/2014/main" id="{484F9A3A-D393-4D65-B44C-8E6ED340AF3E}"/>
              </a:ext>
            </a:extLst>
          </p:cNvPr>
          <p:cNvCxnSpPr>
            <a:cxnSpLocks/>
            <a:stCxn id="16" idx="2"/>
            <a:endCxn id="5" idx="0"/>
          </p:cNvCxnSpPr>
          <p:nvPr/>
        </p:nvCxnSpPr>
        <p:spPr>
          <a:xfrm>
            <a:off x="8645185" y="2015660"/>
            <a:ext cx="13262" cy="1285751"/>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F1C4CBB-652A-4B09-85BA-E0C6822613DD}"/>
              </a:ext>
            </a:extLst>
          </p:cNvPr>
          <p:cNvSpPr txBox="1"/>
          <p:nvPr/>
        </p:nvSpPr>
        <p:spPr>
          <a:xfrm rot="722510">
            <a:off x="5082362" y="3804738"/>
            <a:ext cx="1811906" cy="369332"/>
          </a:xfrm>
          <a:prstGeom prst="rect">
            <a:avLst/>
          </a:prstGeom>
          <a:noFill/>
        </p:spPr>
        <p:txBody>
          <a:bodyPr wrap="none" rtlCol="0">
            <a:spAutoFit/>
          </a:bodyPr>
          <a:lstStyle/>
          <a:p>
            <a:r>
              <a:rPr lang="en-US" dirty="0"/>
              <a:t>Brownian motion</a:t>
            </a:r>
          </a:p>
        </p:txBody>
      </p:sp>
      <p:sp>
        <p:nvSpPr>
          <p:cNvPr id="19" name="TextBox 18">
            <a:extLst>
              <a:ext uri="{FF2B5EF4-FFF2-40B4-BE49-F238E27FC236}">
                <a16:creationId xmlns:a16="http://schemas.microsoft.com/office/drawing/2014/main" id="{7C32379B-5B39-4C71-85CE-68B04D54A8A3}"/>
              </a:ext>
            </a:extLst>
          </p:cNvPr>
          <p:cNvSpPr txBox="1"/>
          <p:nvPr/>
        </p:nvSpPr>
        <p:spPr>
          <a:xfrm>
            <a:off x="6912860" y="1991096"/>
            <a:ext cx="1676100" cy="369332"/>
          </a:xfrm>
          <a:prstGeom prst="rect">
            <a:avLst/>
          </a:prstGeom>
          <a:noFill/>
        </p:spPr>
        <p:txBody>
          <a:bodyPr wrap="none" rtlCol="0">
            <a:spAutoFit/>
          </a:bodyPr>
          <a:lstStyle/>
          <a:p>
            <a:r>
              <a:rPr lang="en-US" dirty="0"/>
              <a:t>Moving average</a:t>
            </a:r>
          </a:p>
        </p:txBody>
      </p:sp>
      <p:pic>
        <p:nvPicPr>
          <p:cNvPr id="20" name="Picture 19">
            <a:extLst>
              <a:ext uri="{FF2B5EF4-FFF2-40B4-BE49-F238E27FC236}">
                <a16:creationId xmlns:a16="http://schemas.microsoft.com/office/drawing/2014/main" id="{99CAD333-61F5-49BC-8709-CF586484E661}"/>
              </a:ext>
            </a:extLst>
          </p:cNvPr>
          <p:cNvPicPr>
            <a:picLocks noChangeAspect="1"/>
          </p:cNvPicPr>
          <p:nvPr/>
        </p:nvPicPr>
        <p:blipFill rotWithShape="1">
          <a:blip r:embed="rId2"/>
          <a:srcRect l="24855" t="31219" r="21075" b="9304"/>
          <a:stretch/>
        </p:blipFill>
        <p:spPr>
          <a:xfrm>
            <a:off x="77186" y="3840468"/>
            <a:ext cx="4716901" cy="2918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9163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15DDF-B2C0-4950-ACC0-5A197380D83A}"/>
              </a:ext>
            </a:extLst>
          </p:cNvPr>
          <p:cNvPicPr>
            <a:picLocks noChangeAspect="1"/>
          </p:cNvPicPr>
          <p:nvPr/>
        </p:nvPicPr>
        <p:blipFill rotWithShape="1">
          <a:blip r:embed="rId2"/>
          <a:srcRect l="13866" t="24810" r="14971" b="11008"/>
          <a:stretch/>
        </p:blipFill>
        <p:spPr>
          <a:xfrm>
            <a:off x="992940" y="840106"/>
            <a:ext cx="10206120" cy="5177788"/>
          </a:xfrm>
          <a:prstGeom prst="rect">
            <a:avLst/>
          </a:prstGeom>
        </p:spPr>
      </p:pic>
    </p:spTree>
    <p:extLst>
      <p:ext uri="{BB962C8B-B14F-4D97-AF65-F5344CB8AC3E}">
        <p14:creationId xmlns:p14="http://schemas.microsoft.com/office/powerpoint/2010/main" val="2148992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88243-9CAC-4476-9698-5B021D01B851}"/>
              </a:ext>
            </a:extLst>
          </p:cNvPr>
          <p:cNvPicPr>
            <a:picLocks noChangeAspect="1"/>
          </p:cNvPicPr>
          <p:nvPr/>
        </p:nvPicPr>
        <p:blipFill>
          <a:blip r:embed="rId2"/>
          <a:stretch>
            <a:fillRect/>
          </a:stretch>
        </p:blipFill>
        <p:spPr>
          <a:xfrm>
            <a:off x="3579662" y="4347522"/>
            <a:ext cx="5791702" cy="2030144"/>
          </a:xfrm>
          <a:prstGeom prst="rect">
            <a:avLst/>
          </a:prstGeom>
          <a:noFill/>
          <a:ln>
            <a:noFill/>
          </a:ln>
        </p:spPr>
      </p:pic>
      <p:sp>
        <p:nvSpPr>
          <p:cNvPr id="6" name="Isosceles Triangle 5">
            <a:extLst>
              <a:ext uri="{FF2B5EF4-FFF2-40B4-BE49-F238E27FC236}">
                <a16:creationId xmlns:a16="http://schemas.microsoft.com/office/drawing/2014/main" id="{8A9C0BB8-28D5-47D9-913E-D76BEEB3712A}"/>
              </a:ext>
            </a:extLst>
          </p:cNvPr>
          <p:cNvSpPr/>
          <p:nvPr/>
        </p:nvSpPr>
        <p:spPr>
          <a:xfrm rot="960000">
            <a:off x="6191020" y="1002515"/>
            <a:ext cx="933392" cy="3864186"/>
          </a:xfrm>
          <a:prstGeom prst="triangle">
            <a:avLst>
              <a:gd name="adj" fmla="val 77371"/>
            </a:avLst>
          </a:prstGeom>
          <a:solidFill>
            <a:schemeClr val="accent1">
              <a:lumMod val="75000"/>
              <a:alpha val="50196"/>
            </a:schemeClr>
          </a:solidFill>
          <a:ln>
            <a:noFill/>
          </a:ln>
          <a:scene3d>
            <a:camera prst="isometricLeftDown">
              <a:rot lat="5100000" lon="2700009" rev="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D6942590-5E6D-4C91-BCC6-CAA22DB5014E}"/>
              </a:ext>
            </a:extLst>
          </p:cNvPr>
          <p:cNvSpPr/>
          <p:nvPr/>
        </p:nvSpPr>
        <p:spPr>
          <a:xfrm>
            <a:off x="6670805" y="2894064"/>
            <a:ext cx="2172013" cy="914400"/>
          </a:xfrm>
          <a:prstGeom prst="triangle">
            <a:avLst>
              <a:gd name="adj" fmla="val 100000"/>
            </a:avLst>
          </a:prstGeom>
          <a:solidFill>
            <a:srgbClr val="00B050">
              <a:alpha val="50196"/>
            </a:srgbClr>
          </a:solidFill>
          <a:ln>
            <a:noFill/>
          </a:ln>
          <a:scene3d>
            <a:camera prst="isometricLeftDown">
              <a:rot lat="1200001" lon="270000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0E19548D-56DC-4B38-A8B9-514D368D0B8B}"/>
              </a:ext>
            </a:extLst>
          </p:cNvPr>
          <p:cNvSpPr/>
          <p:nvPr/>
        </p:nvSpPr>
        <p:spPr>
          <a:xfrm rot="16200000">
            <a:off x="6586295" y="2742169"/>
            <a:ext cx="1251257" cy="763854"/>
          </a:xfrm>
          <a:prstGeom prst="trapezoid">
            <a:avLst>
              <a:gd name="adj" fmla="val 32995"/>
            </a:avLst>
          </a:prstGeom>
          <a:solidFill>
            <a:srgbClr val="D0CEC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D9A68916-CBF1-4C7D-A574-DDA7C1BC30A1}"/>
              </a:ext>
            </a:extLst>
          </p:cNvPr>
          <p:cNvSpPr/>
          <p:nvPr/>
        </p:nvSpPr>
        <p:spPr>
          <a:xfrm flipH="1">
            <a:off x="4472614" y="3105617"/>
            <a:ext cx="2351702" cy="392701"/>
          </a:xfrm>
          <a:prstGeom prst="triangle">
            <a:avLst>
              <a:gd name="adj" fmla="val 0"/>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A0C56ADC-92C3-4B14-B766-1D425749F030}"/>
              </a:ext>
            </a:extLst>
          </p:cNvPr>
          <p:cNvSpPr/>
          <p:nvPr/>
        </p:nvSpPr>
        <p:spPr>
          <a:xfrm flipH="1">
            <a:off x="4116566" y="2670160"/>
            <a:ext cx="1564818" cy="812406"/>
          </a:xfrm>
          <a:prstGeom prst="triangle">
            <a:avLst>
              <a:gd name="adj" fmla="val 0"/>
            </a:avLst>
          </a:pr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1E1B40F-2DA7-4470-B4C3-071892E3FD13}"/>
              </a:ext>
            </a:extLst>
          </p:cNvPr>
          <p:cNvGrpSpPr/>
          <p:nvPr/>
        </p:nvGrpSpPr>
        <p:grpSpPr>
          <a:xfrm>
            <a:off x="4220538" y="2591398"/>
            <a:ext cx="4621012" cy="1542233"/>
            <a:chOff x="4220538" y="2591398"/>
            <a:chExt cx="4621012" cy="1542233"/>
          </a:xfrm>
        </p:grpSpPr>
        <p:grpSp>
          <p:nvGrpSpPr>
            <p:cNvPr id="12" name="Group 11">
              <a:extLst>
                <a:ext uri="{FF2B5EF4-FFF2-40B4-BE49-F238E27FC236}">
                  <a16:creationId xmlns:a16="http://schemas.microsoft.com/office/drawing/2014/main" id="{9CCC9BF3-2191-426C-99FC-1D840BCB652D}"/>
                </a:ext>
              </a:extLst>
            </p:cNvPr>
            <p:cNvGrpSpPr/>
            <p:nvPr/>
          </p:nvGrpSpPr>
          <p:grpSpPr>
            <a:xfrm rot="924415">
              <a:off x="4220538" y="2591398"/>
              <a:ext cx="4621012" cy="1179524"/>
              <a:chOff x="5725354" y="3542110"/>
              <a:chExt cx="5032580" cy="1179524"/>
            </a:xfrm>
          </p:grpSpPr>
          <p:cxnSp>
            <p:nvCxnSpPr>
              <p:cNvPr id="17" name="Straight Connector 16">
                <a:extLst>
                  <a:ext uri="{FF2B5EF4-FFF2-40B4-BE49-F238E27FC236}">
                    <a16:creationId xmlns:a16="http://schemas.microsoft.com/office/drawing/2014/main" id="{550B6196-5E56-4201-8575-88B247C2B9E9}"/>
                  </a:ext>
                </a:extLst>
              </p:cNvPr>
              <p:cNvCxnSpPr/>
              <p:nvPr/>
            </p:nvCxnSpPr>
            <p:spPr>
              <a:xfrm>
                <a:off x="8624334" y="4339191"/>
                <a:ext cx="2133600" cy="142875"/>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8620D3-441D-4392-809F-A8F84AEC4489}"/>
                  </a:ext>
                </a:extLst>
              </p:cNvPr>
              <p:cNvCxnSpPr>
                <a:cxnSpLocks/>
              </p:cNvCxnSpPr>
              <p:nvPr/>
            </p:nvCxnSpPr>
            <p:spPr>
              <a:xfrm rot="20675585">
                <a:off x="7919176" y="3542110"/>
                <a:ext cx="593837" cy="880010"/>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51841F-83C1-4EF9-9575-FB52BFED6C31}"/>
                  </a:ext>
                </a:extLst>
              </p:cNvPr>
              <p:cNvCxnSpPr>
                <a:cxnSpLocks/>
              </p:cNvCxnSpPr>
              <p:nvPr/>
            </p:nvCxnSpPr>
            <p:spPr>
              <a:xfrm rot="20675585" flipV="1">
                <a:off x="5725354" y="4692670"/>
                <a:ext cx="2967116" cy="28964"/>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2B06B81F-B487-4CF5-B002-DFF6B68E03E9}"/>
                </a:ext>
              </a:extLst>
            </p:cNvPr>
            <p:cNvSpPr/>
            <p:nvPr/>
          </p:nvSpPr>
          <p:spPr>
            <a:xfrm>
              <a:off x="8430917" y="3990755"/>
              <a:ext cx="152923" cy="142876"/>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9B1F58-6A5C-4717-926D-B826746E9F39}"/>
                </a:ext>
              </a:extLst>
            </p:cNvPr>
            <p:cNvSpPr/>
            <p:nvPr/>
          </p:nvSpPr>
          <p:spPr>
            <a:xfrm>
              <a:off x="7526238" y="3667067"/>
              <a:ext cx="146848" cy="1428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E82B2F-9111-42EE-8137-42A8BBBC8323}"/>
                </a:ext>
              </a:extLst>
            </p:cNvPr>
            <p:cNvSpPr/>
            <p:nvPr/>
          </p:nvSpPr>
          <p:spPr>
            <a:xfrm>
              <a:off x="5613037" y="3411128"/>
              <a:ext cx="152923" cy="142876"/>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9ABDB7E-5427-4807-B5B8-B5FD50630225}"/>
                </a:ext>
              </a:extLst>
            </p:cNvPr>
            <p:cNvSpPr/>
            <p:nvPr/>
          </p:nvSpPr>
          <p:spPr>
            <a:xfrm>
              <a:off x="6761063" y="3403611"/>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0" name="Straight Connector 19">
            <a:extLst>
              <a:ext uri="{FF2B5EF4-FFF2-40B4-BE49-F238E27FC236}">
                <a16:creationId xmlns:a16="http://schemas.microsoft.com/office/drawing/2014/main" id="{9ACB0491-FFC3-437E-9591-6D7878C99898}"/>
              </a:ext>
            </a:extLst>
          </p:cNvPr>
          <p:cNvCxnSpPr>
            <a:cxnSpLocks/>
          </p:cNvCxnSpPr>
          <p:nvPr/>
        </p:nvCxnSpPr>
        <p:spPr>
          <a:xfrm flipV="1">
            <a:off x="6826460" y="2754501"/>
            <a:ext cx="0" cy="6437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549C31D-7FB2-46C2-9B89-BC8AD7886EEC}"/>
              </a:ext>
            </a:extLst>
          </p:cNvPr>
          <p:cNvGrpSpPr/>
          <p:nvPr/>
        </p:nvGrpSpPr>
        <p:grpSpPr>
          <a:xfrm rot="924415">
            <a:off x="4220650" y="681579"/>
            <a:ext cx="4630332" cy="1156822"/>
            <a:chOff x="5715204" y="3542110"/>
            <a:chExt cx="5042730" cy="1156822"/>
          </a:xfrm>
        </p:grpSpPr>
        <p:cxnSp>
          <p:nvCxnSpPr>
            <p:cNvPr id="22" name="Straight Connector 21">
              <a:extLst>
                <a:ext uri="{FF2B5EF4-FFF2-40B4-BE49-F238E27FC236}">
                  <a16:creationId xmlns:a16="http://schemas.microsoft.com/office/drawing/2014/main" id="{2EEEC23D-FC97-4F56-97DA-73449E3E06F7}"/>
                </a:ext>
              </a:extLst>
            </p:cNvPr>
            <p:cNvCxnSpPr/>
            <p:nvPr/>
          </p:nvCxnSpPr>
          <p:spPr>
            <a:xfrm>
              <a:off x="8624334" y="4339191"/>
              <a:ext cx="2133600" cy="142875"/>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393FCB-A8DA-46A3-9265-74AA53E4E98E}"/>
                </a:ext>
              </a:extLst>
            </p:cNvPr>
            <p:cNvCxnSpPr>
              <a:cxnSpLocks/>
            </p:cNvCxnSpPr>
            <p:nvPr/>
          </p:nvCxnSpPr>
          <p:spPr>
            <a:xfrm rot="20675585">
              <a:off x="7919176" y="3542110"/>
              <a:ext cx="593837" cy="880010"/>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1601C2-8C6C-4A4E-A531-F732ADBF0747}"/>
                </a:ext>
              </a:extLst>
            </p:cNvPr>
            <p:cNvCxnSpPr>
              <a:cxnSpLocks/>
            </p:cNvCxnSpPr>
            <p:nvPr/>
          </p:nvCxnSpPr>
          <p:spPr>
            <a:xfrm rot="20675585" flipV="1">
              <a:off x="5715204" y="4693931"/>
              <a:ext cx="2973921" cy="5001"/>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Shape 24">
            <a:extLst>
              <a:ext uri="{FF2B5EF4-FFF2-40B4-BE49-F238E27FC236}">
                <a16:creationId xmlns:a16="http://schemas.microsoft.com/office/drawing/2014/main" id="{93680558-E2E8-4F51-A18F-E1691D6512B4}"/>
              </a:ext>
            </a:extLst>
          </p:cNvPr>
          <p:cNvSpPr/>
          <p:nvPr/>
        </p:nvSpPr>
        <p:spPr>
          <a:xfrm>
            <a:off x="4121150" y="1162722"/>
            <a:ext cx="2692400" cy="812406"/>
          </a:xfrm>
          <a:custGeom>
            <a:avLst/>
            <a:gdLst>
              <a:gd name="connsiteX0" fmla="*/ 0 w 2692400"/>
              <a:gd name="connsiteY0" fmla="*/ 508384 h 984912"/>
              <a:gd name="connsiteX1" fmla="*/ 12700 w 2692400"/>
              <a:gd name="connsiteY1" fmla="*/ 13084 h 984912"/>
              <a:gd name="connsiteX2" fmla="*/ 50800 w 2692400"/>
              <a:gd name="connsiteY2" fmla="*/ 781434 h 984912"/>
              <a:gd name="connsiteX3" fmla="*/ 76200 w 2692400"/>
              <a:gd name="connsiteY3" fmla="*/ 222634 h 984912"/>
              <a:gd name="connsiteX4" fmla="*/ 107950 w 2692400"/>
              <a:gd name="connsiteY4" fmla="*/ 730634 h 984912"/>
              <a:gd name="connsiteX5" fmla="*/ 165100 w 2692400"/>
              <a:gd name="connsiteY5" fmla="*/ 159134 h 984912"/>
              <a:gd name="connsiteX6" fmla="*/ 177800 w 2692400"/>
              <a:gd name="connsiteY6" fmla="*/ 482984 h 984912"/>
              <a:gd name="connsiteX7" fmla="*/ 215900 w 2692400"/>
              <a:gd name="connsiteY7" fmla="*/ 349634 h 984912"/>
              <a:gd name="connsiteX8" fmla="*/ 190500 w 2692400"/>
              <a:gd name="connsiteY8" fmla="*/ 616334 h 984912"/>
              <a:gd name="connsiteX9" fmla="*/ 254000 w 2692400"/>
              <a:gd name="connsiteY9" fmla="*/ 406784 h 984912"/>
              <a:gd name="connsiteX10" fmla="*/ 254000 w 2692400"/>
              <a:gd name="connsiteY10" fmla="*/ 622684 h 984912"/>
              <a:gd name="connsiteX11" fmla="*/ 285750 w 2692400"/>
              <a:gd name="connsiteY11" fmla="*/ 159134 h 984912"/>
              <a:gd name="connsiteX12" fmla="*/ 330200 w 2692400"/>
              <a:gd name="connsiteY12" fmla="*/ 711584 h 984912"/>
              <a:gd name="connsiteX13" fmla="*/ 374650 w 2692400"/>
              <a:gd name="connsiteY13" fmla="*/ 286134 h 984912"/>
              <a:gd name="connsiteX14" fmla="*/ 368300 w 2692400"/>
              <a:gd name="connsiteY14" fmla="*/ 616334 h 984912"/>
              <a:gd name="connsiteX15" fmla="*/ 431800 w 2692400"/>
              <a:gd name="connsiteY15" fmla="*/ 349634 h 984912"/>
              <a:gd name="connsiteX16" fmla="*/ 444500 w 2692400"/>
              <a:gd name="connsiteY16" fmla="*/ 698884 h 984912"/>
              <a:gd name="connsiteX17" fmla="*/ 431800 w 2692400"/>
              <a:gd name="connsiteY17" fmla="*/ 127384 h 984912"/>
              <a:gd name="connsiteX18" fmla="*/ 501650 w 2692400"/>
              <a:gd name="connsiteY18" fmla="*/ 673484 h 984912"/>
              <a:gd name="connsiteX19" fmla="*/ 539750 w 2692400"/>
              <a:gd name="connsiteY19" fmla="*/ 273434 h 984912"/>
              <a:gd name="connsiteX20" fmla="*/ 527050 w 2692400"/>
              <a:gd name="connsiteY20" fmla="*/ 590934 h 984912"/>
              <a:gd name="connsiteX21" fmla="*/ 584200 w 2692400"/>
              <a:gd name="connsiteY21" fmla="*/ 203584 h 984912"/>
              <a:gd name="connsiteX22" fmla="*/ 628650 w 2692400"/>
              <a:gd name="connsiteY22" fmla="*/ 584584 h 984912"/>
              <a:gd name="connsiteX23" fmla="*/ 641350 w 2692400"/>
              <a:gd name="connsiteY23" fmla="*/ 197234 h 984912"/>
              <a:gd name="connsiteX24" fmla="*/ 647700 w 2692400"/>
              <a:gd name="connsiteY24" fmla="*/ 692534 h 984912"/>
              <a:gd name="connsiteX25" fmla="*/ 679450 w 2692400"/>
              <a:gd name="connsiteY25" fmla="*/ 222634 h 984912"/>
              <a:gd name="connsiteX26" fmla="*/ 717550 w 2692400"/>
              <a:gd name="connsiteY26" fmla="*/ 902084 h 984912"/>
              <a:gd name="connsiteX27" fmla="*/ 717550 w 2692400"/>
              <a:gd name="connsiteY27" fmla="*/ 171834 h 984912"/>
              <a:gd name="connsiteX28" fmla="*/ 736600 w 2692400"/>
              <a:gd name="connsiteY28" fmla="*/ 629034 h 984912"/>
              <a:gd name="connsiteX29" fmla="*/ 781050 w 2692400"/>
              <a:gd name="connsiteY29" fmla="*/ 203584 h 984912"/>
              <a:gd name="connsiteX30" fmla="*/ 793750 w 2692400"/>
              <a:gd name="connsiteY30" fmla="*/ 711584 h 984912"/>
              <a:gd name="connsiteX31" fmla="*/ 869950 w 2692400"/>
              <a:gd name="connsiteY31" fmla="*/ 184534 h 984912"/>
              <a:gd name="connsiteX32" fmla="*/ 863600 w 2692400"/>
              <a:gd name="connsiteY32" fmla="*/ 743334 h 984912"/>
              <a:gd name="connsiteX33" fmla="*/ 939800 w 2692400"/>
              <a:gd name="connsiteY33" fmla="*/ 203584 h 984912"/>
              <a:gd name="connsiteX34" fmla="*/ 1041400 w 2692400"/>
              <a:gd name="connsiteY34" fmla="*/ 667134 h 984912"/>
              <a:gd name="connsiteX35" fmla="*/ 1054100 w 2692400"/>
              <a:gd name="connsiteY35" fmla="*/ 260734 h 984912"/>
              <a:gd name="connsiteX36" fmla="*/ 1047750 w 2692400"/>
              <a:gd name="connsiteY36" fmla="*/ 648084 h 984912"/>
              <a:gd name="connsiteX37" fmla="*/ 1104900 w 2692400"/>
              <a:gd name="connsiteY37" fmla="*/ 165484 h 984912"/>
              <a:gd name="connsiteX38" fmla="*/ 1143000 w 2692400"/>
              <a:gd name="connsiteY38" fmla="*/ 851284 h 984912"/>
              <a:gd name="connsiteX39" fmla="*/ 1168400 w 2692400"/>
              <a:gd name="connsiteY39" fmla="*/ 184534 h 984912"/>
              <a:gd name="connsiteX40" fmla="*/ 1168400 w 2692400"/>
              <a:gd name="connsiteY40" fmla="*/ 756034 h 984912"/>
              <a:gd name="connsiteX41" fmla="*/ 1263650 w 2692400"/>
              <a:gd name="connsiteY41" fmla="*/ 292484 h 984912"/>
              <a:gd name="connsiteX42" fmla="*/ 1289050 w 2692400"/>
              <a:gd name="connsiteY42" fmla="*/ 692534 h 984912"/>
              <a:gd name="connsiteX43" fmla="*/ 1301750 w 2692400"/>
              <a:gd name="connsiteY43" fmla="*/ 368684 h 984912"/>
              <a:gd name="connsiteX44" fmla="*/ 1301750 w 2692400"/>
              <a:gd name="connsiteY44" fmla="*/ 667134 h 984912"/>
              <a:gd name="connsiteX45" fmla="*/ 1346200 w 2692400"/>
              <a:gd name="connsiteY45" fmla="*/ 25784 h 984912"/>
              <a:gd name="connsiteX46" fmla="*/ 1416050 w 2692400"/>
              <a:gd name="connsiteY46" fmla="*/ 857634 h 984912"/>
              <a:gd name="connsiteX47" fmla="*/ 1435100 w 2692400"/>
              <a:gd name="connsiteY47" fmla="*/ 235334 h 984912"/>
              <a:gd name="connsiteX48" fmla="*/ 1454150 w 2692400"/>
              <a:gd name="connsiteY48" fmla="*/ 730634 h 984912"/>
              <a:gd name="connsiteX49" fmla="*/ 1473200 w 2692400"/>
              <a:gd name="connsiteY49" fmla="*/ 324234 h 984912"/>
              <a:gd name="connsiteX50" fmla="*/ 1524000 w 2692400"/>
              <a:gd name="connsiteY50" fmla="*/ 794134 h 984912"/>
              <a:gd name="connsiteX51" fmla="*/ 1568450 w 2692400"/>
              <a:gd name="connsiteY51" fmla="*/ 267084 h 984912"/>
              <a:gd name="connsiteX52" fmla="*/ 1581150 w 2692400"/>
              <a:gd name="connsiteY52" fmla="*/ 717934 h 984912"/>
              <a:gd name="connsiteX53" fmla="*/ 1581150 w 2692400"/>
              <a:gd name="connsiteY53" fmla="*/ 152784 h 984912"/>
              <a:gd name="connsiteX54" fmla="*/ 1625600 w 2692400"/>
              <a:gd name="connsiteY54" fmla="*/ 781434 h 984912"/>
              <a:gd name="connsiteX55" fmla="*/ 1651000 w 2692400"/>
              <a:gd name="connsiteY55" fmla="*/ 108334 h 984912"/>
              <a:gd name="connsiteX56" fmla="*/ 1657350 w 2692400"/>
              <a:gd name="connsiteY56" fmla="*/ 984634 h 984912"/>
              <a:gd name="connsiteX57" fmla="*/ 1682750 w 2692400"/>
              <a:gd name="connsiteY57" fmla="*/ 384 h 984912"/>
              <a:gd name="connsiteX58" fmla="*/ 1701800 w 2692400"/>
              <a:gd name="connsiteY58" fmla="*/ 857634 h 984912"/>
              <a:gd name="connsiteX59" fmla="*/ 1720850 w 2692400"/>
              <a:gd name="connsiteY59" fmla="*/ 108334 h 984912"/>
              <a:gd name="connsiteX60" fmla="*/ 1739900 w 2692400"/>
              <a:gd name="connsiteY60" fmla="*/ 819534 h 984912"/>
              <a:gd name="connsiteX61" fmla="*/ 1778000 w 2692400"/>
              <a:gd name="connsiteY61" fmla="*/ 82934 h 984912"/>
              <a:gd name="connsiteX62" fmla="*/ 1816100 w 2692400"/>
              <a:gd name="connsiteY62" fmla="*/ 876684 h 984912"/>
              <a:gd name="connsiteX63" fmla="*/ 1885950 w 2692400"/>
              <a:gd name="connsiteY63" fmla="*/ 273434 h 984912"/>
              <a:gd name="connsiteX64" fmla="*/ 1930400 w 2692400"/>
              <a:gd name="connsiteY64" fmla="*/ 724284 h 984912"/>
              <a:gd name="connsiteX65" fmla="*/ 1968500 w 2692400"/>
              <a:gd name="connsiteY65" fmla="*/ 336934 h 984912"/>
              <a:gd name="connsiteX66" fmla="*/ 1981200 w 2692400"/>
              <a:gd name="connsiteY66" fmla="*/ 686184 h 984912"/>
              <a:gd name="connsiteX67" fmla="*/ 2025650 w 2692400"/>
              <a:gd name="connsiteY67" fmla="*/ 425834 h 984912"/>
              <a:gd name="connsiteX68" fmla="*/ 2038350 w 2692400"/>
              <a:gd name="connsiteY68" fmla="*/ 641734 h 984912"/>
              <a:gd name="connsiteX69" fmla="*/ 2057400 w 2692400"/>
              <a:gd name="connsiteY69" fmla="*/ 152784 h 984912"/>
              <a:gd name="connsiteX70" fmla="*/ 2101850 w 2692400"/>
              <a:gd name="connsiteY70" fmla="*/ 813184 h 984912"/>
              <a:gd name="connsiteX71" fmla="*/ 2152650 w 2692400"/>
              <a:gd name="connsiteY71" fmla="*/ 305184 h 984912"/>
              <a:gd name="connsiteX72" fmla="*/ 2171700 w 2692400"/>
              <a:gd name="connsiteY72" fmla="*/ 724284 h 984912"/>
              <a:gd name="connsiteX73" fmla="*/ 2216150 w 2692400"/>
              <a:gd name="connsiteY73" fmla="*/ 248034 h 984912"/>
              <a:gd name="connsiteX74" fmla="*/ 2247900 w 2692400"/>
              <a:gd name="connsiteY74" fmla="*/ 883034 h 984912"/>
              <a:gd name="connsiteX75" fmla="*/ 2292350 w 2692400"/>
              <a:gd name="connsiteY75" fmla="*/ 203584 h 984912"/>
              <a:gd name="connsiteX76" fmla="*/ 2355850 w 2692400"/>
              <a:gd name="connsiteY76" fmla="*/ 705234 h 984912"/>
              <a:gd name="connsiteX77" fmla="*/ 2362200 w 2692400"/>
              <a:gd name="connsiteY77" fmla="*/ 349634 h 984912"/>
              <a:gd name="connsiteX78" fmla="*/ 2387600 w 2692400"/>
              <a:gd name="connsiteY78" fmla="*/ 819534 h 984912"/>
              <a:gd name="connsiteX79" fmla="*/ 2451100 w 2692400"/>
              <a:gd name="connsiteY79" fmla="*/ 305184 h 984912"/>
              <a:gd name="connsiteX80" fmla="*/ 2470150 w 2692400"/>
              <a:gd name="connsiteY80" fmla="*/ 743334 h 984912"/>
              <a:gd name="connsiteX81" fmla="*/ 2495550 w 2692400"/>
              <a:gd name="connsiteY81" fmla="*/ 317884 h 984912"/>
              <a:gd name="connsiteX82" fmla="*/ 2501900 w 2692400"/>
              <a:gd name="connsiteY82" fmla="*/ 730634 h 984912"/>
              <a:gd name="connsiteX83" fmla="*/ 2546350 w 2692400"/>
              <a:gd name="connsiteY83" fmla="*/ 298834 h 984912"/>
              <a:gd name="connsiteX84" fmla="*/ 2584450 w 2692400"/>
              <a:gd name="connsiteY84" fmla="*/ 698884 h 984912"/>
              <a:gd name="connsiteX85" fmla="*/ 2616200 w 2692400"/>
              <a:gd name="connsiteY85" fmla="*/ 305184 h 984912"/>
              <a:gd name="connsiteX86" fmla="*/ 2622550 w 2692400"/>
              <a:gd name="connsiteY86" fmla="*/ 692534 h 984912"/>
              <a:gd name="connsiteX87" fmla="*/ 2667000 w 2692400"/>
              <a:gd name="connsiteY87" fmla="*/ 260734 h 984912"/>
              <a:gd name="connsiteX88" fmla="*/ 2692400 w 2692400"/>
              <a:gd name="connsiteY88" fmla="*/ 527434 h 9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692400" h="984912">
                <a:moveTo>
                  <a:pt x="0" y="508384"/>
                </a:moveTo>
                <a:cubicBezTo>
                  <a:pt x="2116" y="237980"/>
                  <a:pt x="4233" y="-32424"/>
                  <a:pt x="12700" y="13084"/>
                </a:cubicBezTo>
                <a:cubicBezTo>
                  <a:pt x="21167" y="58592"/>
                  <a:pt x="40217" y="746509"/>
                  <a:pt x="50800" y="781434"/>
                </a:cubicBezTo>
                <a:cubicBezTo>
                  <a:pt x="61383" y="816359"/>
                  <a:pt x="66675" y="231101"/>
                  <a:pt x="76200" y="222634"/>
                </a:cubicBezTo>
                <a:cubicBezTo>
                  <a:pt x="85725" y="214167"/>
                  <a:pt x="93133" y="741217"/>
                  <a:pt x="107950" y="730634"/>
                </a:cubicBezTo>
                <a:cubicBezTo>
                  <a:pt x="122767" y="720051"/>
                  <a:pt x="153458" y="200409"/>
                  <a:pt x="165100" y="159134"/>
                </a:cubicBezTo>
                <a:cubicBezTo>
                  <a:pt x="176742" y="117859"/>
                  <a:pt x="169333" y="451234"/>
                  <a:pt x="177800" y="482984"/>
                </a:cubicBezTo>
                <a:cubicBezTo>
                  <a:pt x="186267" y="514734"/>
                  <a:pt x="213783" y="327409"/>
                  <a:pt x="215900" y="349634"/>
                </a:cubicBezTo>
                <a:cubicBezTo>
                  <a:pt x="218017" y="371859"/>
                  <a:pt x="184150" y="606809"/>
                  <a:pt x="190500" y="616334"/>
                </a:cubicBezTo>
                <a:cubicBezTo>
                  <a:pt x="196850" y="625859"/>
                  <a:pt x="243417" y="405726"/>
                  <a:pt x="254000" y="406784"/>
                </a:cubicBezTo>
                <a:cubicBezTo>
                  <a:pt x="264583" y="407842"/>
                  <a:pt x="248708" y="663959"/>
                  <a:pt x="254000" y="622684"/>
                </a:cubicBezTo>
                <a:cubicBezTo>
                  <a:pt x="259292" y="581409"/>
                  <a:pt x="273050" y="144317"/>
                  <a:pt x="285750" y="159134"/>
                </a:cubicBezTo>
                <a:cubicBezTo>
                  <a:pt x="298450" y="173951"/>
                  <a:pt x="315383" y="690417"/>
                  <a:pt x="330200" y="711584"/>
                </a:cubicBezTo>
                <a:cubicBezTo>
                  <a:pt x="345017" y="732751"/>
                  <a:pt x="368300" y="302009"/>
                  <a:pt x="374650" y="286134"/>
                </a:cubicBezTo>
                <a:cubicBezTo>
                  <a:pt x="381000" y="270259"/>
                  <a:pt x="358775" y="605751"/>
                  <a:pt x="368300" y="616334"/>
                </a:cubicBezTo>
                <a:cubicBezTo>
                  <a:pt x="377825" y="626917"/>
                  <a:pt x="419100" y="335876"/>
                  <a:pt x="431800" y="349634"/>
                </a:cubicBezTo>
                <a:cubicBezTo>
                  <a:pt x="444500" y="363392"/>
                  <a:pt x="444500" y="735926"/>
                  <a:pt x="444500" y="698884"/>
                </a:cubicBezTo>
                <a:cubicBezTo>
                  <a:pt x="444500" y="661842"/>
                  <a:pt x="422275" y="131617"/>
                  <a:pt x="431800" y="127384"/>
                </a:cubicBezTo>
                <a:cubicBezTo>
                  <a:pt x="441325" y="123151"/>
                  <a:pt x="483658" y="649142"/>
                  <a:pt x="501650" y="673484"/>
                </a:cubicBezTo>
                <a:cubicBezTo>
                  <a:pt x="519642" y="697826"/>
                  <a:pt x="535517" y="287192"/>
                  <a:pt x="539750" y="273434"/>
                </a:cubicBezTo>
                <a:cubicBezTo>
                  <a:pt x="543983" y="259676"/>
                  <a:pt x="519642" y="602576"/>
                  <a:pt x="527050" y="590934"/>
                </a:cubicBezTo>
                <a:cubicBezTo>
                  <a:pt x="534458" y="579292"/>
                  <a:pt x="567267" y="204642"/>
                  <a:pt x="584200" y="203584"/>
                </a:cubicBezTo>
                <a:cubicBezTo>
                  <a:pt x="601133" y="202526"/>
                  <a:pt x="619125" y="585642"/>
                  <a:pt x="628650" y="584584"/>
                </a:cubicBezTo>
                <a:cubicBezTo>
                  <a:pt x="638175" y="583526"/>
                  <a:pt x="638175" y="179242"/>
                  <a:pt x="641350" y="197234"/>
                </a:cubicBezTo>
                <a:cubicBezTo>
                  <a:pt x="644525" y="215226"/>
                  <a:pt x="641350" y="688301"/>
                  <a:pt x="647700" y="692534"/>
                </a:cubicBezTo>
                <a:cubicBezTo>
                  <a:pt x="654050" y="696767"/>
                  <a:pt x="667808" y="187709"/>
                  <a:pt x="679450" y="222634"/>
                </a:cubicBezTo>
                <a:cubicBezTo>
                  <a:pt x="691092" y="257559"/>
                  <a:pt x="711200" y="910551"/>
                  <a:pt x="717550" y="902084"/>
                </a:cubicBezTo>
                <a:cubicBezTo>
                  <a:pt x="723900" y="893617"/>
                  <a:pt x="714375" y="217342"/>
                  <a:pt x="717550" y="171834"/>
                </a:cubicBezTo>
                <a:cubicBezTo>
                  <a:pt x="720725" y="126326"/>
                  <a:pt x="726017" y="623742"/>
                  <a:pt x="736600" y="629034"/>
                </a:cubicBezTo>
                <a:cubicBezTo>
                  <a:pt x="747183" y="634326"/>
                  <a:pt x="771525" y="189826"/>
                  <a:pt x="781050" y="203584"/>
                </a:cubicBezTo>
                <a:cubicBezTo>
                  <a:pt x="790575" y="217342"/>
                  <a:pt x="778933" y="714759"/>
                  <a:pt x="793750" y="711584"/>
                </a:cubicBezTo>
                <a:cubicBezTo>
                  <a:pt x="808567" y="708409"/>
                  <a:pt x="858308" y="179242"/>
                  <a:pt x="869950" y="184534"/>
                </a:cubicBezTo>
                <a:cubicBezTo>
                  <a:pt x="881592" y="189826"/>
                  <a:pt x="851958" y="740159"/>
                  <a:pt x="863600" y="743334"/>
                </a:cubicBezTo>
                <a:cubicBezTo>
                  <a:pt x="875242" y="746509"/>
                  <a:pt x="910167" y="216284"/>
                  <a:pt x="939800" y="203584"/>
                </a:cubicBezTo>
                <a:cubicBezTo>
                  <a:pt x="969433" y="190884"/>
                  <a:pt x="1022350" y="657609"/>
                  <a:pt x="1041400" y="667134"/>
                </a:cubicBezTo>
                <a:cubicBezTo>
                  <a:pt x="1060450" y="676659"/>
                  <a:pt x="1053042" y="263909"/>
                  <a:pt x="1054100" y="260734"/>
                </a:cubicBezTo>
                <a:cubicBezTo>
                  <a:pt x="1055158" y="257559"/>
                  <a:pt x="1039283" y="663959"/>
                  <a:pt x="1047750" y="648084"/>
                </a:cubicBezTo>
                <a:cubicBezTo>
                  <a:pt x="1056217" y="632209"/>
                  <a:pt x="1089025" y="131617"/>
                  <a:pt x="1104900" y="165484"/>
                </a:cubicBezTo>
                <a:cubicBezTo>
                  <a:pt x="1120775" y="199351"/>
                  <a:pt x="1132417" y="848109"/>
                  <a:pt x="1143000" y="851284"/>
                </a:cubicBezTo>
                <a:cubicBezTo>
                  <a:pt x="1153583" y="854459"/>
                  <a:pt x="1164167" y="200409"/>
                  <a:pt x="1168400" y="184534"/>
                </a:cubicBezTo>
                <a:cubicBezTo>
                  <a:pt x="1172633" y="168659"/>
                  <a:pt x="1152525" y="738042"/>
                  <a:pt x="1168400" y="756034"/>
                </a:cubicBezTo>
                <a:cubicBezTo>
                  <a:pt x="1184275" y="774026"/>
                  <a:pt x="1243542" y="303067"/>
                  <a:pt x="1263650" y="292484"/>
                </a:cubicBezTo>
                <a:cubicBezTo>
                  <a:pt x="1283758" y="281901"/>
                  <a:pt x="1282700" y="679834"/>
                  <a:pt x="1289050" y="692534"/>
                </a:cubicBezTo>
                <a:cubicBezTo>
                  <a:pt x="1295400" y="705234"/>
                  <a:pt x="1299633" y="372917"/>
                  <a:pt x="1301750" y="368684"/>
                </a:cubicBezTo>
                <a:cubicBezTo>
                  <a:pt x="1303867" y="364451"/>
                  <a:pt x="1294342" y="724284"/>
                  <a:pt x="1301750" y="667134"/>
                </a:cubicBezTo>
                <a:cubicBezTo>
                  <a:pt x="1309158" y="609984"/>
                  <a:pt x="1327150" y="-5966"/>
                  <a:pt x="1346200" y="25784"/>
                </a:cubicBezTo>
                <a:cubicBezTo>
                  <a:pt x="1365250" y="57534"/>
                  <a:pt x="1401233" y="822709"/>
                  <a:pt x="1416050" y="857634"/>
                </a:cubicBezTo>
                <a:cubicBezTo>
                  <a:pt x="1430867" y="892559"/>
                  <a:pt x="1428750" y="256501"/>
                  <a:pt x="1435100" y="235334"/>
                </a:cubicBezTo>
                <a:cubicBezTo>
                  <a:pt x="1441450" y="214167"/>
                  <a:pt x="1447800" y="715817"/>
                  <a:pt x="1454150" y="730634"/>
                </a:cubicBezTo>
                <a:cubicBezTo>
                  <a:pt x="1460500" y="745451"/>
                  <a:pt x="1461558" y="313651"/>
                  <a:pt x="1473200" y="324234"/>
                </a:cubicBezTo>
                <a:cubicBezTo>
                  <a:pt x="1484842" y="334817"/>
                  <a:pt x="1508125" y="803659"/>
                  <a:pt x="1524000" y="794134"/>
                </a:cubicBezTo>
                <a:cubicBezTo>
                  <a:pt x="1539875" y="784609"/>
                  <a:pt x="1558925" y="279784"/>
                  <a:pt x="1568450" y="267084"/>
                </a:cubicBezTo>
                <a:cubicBezTo>
                  <a:pt x="1577975" y="254384"/>
                  <a:pt x="1579033" y="736984"/>
                  <a:pt x="1581150" y="717934"/>
                </a:cubicBezTo>
                <a:cubicBezTo>
                  <a:pt x="1583267" y="698884"/>
                  <a:pt x="1573742" y="142201"/>
                  <a:pt x="1581150" y="152784"/>
                </a:cubicBezTo>
                <a:cubicBezTo>
                  <a:pt x="1588558" y="163367"/>
                  <a:pt x="1613958" y="788842"/>
                  <a:pt x="1625600" y="781434"/>
                </a:cubicBezTo>
                <a:cubicBezTo>
                  <a:pt x="1637242" y="774026"/>
                  <a:pt x="1645708" y="74467"/>
                  <a:pt x="1651000" y="108334"/>
                </a:cubicBezTo>
                <a:cubicBezTo>
                  <a:pt x="1656292" y="142201"/>
                  <a:pt x="1652058" y="1002626"/>
                  <a:pt x="1657350" y="984634"/>
                </a:cubicBezTo>
                <a:cubicBezTo>
                  <a:pt x="1662642" y="966642"/>
                  <a:pt x="1675342" y="21551"/>
                  <a:pt x="1682750" y="384"/>
                </a:cubicBezTo>
                <a:cubicBezTo>
                  <a:pt x="1690158" y="-20783"/>
                  <a:pt x="1695450" y="839642"/>
                  <a:pt x="1701800" y="857634"/>
                </a:cubicBezTo>
                <a:cubicBezTo>
                  <a:pt x="1708150" y="875626"/>
                  <a:pt x="1714500" y="114684"/>
                  <a:pt x="1720850" y="108334"/>
                </a:cubicBezTo>
                <a:cubicBezTo>
                  <a:pt x="1727200" y="101984"/>
                  <a:pt x="1730375" y="823767"/>
                  <a:pt x="1739900" y="819534"/>
                </a:cubicBezTo>
                <a:cubicBezTo>
                  <a:pt x="1749425" y="815301"/>
                  <a:pt x="1765300" y="73409"/>
                  <a:pt x="1778000" y="82934"/>
                </a:cubicBezTo>
                <a:cubicBezTo>
                  <a:pt x="1790700" y="92459"/>
                  <a:pt x="1798108" y="844934"/>
                  <a:pt x="1816100" y="876684"/>
                </a:cubicBezTo>
                <a:cubicBezTo>
                  <a:pt x="1834092" y="908434"/>
                  <a:pt x="1866900" y="298834"/>
                  <a:pt x="1885950" y="273434"/>
                </a:cubicBezTo>
                <a:cubicBezTo>
                  <a:pt x="1905000" y="248034"/>
                  <a:pt x="1916642" y="713701"/>
                  <a:pt x="1930400" y="724284"/>
                </a:cubicBezTo>
                <a:cubicBezTo>
                  <a:pt x="1944158" y="734867"/>
                  <a:pt x="1960033" y="343284"/>
                  <a:pt x="1968500" y="336934"/>
                </a:cubicBezTo>
                <a:cubicBezTo>
                  <a:pt x="1976967" y="330584"/>
                  <a:pt x="1971675" y="671367"/>
                  <a:pt x="1981200" y="686184"/>
                </a:cubicBezTo>
                <a:cubicBezTo>
                  <a:pt x="1990725" y="701001"/>
                  <a:pt x="2016125" y="433242"/>
                  <a:pt x="2025650" y="425834"/>
                </a:cubicBezTo>
                <a:cubicBezTo>
                  <a:pt x="2035175" y="418426"/>
                  <a:pt x="2033058" y="687242"/>
                  <a:pt x="2038350" y="641734"/>
                </a:cubicBezTo>
                <a:cubicBezTo>
                  <a:pt x="2043642" y="596226"/>
                  <a:pt x="2046817" y="124209"/>
                  <a:pt x="2057400" y="152784"/>
                </a:cubicBezTo>
                <a:cubicBezTo>
                  <a:pt x="2067983" y="181359"/>
                  <a:pt x="2085975" y="787784"/>
                  <a:pt x="2101850" y="813184"/>
                </a:cubicBezTo>
                <a:cubicBezTo>
                  <a:pt x="2117725" y="838584"/>
                  <a:pt x="2141008" y="320000"/>
                  <a:pt x="2152650" y="305184"/>
                </a:cubicBezTo>
                <a:cubicBezTo>
                  <a:pt x="2164292" y="290368"/>
                  <a:pt x="2161117" y="733809"/>
                  <a:pt x="2171700" y="724284"/>
                </a:cubicBezTo>
                <a:cubicBezTo>
                  <a:pt x="2182283" y="714759"/>
                  <a:pt x="2203450" y="221576"/>
                  <a:pt x="2216150" y="248034"/>
                </a:cubicBezTo>
                <a:cubicBezTo>
                  <a:pt x="2228850" y="274492"/>
                  <a:pt x="2235200" y="890442"/>
                  <a:pt x="2247900" y="883034"/>
                </a:cubicBezTo>
                <a:cubicBezTo>
                  <a:pt x="2260600" y="875626"/>
                  <a:pt x="2274358" y="233217"/>
                  <a:pt x="2292350" y="203584"/>
                </a:cubicBezTo>
                <a:cubicBezTo>
                  <a:pt x="2310342" y="173951"/>
                  <a:pt x="2344208" y="680892"/>
                  <a:pt x="2355850" y="705234"/>
                </a:cubicBezTo>
                <a:cubicBezTo>
                  <a:pt x="2367492" y="729576"/>
                  <a:pt x="2356908" y="330584"/>
                  <a:pt x="2362200" y="349634"/>
                </a:cubicBezTo>
                <a:cubicBezTo>
                  <a:pt x="2367492" y="368684"/>
                  <a:pt x="2372783" y="826942"/>
                  <a:pt x="2387600" y="819534"/>
                </a:cubicBezTo>
                <a:cubicBezTo>
                  <a:pt x="2402417" y="812126"/>
                  <a:pt x="2437342" y="317884"/>
                  <a:pt x="2451100" y="305184"/>
                </a:cubicBezTo>
                <a:cubicBezTo>
                  <a:pt x="2464858" y="292484"/>
                  <a:pt x="2462742" y="741217"/>
                  <a:pt x="2470150" y="743334"/>
                </a:cubicBezTo>
                <a:cubicBezTo>
                  <a:pt x="2477558" y="745451"/>
                  <a:pt x="2490258" y="320001"/>
                  <a:pt x="2495550" y="317884"/>
                </a:cubicBezTo>
                <a:cubicBezTo>
                  <a:pt x="2500842" y="315767"/>
                  <a:pt x="2493433" y="733809"/>
                  <a:pt x="2501900" y="730634"/>
                </a:cubicBezTo>
                <a:cubicBezTo>
                  <a:pt x="2510367" y="727459"/>
                  <a:pt x="2532592" y="304126"/>
                  <a:pt x="2546350" y="298834"/>
                </a:cubicBezTo>
                <a:cubicBezTo>
                  <a:pt x="2560108" y="293542"/>
                  <a:pt x="2572808" y="697826"/>
                  <a:pt x="2584450" y="698884"/>
                </a:cubicBezTo>
                <a:cubicBezTo>
                  <a:pt x="2596092" y="699942"/>
                  <a:pt x="2609850" y="306242"/>
                  <a:pt x="2616200" y="305184"/>
                </a:cubicBezTo>
                <a:cubicBezTo>
                  <a:pt x="2622550" y="304126"/>
                  <a:pt x="2614083" y="699942"/>
                  <a:pt x="2622550" y="692534"/>
                </a:cubicBezTo>
                <a:cubicBezTo>
                  <a:pt x="2631017" y="685126"/>
                  <a:pt x="2655358" y="288251"/>
                  <a:pt x="2667000" y="260734"/>
                </a:cubicBezTo>
                <a:cubicBezTo>
                  <a:pt x="2678642" y="233217"/>
                  <a:pt x="2685521" y="380325"/>
                  <a:pt x="2692400" y="527434"/>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F8ACDCA0-811B-402A-B485-75B807A45D73}"/>
              </a:ext>
            </a:extLst>
          </p:cNvPr>
          <p:cNvSpPr/>
          <p:nvPr/>
        </p:nvSpPr>
        <p:spPr>
          <a:xfrm>
            <a:off x="5621336" y="1503973"/>
            <a:ext cx="152923" cy="142876"/>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3C0106-08D0-47E0-9E72-BCF822A2EB55}"/>
              </a:ext>
            </a:extLst>
          </p:cNvPr>
          <p:cNvSpPr txBox="1"/>
          <p:nvPr/>
        </p:nvSpPr>
        <p:spPr>
          <a:xfrm>
            <a:off x="7657617" y="2626107"/>
            <a:ext cx="1450654" cy="461665"/>
          </a:xfrm>
          <a:prstGeom prst="rect">
            <a:avLst/>
          </a:prstGeom>
          <a:noFill/>
        </p:spPr>
        <p:txBody>
          <a:bodyPr wrap="none" rtlCol="0">
            <a:spAutoFit/>
          </a:bodyPr>
          <a:lstStyle/>
          <a:p>
            <a:pPr algn="ctr"/>
            <a:r>
              <a:rPr lang="en-US" sz="1200" dirty="0"/>
              <a:t>Moving Average </a:t>
            </a:r>
          </a:p>
          <a:p>
            <a:pPr algn="ctr"/>
            <a:r>
              <a:rPr lang="en-US" sz="1200" dirty="0"/>
              <a:t>splits at confluences</a:t>
            </a:r>
          </a:p>
        </p:txBody>
      </p:sp>
      <p:cxnSp>
        <p:nvCxnSpPr>
          <p:cNvPr id="28" name="Straight Arrow Connector 27">
            <a:extLst>
              <a:ext uri="{FF2B5EF4-FFF2-40B4-BE49-F238E27FC236}">
                <a16:creationId xmlns:a16="http://schemas.microsoft.com/office/drawing/2014/main" id="{DAED98D9-C6EA-4B07-81B3-94EA78C7708D}"/>
              </a:ext>
            </a:extLst>
          </p:cNvPr>
          <p:cNvCxnSpPr>
            <a:stCxn id="27" idx="1"/>
          </p:cNvCxnSpPr>
          <p:nvPr/>
        </p:nvCxnSpPr>
        <p:spPr>
          <a:xfrm flipH="1" flipV="1">
            <a:off x="6866165" y="2856939"/>
            <a:ext cx="7914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Freeform: Shape 28">
            <a:extLst>
              <a:ext uri="{FF2B5EF4-FFF2-40B4-BE49-F238E27FC236}">
                <a16:creationId xmlns:a16="http://schemas.microsoft.com/office/drawing/2014/main" id="{77F4AFFD-D30E-4CF1-A518-A1A1CF143F1D}"/>
              </a:ext>
            </a:extLst>
          </p:cNvPr>
          <p:cNvSpPr/>
          <p:nvPr/>
        </p:nvSpPr>
        <p:spPr>
          <a:xfrm>
            <a:off x="6275900" y="338734"/>
            <a:ext cx="530449" cy="1280515"/>
          </a:xfrm>
          <a:custGeom>
            <a:avLst/>
            <a:gdLst>
              <a:gd name="connsiteX0" fmla="*/ 20125 w 530449"/>
              <a:gd name="connsiteY0" fmla="*/ 405413 h 1348388"/>
              <a:gd name="connsiteX1" fmla="*/ 1075 w 530449"/>
              <a:gd name="connsiteY1" fmla="*/ 5363 h 1348388"/>
              <a:gd name="connsiteX2" fmla="*/ 48700 w 530449"/>
              <a:gd name="connsiteY2" fmla="*/ 662588 h 1348388"/>
              <a:gd name="connsiteX3" fmla="*/ 39175 w 530449"/>
              <a:gd name="connsiteY3" fmla="*/ 253013 h 1348388"/>
              <a:gd name="connsiteX4" fmla="*/ 96325 w 530449"/>
              <a:gd name="connsiteY4" fmla="*/ 805463 h 1348388"/>
              <a:gd name="connsiteX5" fmla="*/ 77275 w 530449"/>
              <a:gd name="connsiteY5" fmla="*/ 262538 h 1348388"/>
              <a:gd name="connsiteX6" fmla="*/ 67750 w 530449"/>
              <a:gd name="connsiteY6" fmla="*/ 853088 h 1348388"/>
              <a:gd name="connsiteX7" fmla="*/ 96325 w 530449"/>
              <a:gd name="connsiteY7" fmla="*/ 262538 h 1348388"/>
              <a:gd name="connsiteX8" fmla="*/ 105850 w 530449"/>
              <a:gd name="connsiteY8" fmla="*/ 862613 h 1348388"/>
              <a:gd name="connsiteX9" fmla="*/ 143950 w 530449"/>
              <a:gd name="connsiteY9" fmla="*/ 319688 h 1348388"/>
              <a:gd name="connsiteX10" fmla="*/ 153475 w 530449"/>
              <a:gd name="connsiteY10" fmla="*/ 957863 h 1348388"/>
              <a:gd name="connsiteX11" fmla="*/ 201100 w 530449"/>
              <a:gd name="connsiteY11" fmla="*/ 348263 h 1348388"/>
              <a:gd name="connsiteX12" fmla="*/ 210625 w 530449"/>
              <a:gd name="connsiteY12" fmla="*/ 1015013 h 1348388"/>
              <a:gd name="connsiteX13" fmla="*/ 248725 w 530449"/>
              <a:gd name="connsiteY13" fmla="*/ 395888 h 1348388"/>
              <a:gd name="connsiteX14" fmla="*/ 229675 w 530449"/>
              <a:gd name="connsiteY14" fmla="*/ 1110263 h 1348388"/>
              <a:gd name="connsiteX15" fmla="*/ 267775 w 530449"/>
              <a:gd name="connsiteY15" fmla="*/ 529238 h 1348388"/>
              <a:gd name="connsiteX16" fmla="*/ 277300 w 530449"/>
              <a:gd name="connsiteY16" fmla="*/ 1053113 h 1348388"/>
              <a:gd name="connsiteX17" fmla="*/ 305875 w 530449"/>
              <a:gd name="connsiteY17" fmla="*/ 510188 h 1348388"/>
              <a:gd name="connsiteX18" fmla="*/ 305875 w 530449"/>
              <a:gd name="connsiteY18" fmla="*/ 1129313 h 1348388"/>
              <a:gd name="connsiteX19" fmla="*/ 343975 w 530449"/>
              <a:gd name="connsiteY19" fmla="*/ 643538 h 1348388"/>
              <a:gd name="connsiteX20" fmla="*/ 363025 w 530449"/>
              <a:gd name="connsiteY20" fmla="*/ 1148363 h 1348388"/>
              <a:gd name="connsiteX21" fmla="*/ 429700 w 530449"/>
              <a:gd name="connsiteY21" fmla="*/ 662588 h 1348388"/>
              <a:gd name="connsiteX22" fmla="*/ 401125 w 530449"/>
              <a:gd name="connsiteY22" fmla="*/ 1310288 h 1348388"/>
              <a:gd name="connsiteX23" fmla="*/ 467800 w 530449"/>
              <a:gd name="connsiteY23" fmla="*/ 748313 h 1348388"/>
              <a:gd name="connsiteX24" fmla="*/ 467800 w 530449"/>
              <a:gd name="connsiteY24" fmla="*/ 1262663 h 1348388"/>
              <a:gd name="connsiteX25" fmla="*/ 524950 w 530449"/>
              <a:gd name="connsiteY25" fmla="*/ 795938 h 1348388"/>
              <a:gd name="connsiteX26" fmla="*/ 524950 w 530449"/>
              <a:gd name="connsiteY26" fmla="*/ 1348388 h 134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0449" h="1348388">
                <a:moveTo>
                  <a:pt x="20125" y="405413"/>
                </a:moveTo>
                <a:cubicBezTo>
                  <a:pt x="8218" y="183956"/>
                  <a:pt x="-3688" y="-37500"/>
                  <a:pt x="1075" y="5363"/>
                </a:cubicBezTo>
                <a:cubicBezTo>
                  <a:pt x="5837" y="48225"/>
                  <a:pt x="42350" y="621313"/>
                  <a:pt x="48700" y="662588"/>
                </a:cubicBezTo>
                <a:cubicBezTo>
                  <a:pt x="55050" y="703863"/>
                  <a:pt x="31238" y="229200"/>
                  <a:pt x="39175" y="253013"/>
                </a:cubicBezTo>
                <a:cubicBezTo>
                  <a:pt x="47113" y="276825"/>
                  <a:pt x="89975" y="803876"/>
                  <a:pt x="96325" y="805463"/>
                </a:cubicBezTo>
                <a:cubicBezTo>
                  <a:pt x="102675" y="807051"/>
                  <a:pt x="82038" y="254600"/>
                  <a:pt x="77275" y="262538"/>
                </a:cubicBezTo>
                <a:cubicBezTo>
                  <a:pt x="72513" y="270475"/>
                  <a:pt x="64575" y="853088"/>
                  <a:pt x="67750" y="853088"/>
                </a:cubicBezTo>
                <a:cubicBezTo>
                  <a:pt x="70925" y="853088"/>
                  <a:pt x="89975" y="260950"/>
                  <a:pt x="96325" y="262538"/>
                </a:cubicBezTo>
                <a:cubicBezTo>
                  <a:pt x="102675" y="264125"/>
                  <a:pt x="97913" y="853088"/>
                  <a:pt x="105850" y="862613"/>
                </a:cubicBezTo>
                <a:cubicBezTo>
                  <a:pt x="113787" y="872138"/>
                  <a:pt x="136013" y="303813"/>
                  <a:pt x="143950" y="319688"/>
                </a:cubicBezTo>
                <a:cubicBezTo>
                  <a:pt x="151887" y="335563"/>
                  <a:pt x="143950" y="953100"/>
                  <a:pt x="153475" y="957863"/>
                </a:cubicBezTo>
                <a:cubicBezTo>
                  <a:pt x="163000" y="962626"/>
                  <a:pt x="191575" y="338738"/>
                  <a:pt x="201100" y="348263"/>
                </a:cubicBezTo>
                <a:cubicBezTo>
                  <a:pt x="210625" y="357788"/>
                  <a:pt x="202688" y="1007076"/>
                  <a:pt x="210625" y="1015013"/>
                </a:cubicBezTo>
                <a:cubicBezTo>
                  <a:pt x="218562" y="1022950"/>
                  <a:pt x="245550" y="380013"/>
                  <a:pt x="248725" y="395888"/>
                </a:cubicBezTo>
                <a:cubicBezTo>
                  <a:pt x="251900" y="411763"/>
                  <a:pt x="226500" y="1088038"/>
                  <a:pt x="229675" y="1110263"/>
                </a:cubicBezTo>
                <a:cubicBezTo>
                  <a:pt x="232850" y="1132488"/>
                  <a:pt x="259838" y="538763"/>
                  <a:pt x="267775" y="529238"/>
                </a:cubicBezTo>
                <a:cubicBezTo>
                  <a:pt x="275712" y="519713"/>
                  <a:pt x="270950" y="1056288"/>
                  <a:pt x="277300" y="1053113"/>
                </a:cubicBezTo>
                <a:cubicBezTo>
                  <a:pt x="283650" y="1049938"/>
                  <a:pt x="301112" y="497488"/>
                  <a:pt x="305875" y="510188"/>
                </a:cubicBezTo>
                <a:cubicBezTo>
                  <a:pt x="310638" y="522888"/>
                  <a:pt x="299525" y="1107088"/>
                  <a:pt x="305875" y="1129313"/>
                </a:cubicBezTo>
                <a:cubicBezTo>
                  <a:pt x="312225" y="1151538"/>
                  <a:pt x="334450" y="640363"/>
                  <a:pt x="343975" y="643538"/>
                </a:cubicBezTo>
                <a:cubicBezTo>
                  <a:pt x="353500" y="646713"/>
                  <a:pt x="348738" y="1145188"/>
                  <a:pt x="363025" y="1148363"/>
                </a:cubicBezTo>
                <a:cubicBezTo>
                  <a:pt x="377312" y="1151538"/>
                  <a:pt x="423350" y="635601"/>
                  <a:pt x="429700" y="662588"/>
                </a:cubicBezTo>
                <a:cubicBezTo>
                  <a:pt x="436050" y="689575"/>
                  <a:pt x="394775" y="1296000"/>
                  <a:pt x="401125" y="1310288"/>
                </a:cubicBezTo>
                <a:cubicBezTo>
                  <a:pt x="407475" y="1324576"/>
                  <a:pt x="456688" y="756251"/>
                  <a:pt x="467800" y="748313"/>
                </a:cubicBezTo>
                <a:cubicBezTo>
                  <a:pt x="478913" y="740376"/>
                  <a:pt x="458275" y="1254726"/>
                  <a:pt x="467800" y="1262663"/>
                </a:cubicBezTo>
                <a:cubicBezTo>
                  <a:pt x="477325" y="1270600"/>
                  <a:pt x="515425" y="781651"/>
                  <a:pt x="524950" y="795938"/>
                </a:cubicBezTo>
                <a:cubicBezTo>
                  <a:pt x="534475" y="810225"/>
                  <a:pt x="529712" y="1079306"/>
                  <a:pt x="524950" y="1348388"/>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ED5AC000-4C3B-486D-AB77-48F91752F082}"/>
              </a:ext>
            </a:extLst>
          </p:cNvPr>
          <p:cNvSpPr/>
          <p:nvPr/>
        </p:nvSpPr>
        <p:spPr>
          <a:xfrm>
            <a:off x="6850133" y="1068712"/>
            <a:ext cx="1790700" cy="1397677"/>
          </a:xfrm>
          <a:custGeom>
            <a:avLst/>
            <a:gdLst>
              <a:gd name="connsiteX0" fmla="*/ 0 w 1790700"/>
              <a:gd name="connsiteY0" fmla="*/ 454691 h 1397677"/>
              <a:gd name="connsiteX1" fmla="*/ 9525 w 1790700"/>
              <a:gd name="connsiteY1" fmla="*/ 7016 h 1397677"/>
              <a:gd name="connsiteX2" fmla="*/ 19050 w 1790700"/>
              <a:gd name="connsiteY2" fmla="*/ 769016 h 1397677"/>
              <a:gd name="connsiteX3" fmla="*/ 66675 w 1790700"/>
              <a:gd name="connsiteY3" fmla="*/ 140366 h 1397677"/>
              <a:gd name="connsiteX4" fmla="*/ 85725 w 1790700"/>
              <a:gd name="connsiteY4" fmla="*/ 778541 h 1397677"/>
              <a:gd name="connsiteX5" fmla="*/ 152400 w 1790700"/>
              <a:gd name="connsiteY5" fmla="*/ 140366 h 1397677"/>
              <a:gd name="connsiteX6" fmla="*/ 161925 w 1790700"/>
              <a:gd name="connsiteY6" fmla="*/ 949991 h 1397677"/>
              <a:gd name="connsiteX7" fmla="*/ 238125 w 1790700"/>
              <a:gd name="connsiteY7" fmla="*/ 130841 h 1397677"/>
              <a:gd name="connsiteX8" fmla="*/ 228600 w 1790700"/>
              <a:gd name="connsiteY8" fmla="*/ 930941 h 1397677"/>
              <a:gd name="connsiteX9" fmla="*/ 304800 w 1790700"/>
              <a:gd name="connsiteY9" fmla="*/ 187991 h 1397677"/>
              <a:gd name="connsiteX10" fmla="*/ 295275 w 1790700"/>
              <a:gd name="connsiteY10" fmla="*/ 845216 h 1397677"/>
              <a:gd name="connsiteX11" fmla="*/ 371475 w 1790700"/>
              <a:gd name="connsiteY11" fmla="*/ 207041 h 1397677"/>
              <a:gd name="connsiteX12" fmla="*/ 400050 w 1790700"/>
              <a:gd name="connsiteY12" fmla="*/ 835691 h 1397677"/>
              <a:gd name="connsiteX13" fmla="*/ 447675 w 1790700"/>
              <a:gd name="connsiteY13" fmla="*/ 311816 h 1397677"/>
              <a:gd name="connsiteX14" fmla="*/ 447675 w 1790700"/>
              <a:gd name="connsiteY14" fmla="*/ 902366 h 1397677"/>
              <a:gd name="connsiteX15" fmla="*/ 504825 w 1790700"/>
              <a:gd name="connsiteY15" fmla="*/ 464216 h 1397677"/>
              <a:gd name="connsiteX16" fmla="*/ 523875 w 1790700"/>
              <a:gd name="connsiteY16" fmla="*/ 940466 h 1397677"/>
              <a:gd name="connsiteX17" fmla="*/ 561975 w 1790700"/>
              <a:gd name="connsiteY17" fmla="*/ 283241 h 1397677"/>
              <a:gd name="connsiteX18" fmla="*/ 600075 w 1790700"/>
              <a:gd name="connsiteY18" fmla="*/ 940466 h 1397677"/>
              <a:gd name="connsiteX19" fmla="*/ 638175 w 1790700"/>
              <a:gd name="connsiteY19" fmla="*/ 359441 h 1397677"/>
              <a:gd name="connsiteX20" fmla="*/ 666750 w 1790700"/>
              <a:gd name="connsiteY20" fmla="*/ 1016666 h 1397677"/>
              <a:gd name="connsiteX21" fmla="*/ 742950 w 1790700"/>
              <a:gd name="connsiteY21" fmla="*/ 378491 h 1397677"/>
              <a:gd name="connsiteX22" fmla="*/ 704850 w 1790700"/>
              <a:gd name="connsiteY22" fmla="*/ 940466 h 1397677"/>
              <a:gd name="connsiteX23" fmla="*/ 790575 w 1790700"/>
              <a:gd name="connsiteY23" fmla="*/ 292766 h 1397677"/>
              <a:gd name="connsiteX24" fmla="*/ 809625 w 1790700"/>
              <a:gd name="connsiteY24" fmla="*/ 1026191 h 1397677"/>
              <a:gd name="connsiteX25" fmla="*/ 866775 w 1790700"/>
              <a:gd name="connsiteY25" fmla="*/ 473741 h 1397677"/>
              <a:gd name="connsiteX26" fmla="*/ 885825 w 1790700"/>
              <a:gd name="connsiteY26" fmla="*/ 1073816 h 1397677"/>
              <a:gd name="connsiteX27" fmla="*/ 952500 w 1790700"/>
              <a:gd name="connsiteY27" fmla="*/ 483266 h 1397677"/>
              <a:gd name="connsiteX28" fmla="*/ 942975 w 1790700"/>
              <a:gd name="connsiteY28" fmla="*/ 1121441 h 1397677"/>
              <a:gd name="connsiteX29" fmla="*/ 1028700 w 1790700"/>
              <a:gd name="connsiteY29" fmla="*/ 397541 h 1397677"/>
              <a:gd name="connsiteX30" fmla="*/ 1038225 w 1790700"/>
              <a:gd name="connsiteY30" fmla="*/ 1130966 h 1397677"/>
              <a:gd name="connsiteX31" fmla="*/ 1104900 w 1790700"/>
              <a:gd name="connsiteY31" fmla="*/ 597566 h 1397677"/>
              <a:gd name="connsiteX32" fmla="*/ 1095375 w 1790700"/>
              <a:gd name="connsiteY32" fmla="*/ 1130966 h 1397677"/>
              <a:gd name="connsiteX33" fmla="*/ 1171575 w 1790700"/>
              <a:gd name="connsiteY33" fmla="*/ 588041 h 1397677"/>
              <a:gd name="connsiteX34" fmla="*/ 1181100 w 1790700"/>
              <a:gd name="connsiteY34" fmla="*/ 1188116 h 1397677"/>
              <a:gd name="connsiteX35" fmla="*/ 1238250 w 1790700"/>
              <a:gd name="connsiteY35" fmla="*/ 568991 h 1397677"/>
              <a:gd name="connsiteX36" fmla="*/ 1247775 w 1790700"/>
              <a:gd name="connsiteY36" fmla="*/ 1178591 h 1397677"/>
              <a:gd name="connsiteX37" fmla="*/ 1333500 w 1790700"/>
              <a:gd name="connsiteY37" fmla="*/ 378491 h 1397677"/>
              <a:gd name="connsiteX38" fmla="*/ 1295400 w 1790700"/>
              <a:gd name="connsiteY38" fmla="*/ 1311941 h 1397677"/>
              <a:gd name="connsiteX39" fmla="*/ 1390650 w 1790700"/>
              <a:gd name="connsiteY39" fmla="*/ 597566 h 1397677"/>
              <a:gd name="connsiteX40" fmla="*/ 1381125 w 1790700"/>
              <a:gd name="connsiteY40" fmla="*/ 1226216 h 1397677"/>
              <a:gd name="connsiteX41" fmla="*/ 1485900 w 1790700"/>
              <a:gd name="connsiteY41" fmla="*/ 664241 h 1397677"/>
              <a:gd name="connsiteX42" fmla="*/ 1466850 w 1790700"/>
              <a:gd name="connsiteY42" fmla="*/ 1292891 h 1397677"/>
              <a:gd name="connsiteX43" fmla="*/ 1533525 w 1790700"/>
              <a:gd name="connsiteY43" fmla="*/ 645191 h 1397677"/>
              <a:gd name="connsiteX44" fmla="*/ 1543050 w 1790700"/>
              <a:gd name="connsiteY44" fmla="*/ 1302416 h 1397677"/>
              <a:gd name="connsiteX45" fmla="*/ 1571625 w 1790700"/>
              <a:gd name="connsiteY45" fmla="*/ 616616 h 1397677"/>
              <a:gd name="connsiteX46" fmla="*/ 1562100 w 1790700"/>
              <a:gd name="connsiteY46" fmla="*/ 1330991 h 1397677"/>
              <a:gd name="connsiteX47" fmla="*/ 1638300 w 1790700"/>
              <a:gd name="connsiteY47" fmla="*/ 645191 h 1397677"/>
              <a:gd name="connsiteX48" fmla="*/ 1628775 w 1790700"/>
              <a:gd name="connsiteY48" fmla="*/ 1350041 h 1397677"/>
              <a:gd name="connsiteX49" fmla="*/ 1695450 w 1790700"/>
              <a:gd name="connsiteY49" fmla="*/ 692816 h 1397677"/>
              <a:gd name="connsiteX50" fmla="*/ 1676400 w 1790700"/>
              <a:gd name="connsiteY50" fmla="*/ 1397666 h 1397677"/>
              <a:gd name="connsiteX51" fmla="*/ 1733550 w 1790700"/>
              <a:gd name="connsiteY51" fmla="*/ 711866 h 1397677"/>
              <a:gd name="connsiteX52" fmla="*/ 1743075 w 1790700"/>
              <a:gd name="connsiteY52" fmla="*/ 1340516 h 1397677"/>
              <a:gd name="connsiteX53" fmla="*/ 1790700 w 1790700"/>
              <a:gd name="connsiteY53" fmla="*/ 749966 h 13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90700" h="1397677">
                <a:moveTo>
                  <a:pt x="0" y="454691"/>
                </a:moveTo>
                <a:cubicBezTo>
                  <a:pt x="3175" y="204660"/>
                  <a:pt x="6350" y="-45371"/>
                  <a:pt x="9525" y="7016"/>
                </a:cubicBezTo>
                <a:cubicBezTo>
                  <a:pt x="12700" y="59403"/>
                  <a:pt x="9525" y="746791"/>
                  <a:pt x="19050" y="769016"/>
                </a:cubicBezTo>
                <a:cubicBezTo>
                  <a:pt x="28575" y="791241"/>
                  <a:pt x="55563" y="138779"/>
                  <a:pt x="66675" y="140366"/>
                </a:cubicBezTo>
                <a:cubicBezTo>
                  <a:pt x="77787" y="141953"/>
                  <a:pt x="71438" y="778541"/>
                  <a:pt x="85725" y="778541"/>
                </a:cubicBezTo>
                <a:cubicBezTo>
                  <a:pt x="100012" y="778541"/>
                  <a:pt x="139700" y="111791"/>
                  <a:pt x="152400" y="140366"/>
                </a:cubicBezTo>
                <a:cubicBezTo>
                  <a:pt x="165100" y="168941"/>
                  <a:pt x="147638" y="951578"/>
                  <a:pt x="161925" y="949991"/>
                </a:cubicBezTo>
                <a:cubicBezTo>
                  <a:pt x="176212" y="948404"/>
                  <a:pt x="227012" y="134016"/>
                  <a:pt x="238125" y="130841"/>
                </a:cubicBezTo>
                <a:cubicBezTo>
                  <a:pt x="249238" y="127666"/>
                  <a:pt x="217488" y="921416"/>
                  <a:pt x="228600" y="930941"/>
                </a:cubicBezTo>
                <a:cubicBezTo>
                  <a:pt x="239713" y="940466"/>
                  <a:pt x="293688" y="202278"/>
                  <a:pt x="304800" y="187991"/>
                </a:cubicBezTo>
                <a:cubicBezTo>
                  <a:pt x="315913" y="173703"/>
                  <a:pt x="284162" y="842041"/>
                  <a:pt x="295275" y="845216"/>
                </a:cubicBezTo>
                <a:cubicBezTo>
                  <a:pt x="306388" y="848391"/>
                  <a:pt x="354013" y="208628"/>
                  <a:pt x="371475" y="207041"/>
                </a:cubicBezTo>
                <a:cubicBezTo>
                  <a:pt x="388937" y="205454"/>
                  <a:pt x="387350" y="818229"/>
                  <a:pt x="400050" y="835691"/>
                </a:cubicBezTo>
                <a:cubicBezTo>
                  <a:pt x="412750" y="853154"/>
                  <a:pt x="439738" y="300703"/>
                  <a:pt x="447675" y="311816"/>
                </a:cubicBezTo>
                <a:cubicBezTo>
                  <a:pt x="455613" y="322928"/>
                  <a:pt x="438150" y="876966"/>
                  <a:pt x="447675" y="902366"/>
                </a:cubicBezTo>
                <a:cubicBezTo>
                  <a:pt x="457200" y="927766"/>
                  <a:pt x="492125" y="457866"/>
                  <a:pt x="504825" y="464216"/>
                </a:cubicBezTo>
                <a:cubicBezTo>
                  <a:pt x="517525" y="470566"/>
                  <a:pt x="514350" y="970628"/>
                  <a:pt x="523875" y="940466"/>
                </a:cubicBezTo>
                <a:cubicBezTo>
                  <a:pt x="533400" y="910304"/>
                  <a:pt x="549275" y="283241"/>
                  <a:pt x="561975" y="283241"/>
                </a:cubicBezTo>
                <a:cubicBezTo>
                  <a:pt x="574675" y="283241"/>
                  <a:pt x="587375" y="927766"/>
                  <a:pt x="600075" y="940466"/>
                </a:cubicBezTo>
                <a:cubicBezTo>
                  <a:pt x="612775" y="953166"/>
                  <a:pt x="627063" y="346741"/>
                  <a:pt x="638175" y="359441"/>
                </a:cubicBezTo>
                <a:cubicBezTo>
                  <a:pt x="649287" y="372141"/>
                  <a:pt x="649288" y="1013491"/>
                  <a:pt x="666750" y="1016666"/>
                </a:cubicBezTo>
                <a:cubicBezTo>
                  <a:pt x="684213" y="1019841"/>
                  <a:pt x="736600" y="391191"/>
                  <a:pt x="742950" y="378491"/>
                </a:cubicBezTo>
                <a:cubicBezTo>
                  <a:pt x="749300" y="365791"/>
                  <a:pt x="696913" y="954753"/>
                  <a:pt x="704850" y="940466"/>
                </a:cubicBezTo>
                <a:cubicBezTo>
                  <a:pt x="712787" y="926179"/>
                  <a:pt x="773113" y="278479"/>
                  <a:pt x="790575" y="292766"/>
                </a:cubicBezTo>
                <a:cubicBezTo>
                  <a:pt x="808037" y="307053"/>
                  <a:pt x="796925" y="996029"/>
                  <a:pt x="809625" y="1026191"/>
                </a:cubicBezTo>
                <a:cubicBezTo>
                  <a:pt x="822325" y="1056354"/>
                  <a:pt x="854075" y="465804"/>
                  <a:pt x="866775" y="473741"/>
                </a:cubicBezTo>
                <a:cubicBezTo>
                  <a:pt x="879475" y="481678"/>
                  <a:pt x="871538" y="1072229"/>
                  <a:pt x="885825" y="1073816"/>
                </a:cubicBezTo>
                <a:cubicBezTo>
                  <a:pt x="900112" y="1075403"/>
                  <a:pt x="942975" y="475329"/>
                  <a:pt x="952500" y="483266"/>
                </a:cubicBezTo>
                <a:cubicBezTo>
                  <a:pt x="962025" y="491203"/>
                  <a:pt x="930275" y="1135729"/>
                  <a:pt x="942975" y="1121441"/>
                </a:cubicBezTo>
                <a:cubicBezTo>
                  <a:pt x="955675" y="1107154"/>
                  <a:pt x="1012825" y="395953"/>
                  <a:pt x="1028700" y="397541"/>
                </a:cubicBezTo>
                <a:cubicBezTo>
                  <a:pt x="1044575" y="399128"/>
                  <a:pt x="1025525" y="1097629"/>
                  <a:pt x="1038225" y="1130966"/>
                </a:cubicBezTo>
                <a:cubicBezTo>
                  <a:pt x="1050925" y="1164304"/>
                  <a:pt x="1095375" y="597566"/>
                  <a:pt x="1104900" y="597566"/>
                </a:cubicBezTo>
                <a:cubicBezTo>
                  <a:pt x="1114425" y="597566"/>
                  <a:pt x="1084263" y="1132553"/>
                  <a:pt x="1095375" y="1130966"/>
                </a:cubicBezTo>
                <a:cubicBezTo>
                  <a:pt x="1106487" y="1129379"/>
                  <a:pt x="1157288" y="578516"/>
                  <a:pt x="1171575" y="588041"/>
                </a:cubicBezTo>
                <a:cubicBezTo>
                  <a:pt x="1185862" y="597566"/>
                  <a:pt x="1169987" y="1191291"/>
                  <a:pt x="1181100" y="1188116"/>
                </a:cubicBezTo>
                <a:cubicBezTo>
                  <a:pt x="1192213" y="1184941"/>
                  <a:pt x="1227138" y="570578"/>
                  <a:pt x="1238250" y="568991"/>
                </a:cubicBezTo>
                <a:cubicBezTo>
                  <a:pt x="1249362" y="567404"/>
                  <a:pt x="1231900" y="1210341"/>
                  <a:pt x="1247775" y="1178591"/>
                </a:cubicBezTo>
                <a:cubicBezTo>
                  <a:pt x="1263650" y="1146841"/>
                  <a:pt x="1325563" y="356266"/>
                  <a:pt x="1333500" y="378491"/>
                </a:cubicBezTo>
                <a:cubicBezTo>
                  <a:pt x="1341438" y="400716"/>
                  <a:pt x="1285875" y="1275429"/>
                  <a:pt x="1295400" y="1311941"/>
                </a:cubicBezTo>
                <a:cubicBezTo>
                  <a:pt x="1304925" y="1348453"/>
                  <a:pt x="1376363" y="611853"/>
                  <a:pt x="1390650" y="597566"/>
                </a:cubicBezTo>
                <a:cubicBezTo>
                  <a:pt x="1404937" y="583279"/>
                  <a:pt x="1365250" y="1215104"/>
                  <a:pt x="1381125" y="1226216"/>
                </a:cubicBezTo>
                <a:cubicBezTo>
                  <a:pt x="1397000" y="1237329"/>
                  <a:pt x="1471613" y="653129"/>
                  <a:pt x="1485900" y="664241"/>
                </a:cubicBezTo>
                <a:cubicBezTo>
                  <a:pt x="1500188" y="675354"/>
                  <a:pt x="1458912" y="1296066"/>
                  <a:pt x="1466850" y="1292891"/>
                </a:cubicBezTo>
                <a:cubicBezTo>
                  <a:pt x="1474788" y="1289716"/>
                  <a:pt x="1520825" y="643604"/>
                  <a:pt x="1533525" y="645191"/>
                </a:cubicBezTo>
                <a:cubicBezTo>
                  <a:pt x="1546225" y="646778"/>
                  <a:pt x="1536700" y="1307178"/>
                  <a:pt x="1543050" y="1302416"/>
                </a:cubicBezTo>
                <a:cubicBezTo>
                  <a:pt x="1549400" y="1297654"/>
                  <a:pt x="1568450" y="611854"/>
                  <a:pt x="1571625" y="616616"/>
                </a:cubicBezTo>
                <a:cubicBezTo>
                  <a:pt x="1574800" y="621378"/>
                  <a:pt x="1550988" y="1326229"/>
                  <a:pt x="1562100" y="1330991"/>
                </a:cubicBezTo>
                <a:cubicBezTo>
                  <a:pt x="1573212" y="1335753"/>
                  <a:pt x="1627187" y="642016"/>
                  <a:pt x="1638300" y="645191"/>
                </a:cubicBezTo>
                <a:cubicBezTo>
                  <a:pt x="1649413" y="648366"/>
                  <a:pt x="1619250" y="1342104"/>
                  <a:pt x="1628775" y="1350041"/>
                </a:cubicBezTo>
                <a:cubicBezTo>
                  <a:pt x="1638300" y="1357978"/>
                  <a:pt x="1687513" y="684879"/>
                  <a:pt x="1695450" y="692816"/>
                </a:cubicBezTo>
                <a:cubicBezTo>
                  <a:pt x="1703387" y="700753"/>
                  <a:pt x="1670050" y="1394491"/>
                  <a:pt x="1676400" y="1397666"/>
                </a:cubicBezTo>
                <a:cubicBezTo>
                  <a:pt x="1682750" y="1400841"/>
                  <a:pt x="1722438" y="721391"/>
                  <a:pt x="1733550" y="711866"/>
                </a:cubicBezTo>
                <a:cubicBezTo>
                  <a:pt x="1744663" y="702341"/>
                  <a:pt x="1733550" y="1334166"/>
                  <a:pt x="1743075" y="1340516"/>
                </a:cubicBezTo>
                <a:cubicBezTo>
                  <a:pt x="1752600" y="1346866"/>
                  <a:pt x="1771650" y="1048416"/>
                  <a:pt x="1790700" y="749966"/>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DD1EDD3C-7BF4-428B-9F17-76415D0BAFC6}"/>
              </a:ext>
            </a:extLst>
          </p:cNvPr>
          <p:cNvSpPr/>
          <p:nvPr/>
        </p:nvSpPr>
        <p:spPr>
          <a:xfrm>
            <a:off x="7523340" y="1751630"/>
            <a:ext cx="146848" cy="1428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8DD8088-9AAB-4573-89BD-CA335C0F2605}"/>
              </a:ext>
            </a:extLst>
          </p:cNvPr>
          <p:cNvSpPr/>
          <p:nvPr/>
        </p:nvSpPr>
        <p:spPr>
          <a:xfrm>
            <a:off x="6758165" y="1488174"/>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D54E1F0C-13B4-4A57-AA64-648211DD84A4}"/>
              </a:ext>
            </a:extLst>
          </p:cNvPr>
          <p:cNvSpPr/>
          <p:nvPr/>
        </p:nvSpPr>
        <p:spPr>
          <a:xfrm>
            <a:off x="8428019" y="2075318"/>
            <a:ext cx="152923" cy="142876"/>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6C82919-0AA8-497E-AE96-1C79872943F0}"/>
              </a:ext>
            </a:extLst>
          </p:cNvPr>
          <p:cNvSpPr txBox="1"/>
          <p:nvPr/>
        </p:nvSpPr>
        <p:spPr>
          <a:xfrm>
            <a:off x="7731161" y="5962160"/>
            <a:ext cx="1819344" cy="646331"/>
          </a:xfrm>
          <a:prstGeom prst="rect">
            <a:avLst/>
          </a:prstGeom>
          <a:noFill/>
        </p:spPr>
        <p:txBody>
          <a:bodyPr wrap="none" rtlCol="0">
            <a:spAutoFit/>
          </a:bodyPr>
          <a:lstStyle/>
          <a:p>
            <a:pPr algn="ctr"/>
            <a:r>
              <a:rPr lang="en-US" sz="1200" dirty="0"/>
              <a:t>Accounting for the role of </a:t>
            </a:r>
          </a:p>
          <a:p>
            <a:pPr algn="ctr"/>
            <a:r>
              <a:rPr lang="en-US" sz="1200" dirty="0"/>
              <a:t>land use and </a:t>
            </a:r>
          </a:p>
          <a:p>
            <a:pPr algn="ctr"/>
            <a:r>
              <a:rPr lang="en-US" sz="1200" dirty="0"/>
              <a:t>other covariates</a:t>
            </a:r>
          </a:p>
        </p:txBody>
      </p:sp>
      <p:cxnSp>
        <p:nvCxnSpPr>
          <p:cNvPr id="35" name="Straight Arrow Connector 34">
            <a:extLst>
              <a:ext uri="{FF2B5EF4-FFF2-40B4-BE49-F238E27FC236}">
                <a16:creationId xmlns:a16="http://schemas.microsoft.com/office/drawing/2014/main" id="{308A342D-7B7D-4983-AAFB-D6B6B25D6CC2}"/>
              </a:ext>
            </a:extLst>
          </p:cNvPr>
          <p:cNvCxnSpPr>
            <a:cxnSpLocks/>
            <a:stCxn id="34" idx="1"/>
          </p:cNvCxnSpPr>
          <p:nvPr/>
        </p:nvCxnSpPr>
        <p:spPr>
          <a:xfrm flipH="1">
            <a:off x="7261891" y="6285326"/>
            <a:ext cx="469270" cy="80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B0D16DE1-E68A-4AC3-87D6-2BE9A8EB8B4F}"/>
              </a:ext>
            </a:extLst>
          </p:cNvPr>
          <p:cNvGrpSpPr/>
          <p:nvPr/>
        </p:nvGrpSpPr>
        <p:grpSpPr>
          <a:xfrm rot="924415">
            <a:off x="4256871" y="4174968"/>
            <a:ext cx="4623790" cy="1226608"/>
            <a:chOff x="5722329" y="3542110"/>
            <a:chExt cx="5035605" cy="1226608"/>
          </a:xfrm>
        </p:grpSpPr>
        <p:cxnSp>
          <p:nvCxnSpPr>
            <p:cNvPr id="37" name="Straight Connector 36">
              <a:extLst>
                <a:ext uri="{FF2B5EF4-FFF2-40B4-BE49-F238E27FC236}">
                  <a16:creationId xmlns:a16="http://schemas.microsoft.com/office/drawing/2014/main" id="{A0ED711F-5177-4EDF-B70A-21EAD403D9B1}"/>
                </a:ext>
              </a:extLst>
            </p:cNvPr>
            <p:cNvCxnSpPr/>
            <p:nvPr/>
          </p:nvCxnSpPr>
          <p:spPr>
            <a:xfrm>
              <a:off x="8624334" y="4339191"/>
              <a:ext cx="2133600" cy="142875"/>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055913-3D60-4F48-A51A-EDC96A8332BF}"/>
                </a:ext>
              </a:extLst>
            </p:cNvPr>
            <p:cNvCxnSpPr>
              <a:cxnSpLocks/>
            </p:cNvCxnSpPr>
            <p:nvPr/>
          </p:nvCxnSpPr>
          <p:spPr>
            <a:xfrm rot="20675585">
              <a:off x="7919176" y="3542110"/>
              <a:ext cx="593837" cy="880010"/>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F48080-88B1-4BB9-8616-A814D00DFA69}"/>
                </a:ext>
              </a:extLst>
            </p:cNvPr>
            <p:cNvCxnSpPr>
              <a:cxnSpLocks/>
            </p:cNvCxnSpPr>
            <p:nvPr/>
          </p:nvCxnSpPr>
          <p:spPr>
            <a:xfrm rot="20675585" flipV="1">
              <a:off x="5722329" y="4693045"/>
              <a:ext cx="2977077" cy="75673"/>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36A1BAA-04B9-40AC-9D60-0414140CAC23}"/>
              </a:ext>
            </a:extLst>
          </p:cNvPr>
          <p:cNvGrpSpPr/>
          <p:nvPr/>
        </p:nvGrpSpPr>
        <p:grpSpPr>
          <a:xfrm>
            <a:off x="5868180" y="5420004"/>
            <a:ext cx="810861" cy="417996"/>
            <a:chOff x="5846855" y="6255158"/>
            <a:chExt cx="810861" cy="417996"/>
          </a:xfrm>
        </p:grpSpPr>
        <p:cxnSp>
          <p:nvCxnSpPr>
            <p:cNvPr id="41" name="Straight Arrow Connector 40">
              <a:extLst>
                <a:ext uri="{FF2B5EF4-FFF2-40B4-BE49-F238E27FC236}">
                  <a16:creationId xmlns:a16="http://schemas.microsoft.com/office/drawing/2014/main" id="{BDF8DCDC-59C8-4DDF-A1F6-A3D98BDF1355}"/>
                </a:ext>
              </a:extLst>
            </p:cNvPr>
            <p:cNvCxnSpPr>
              <a:cxnSpLocks/>
            </p:cNvCxnSpPr>
            <p:nvPr/>
          </p:nvCxnSpPr>
          <p:spPr>
            <a:xfrm>
              <a:off x="5846855" y="6255158"/>
              <a:ext cx="810861" cy="2641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67A3AAB-1282-46D4-B1F7-E462BCDF1CBD}"/>
                </a:ext>
              </a:extLst>
            </p:cNvPr>
            <p:cNvSpPr txBox="1"/>
            <p:nvPr/>
          </p:nvSpPr>
          <p:spPr>
            <a:xfrm rot="1055607">
              <a:off x="5940168" y="6365377"/>
              <a:ext cx="530210" cy="307777"/>
            </a:xfrm>
            <a:prstGeom prst="rect">
              <a:avLst/>
            </a:prstGeom>
            <a:noFill/>
          </p:spPr>
          <p:txBody>
            <a:bodyPr wrap="square" rtlCol="0">
              <a:spAutoFit/>
            </a:bodyPr>
            <a:lstStyle/>
            <a:p>
              <a:pPr algn="ctr"/>
              <a:r>
                <a:rPr lang="en-US" sz="1400" dirty="0"/>
                <a:t>Flow</a:t>
              </a:r>
            </a:p>
          </p:txBody>
        </p:sp>
      </p:grpSp>
      <p:grpSp>
        <p:nvGrpSpPr>
          <p:cNvPr id="43" name="Group 42">
            <a:extLst>
              <a:ext uri="{FF2B5EF4-FFF2-40B4-BE49-F238E27FC236}">
                <a16:creationId xmlns:a16="http://schemas.microsoft.com/office/drawing/2014/main" id="{307BEC35-CA35-4482-9831-277DF558021F}"/>
              </a:ext>
            </a:extLst>
          </p:cNvPr>
          <p:cNvGrpSpPr/>
          <p:nvPr/>
        </p:nvGrpSpPr>
        <p:grpSpPr>
          <a:xfrm>
            <a:off x="5846855" y="1911758"/>
            <a:ext cx="810861" cy="417996"/>
            <a:chOff x="5846855" y="6255158"/>
            <a:chExt cx="810861" cy="417996"/>
          </a:xfrm>
        </p:grpSpPr>
        <p:cxnSp>
          <p:nvCxnSpPr>
            <p:cNvPr id="44" name="Straight Arrow Connector 43">
              <a:extLst>
                <a:ext uri="{FF2B5EF4-FFF2-40B4-BE49-F238E27FC236}">
                  <a16:creationId xmlns:a16="http://schemas.microsoft.com/office/drawing/2014/main" id="{228AEE6A-53D7-452D-A75E-09193F346FD9}"/>
                </a:ext>
              </a:extLst>
            </p:cNvPr>
            <p:cNvCxnSpPr>
              <a:cxnSpLocks/>
            </p:cNvCxnSpPr>
            <p:nvPr/>
          </p:nvCxnSpPr>
          <p:spPr>
            <a:xfrm>
              <a:off x="5846855" y="6255158"/>
              <a:ext cx="810861" cy="2641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19B3977-80E2-4820-99A9-0C7BA6B4E964}"/>
                </a:ext>
              </a:extLst>
            </p:cNvPr>
            <p:cNvSpPr txBox="1"/>
            <p:nvPr/>
          </p:nvSpPr>
          <p:spPr>
            <a:xfrm rot="1055607">
              <a:off x="5940168" y="6365377"/>
              <a:ext cx="530210" cy="307777"/>
            </a:xfrm>
            <a:prstGeom prst="rect">
              <a:avLst/>
            </a:prstGeom>
            <a:noFill/>
          </p:spPr>
          <p:txBody>
            <a:bodyPr wrap="square" rtlCol="0">
              <a:spAutoFit/>
            </a:bodyPr>
            <a:lstStyle/>
            <a:p>
              <a:pPr algn="ctr"/>
              <a:r>
                <a:rPr lang="en-US" sz="1400" dirty="0"/>
                <a:t>Flow</a:t>
              </a:r>
            </a:p>
          </p:txBody>
        </p:sp>
      </p:grpSp>
      <p:grpSp>
        <p:nvGrpSpPr>
          <p:cNvPr id="46" name="Group 45">
            <a:extLst>
              <a:ext uri="{FF2B5EF4-FFF2-40B4-BE49-F238E27FC236}">
                <a16:creationId xmlns:a16="http://schemas.microsoft.com/office/drawing/2014/main" id="{343D3E25-DCCD-45E7-A9DB-4BF68EBC5AF8}"/>
              </a:ext>
            </a:extLst>
          </p:cNvPr>
          <p:cNvGrpSpPr/>
          <p:nvPr/>
        </p:nvGrpSpPr>
        <p:grpSpPr>
          <a:xfrm>
            <a:off x="5856380" y="3702458"/>
            <a:ext cx="810861" cy="417996"/>
            <a:chOff x="5846855" y="6255158"/>
            <a:chExt cx="810861" cy="417996"/>
          </a:xfrm>
        </p:grpSpPr>
        <p:cxnSp>
          <p:nvCxnSpPr>
            <p:cNvPr id="47" name="Straight Arrow Connector 46">
              <a:extLst>
                <a:ext uri="{FF2B5EF4-FFF2-40B4-BE49-F238E27FC236}">
                  <a16:creationId xmlns:a16="http://schemas.microsoft.com/office/drawing/2014/main" id="{80637816-1BF5-4B49-8BE3-A2A0A9A35067}"/>
                </a:ext>
              </a:extLst>
            </p:cNvPr>
            <p:cNvCxnSpPr>
              <a:cxnSpLocks/>
            </p:cNvCxnSpPr>
            <p:nvPr/>
          </p:nvCxnSpPr>
          <p:spPr>
            <a:xfrm>
              <a:off x="5846855" y="6255158"/>
              <a:ext cx="810861" cy="2641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F65B0F1A-D727-49C1-9FA5-D9C480F387F9}"/>
                </a:ext>
              </a:extLst>
            </p:cNvPr>
            <p:cNvSpPr txBox="1"/>
            <p:nvPr/>
          </p:nvSpPr>
          <p:spPr>
            <a:xfrm rot="1055607">
              <a:off x="5940168" y="6365377"/>
              <a:ext cx="530210" cy="307777"/>
            </a:xfrm>
            <a:prstGeom prst="rect">
              <a:avLst/>
            </a:prstGeom>
            <a:noFill/>
          </p:spPr>
          <p:txBody>
            <a:bodyPr wrap="square" rtlCol="0">
              <a:spAutoFit/>
            </a:bodyPr>
            <a:lstStyle/>
            <a:p>
              <a:pPr algn="ctr"/>
              <a:r>
                <a:rPr lang="en-US" sz="1400" dirty="0"/>
                <a:t>Flow</a:t>
              </a:r>
            </a:p>
          </p:txBody>
        </p:sp>
      </p:grpSp>
      <p:sp>
        <p:nvSpPr>
          <p:cNvPr id="49" name="TextBox 48">
            <a:extLst>
              <a:ext uri="{FF2B5EF4-FFF2-40B4-BE49-F238E27FC236}">
                <a16:creationId xmlns:a16="http://schemas.microsoft.com/office/drawing/2014/main" id="{80A65536-FF7E-46A0-A8F5-7013BD884425}"/>
              </a:ext>
            </a:extLst>
          </p:cNvPr>
          <p:cNvSpPr txBox="1"/>
          <p:nvPr/>
        </p:nvSpPr>
        <p:spPr>
          <a:xfrm>
            <a:off x="1982611" y="1360621"/>
            <a:ext cx="1460529" cy="523220"/>
          </a:xfrm>
          <a:prstGeom prst="rect">
            <a:avLst/>
          </a:prstGeom>
          <a:noFill/>
        </p:spPr>
        <p:txBody>
          <a:bodyPr wrap="none" rtlCol="0">
            <a:spAutoFit/>
          </a:bodyPr>
          <a:lstStyle/>
          <a:p>
            <a:pPr algn="ctr"/>
            <a:r>
              <a:rPr lang="en-US" sz="1400" dirty="0"/>
              <a:t>White </a:t>
            </a:r>
            <a:r>
              <a:rPr lang="en-US" sz="1400" b="1" dirty="0"/>
              <a:t>noise</a:t>
            </a:r>
          </a:p>
          <a:p>
            <a:pPr algn="ctr"/>
            <a:r>
              <a:rPr lang="en-US" sz="1400" dirty="0"/>
              <a:t>(random process)</a:t>
            </a:r>
          </a:p>
        </p:txBody>
      </p:sp>
      <p:sp>
        <p:nvSpPr>
          <p:cNvPr id="50" name="TextBox 49">
            <a:extLst>
              <a:ext uri="{FF2B5EF4-FFF2-40B4-BE49-F238E27FC236}">
                <a16:creationId xmlns:a16="http://schemas.microsoft.com/office/drawing/2014/main" id="{2ADF0549-F579-44C3-8070-4D40913A1DB2}"/>
              </a:ext>
            </a:extLst>
          </p:cNvPr>
          <p:cNvSpPr txBox="1"/>
          <p:nvPr/>
        </p:nvSpPr>
        <p:spPr>
          <a:xfrm>
            <a:off x="1834267" y="5028151"/>
            <a:ext cx="2070824" cy="523220"/>
          </a:xfrm>
          <a:prstGeom prst="rect">
            <a:avLst/>
          </a:prstGeom>
          <a:noFill/>
        </p:spPr>
        <p:txBody>
          <a:bodyPr wrap="none" rtlCol="0">
            <a:spAutoFit/>
          </a:bodyPr>
          <a:lstStyle/>
          <a:p>
            <a:pPr algn="ctr"/>
            <a:r>
              <a:rPr lang="en-US" sz="1400" b="1" dirty="0"/>
              <a:t>Signal</a:t>
            </a:r>
            <a:r>
              <a:rPr lang="en-US" sz="1400" dirty="0"/>
              <a:t> propagation</a:t>
            </a:r>
          </a:p>
          <a:p>
            <a:pPr algn="ctr"/>
            <a:r>
              <a:rPr lang="en-US" sz="1400" dirty="0"/>
              <a:t>along the stream network</a:t>
            </a:r>
          </a:p>
        </p:txBody>
      </p:sp>
      <p:sp>
        <p:nvSpPr>
          <p:cNvPr id="51" name="Arrow: Down 50">
            <a:extLst>
              <a:ext uri="{FF2B5EF4-FFF2-40B4-BE49-F238E27FC236}">
                <a16:creationId xmlns:a16="http://schemas.microsoft.com/office/drawing/2014/main" id="{C7C15986-132B-426F-AE6D-CC036A8FD655}"/>
              </a:ext>
            </a:extLst>
          </p:cNvPr>
          <p:cNvSpPr/>
          <p:nvPr/>
        </p:nvSpPr>
        <p:spPr>
          <a:xfrm>
            <a:off x="2536002" y="2102490"/>
            <a:ext cx="537416" cy="2710694"/>
          </a:xfrm>
          <a:prstGeom prst="downArrow">
            <a:avLst/>
          </a:prstGeom>
          <a:solidFill>
            <a:srgbClr val="4472C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7D5618B-B2F0-4007-93FB-35507941A9C0}"/>
              </a:ext>
            </a:extLst>
          </p:cNvPr>
          <p:cNvSpPr txBox="1"/>
          <p:nvPr/>
        </p:nvSpPr>
        <p:spPr>
          <a:xfrm>
            <a:off x="2102306" y="3124798"/>
            <a:ext cx="1404808" cy="523220"/>
          </a:xfrm>
          <a:prstGeom prst="rect">
            <a:avLst/>
          </a:prstGeom>
          <a:solidFill>
            <a:schemeClr val="bg1"/>
          </a:solidFill>
        </p:spPr>
        <p:txBody>
          <a:bodyPr wrap="none" rtlCol="0">
            <a:spAutoFit/>
          </a:bodyPr>
          <a:lstStyle/>
          <a:p>
            <a:pPr algn="ctr"/>
            <a:r>
              <a:rPr lang="en-US" sz="1400" dirty="0">
                <a:solidFill>
                  <a:schemeClr val="tx1">
                    <a:lumMod val="50000"/>
                    <a:lumOff val="50000"/>
                  </a:schemeClr>
                </a:solidFill>
              </a:rPr>
              <a:t>Moving Average </a:t>
            </a:r>
          </a:p>
          <a:p>
            <a:pPr algn="ctr"/>
            <a:r>
              <a:rPr lang="en-US" sz="1400" dirty="0">
                <a:solidFill>
                  <a:schemeClr val="tx1">
                    <a:lumMod val="50000"/>
                    <a:lumOff val="50000"/>
                  </a:schemeClr>
                </a:solidFill>
              </a:rPr>
              <a:t>Functions</a:t>
            </a:r>
          </a:p>
        </p:txBody>
      </p:sp>
      <p:sp>
        <p:nvSpPr>
          <p:cNvPr id="53" name="TextBox 52">
            <a:extLst>
              <a:ext uri="{FF2B5EF4-FFF2-40B4-BE49-F238E27FC236}">
                <a16:creationId xmlns:a16="http://schemas.microsoft.com/office/drawing/2014/main" id="{F4B8EE9A-0A9C-4836-975F-946D06CC8B21}"/>
              </a:ext>
            </a:extLst>
          </p:cNvPr>
          <p:cNvSpPr txBox="1"/>
          <p:nvPr/>
        </p:nvSpPr>
        <p:spPr>
          <a:xfrm>
            <a:off x="7850913" y="6535224"/>
            <a:ext cx="1795684" cy="246221"/>
          </a:xfrm>
          <a:prstGeom prst="rect">
            <a:avLst/>
          </a:prstGeom>
          <a:noFill/>
        </p:spPr>
        <p:txBody>
          <a:bodyPr wrap="none" rtlCol="0">
            <a:spAutoFit/>
          </a:bodyPr>
          <a:lstStyle/>
          <a:p>
            <a:r>
              <a:rPr lang="en-US" sz="1000" dirty="0"/>
              <a:t>Modified from Ver </a:t>
            </a:r>
            <a:r>
              <a:rPr lang="en-US" sz="1000" dirty="0" err="1"/>
              <a:t>Hoef</a:t>
            </a:r>
            <a:r>
              <a:rPr lang="en-US" sz="1000" dirty="0"/>
              <a:t> (2019)</a:t>
            </a:r>
          </a:p>
        </p:txBody>
      </p:sp>
      <p:sp>
        <p:nvSpPr>
          <p:cNvPr id="54" name="Freeform: Shape 53">
            <a:extLst>
              <a:ext uri="{FF2B5EF4-FFF2-40B4-BE49-F238E27FC236}">
                <a16:creationId xmlns:a16="http://schemas.microsoft.com/office/drawing/2014/main" id="{9D494E63-6E29-4E11-9D20-49E6781C8DB8}"/>
              </a:ext>
            </a:extLst>
          </p:cNvPr>
          <p:cNvSpPr/>
          <p:nvPr/>
        </p:nvSpPr>
        <p:spPr>
          <a:xfrm>
            <a:off x="4149776" y="4857138"/>
            <a:ext cx="2692400" cy="556456"/>
          </a:xfrm>
          <a:custGeom>
            <a:avLst/>
            <a:gdLst>
              <a:gd name="connsiteX0" fmla="*/ 0 w 2692400"/>
              <a:gd name="connsiteY0" fmla="*/ 508384 h 984912"/>
              <a:gd name="connsiteX1" fmla="*/ 12700 w 2692400"/>
              <a:gd name="connsiteY1" fmla="*/ 13084 h 984912"/>
              <a:gd name="connsiteX2" fmla="*/ 50800 w 2692400"/>
              <a:gd name="connsiteY2" fmla="*/ 781434 h 984912"/>
              <a:gd name="connsiteX3" fmla="*/ 76200 w 2692400"/>
              <a:gd name="connsiteY3" fmla="*/ 222634 h 984912"/>
              <a:gd name="connsiteX4" fmla="*/ 107950 w 2692400"/>
              <a:gd name="connsiteY4" fmla="*/ 730634 h 984912"/>
              <a:gd name="connsiteX5" fmla="*/ 165100 w 2692400"/>
              <a:gd name="connsiteY5" fmla="*/ 159134 h 984912"/>
              <a:gd name="connsiteX6" fmla="*/ 177800 w 2692400"/>
              <a:gd name="connsiteY6" fmla="*/ 482984 h 984912"/>
              <a:gd name="connsiteX7" fmla="*/ 215900 w 2692400"/>
              <a:gd name="connsiteY7" fmla="*/ 349634 h 984912"/>
              <a:gd name="connsiteX8" fmla="*/ 190500 w 2692400"/>
              <a:gd name="connsiteY8" fmla="*/ 616334 h 984912"/>
              <a:gd name="connsiteX9" fmla="*/ 254000 w 2692400"/>
              <a:gd name="connsiteY9" fmla="*/ 406784 h 984912"/>
              <a:gd name="connsiteX10" fmla="*/ 254000 w 2692400"/>
              <a:gd name="connsiteY10" fmla="*/ 622684 h 984912"/>
              <a:gd name="connsiteX11" fmla="*/ 285750 w 2692400"/>
              <a:gd name="connsiteY11" fmla="*/ 159134 h 984912"/>
              <a:gd name="connsiteX12" fmla="*/ 330200 w 2692400"/>
              <a:gd name="connsiteY12" fmla="*/ 711584 h 984912"/>
              <a:gd name="connsiteX13" fmla="*/ 374650 w 2692400"/>
              <a:gd name="connsiteY13" fmla="*/ 286134 h 984912"/>
              <a:gd name="connsiteX14" fmla="*/ 368300 w 2692400"/>
              <a:gd name="connsiteY14" fmla="*/ 616334 h 984912"/>
              <a:gd name="connsiteX15" fmla="*/ 431800 w 2692400"/>
              <a:gd name="connsiteY15" fmla="*/ 349634 h 984912"/>
              <a:gd name="connsiteX16" fmla="*/ 444500 w 2692400"/>
              <a:gd name="connsiteY16" fmla="*/ 698884 h 984912"/>
              <a:gd name="connsiteX17" fmla="*/ 431800 w 2692400"/>
              <a:gd name="connsiteY17" fmla="*/ 127384 h 984912"/>
              <a:gd name="connsiteX18" fmla="*/ 501650 w 2692400"/>
              <a:gd name="connsiteY18" fmla="*/ 673484 h 984912"/>
              <a:gd name="connsiteX19" fmla="*/ 539750 w 2692400"/>
              <a:gd name="connsiteY19" fmla="*/ 273434 h 984912"/>
              <a:gd name="connsiteX20" fmla="*/ 527050 w 2692400"/>
              <a:gd name="connsiteY20" fmla="*/ 590934 h 984912"/>
              <a:gd name="connsiteX21" fmla="*/ 584200 w 2692400"/>
              <a:gd name="connsiteY21" fmla="*/ 203584 h 984912"/>
              <a:gd name="connsiteX22" fmla="*/ 628650 w 2692400"/>
              <a:gd name="connsiteY22" fmla="*/ 584584 h 984912"/>
              <a:gd name="connsiteX23" fmla="*/ 641350 w 2692400"/>
              <a:gd name="connsiteY23" fmla="*/ 197234 h 984912"/>
              <a:gd name="connsiteX24" fmla="*/ 647700 w 2692400"/>
              <a:gd name="connsiteY24" fmla="*/ 692534 h 984912"/>
              <a:gd name="connsiteX25" fmla="*/ 679450 w 2692400"/>
              <a:gd name="connsiteY25" fmla="*/ 222634 h 984912"/>
              <a:gd name="connsiteX26" fmla="*/ 717550 w 2692400"/>
              <a:gd name="connsiteY26" fmla="*/ 902084 h 984912"/>
              <a:gd name="connsiteX27" fmla="*/ 717550 w 2692400"/>
              <a:gd name="connsiteY27" fmla="*/ 171834 h 984912"/>
              <a:gd name="connsiteX28" fmla="*/ 736600 w 2692400"/>
              <a:gd name="connsiteY28" fmla="*/ 629034 h 984912"/>
              <a:gd name="connsiteX29" fmla="*/ 781050 w 2692400"/>
              <a:gd name="connsiteY29" fmla="*/ 203584 h 984912"/>
              <a:gd name="connsiteX30" fmla="*/ 793750 w 2692400"/>
              <a:gd name="connsiteY30" fmla="*/ 711584 h 984912"/>
              <a:gd name="connsiteX31" fmla="*/ 869950 w 2692400"/>
              <a:gd name="connsiteY31" fmla="*/ 184534 h 984912"/>
              <a:gd name="connsiteX32" fmla="*/ 863600 w 2692400"/>
              <a:gd name="connsiteY32" fmla="*/ 743334 h 984912"/>
              <a:gd name="connsiteX33" fmla="*/ 939800 w 2692400"/>
              <a:gd name="connsiteY33" fmla="*/ 203584 h 984912"/>
              <a:gd name="connsiteX34" fmla="*/ 1041400 w 2692400"/>
              <a:gd name="connsiteY34" fmla="*/ 667134 h 984912"/>
              <a:gd name="connsiteX35" fmla="*/ 1054100 w 2692400"/>
              <a:gd name="connsiteY35" fmla="*/ 260734 h 984912"/>
              <a:gd name="connsiteX36" fmla="*/ 1047750 w 2692400"/>
              <a:gd name="connsiteY36" fmla="*/ 648084 h 984912"/>
              <a:gd name="connsiteX37" fmla="*/ 1104900 w 2692400"/>
              <a:gd name="connsiteY37" fmla="*/ 165484 h 984912"/>
              <a:gd name="connsiteX38" fmla="*/ 1143000 w 2692400"/>
              <a:gd name="connsiteY38" fmla="*/ 851284 h 984912"/>
              <a:gd name="connsiteX39" fmla="*/ 1168400 w 2692400"/>
              <a:gd name="connsiteY39" fmla="*/ 184534 h 984912"/>
              <a:gd name="connsiteX40" fmla="*/ 1168400 w 2692400"/>
              <a:gd name="connsiteY40" fmla="*/ 756034 h 984912"/>
              <a:gd name="connsiteX41" fmla="*/ 1263650 w 2692400"/>
              <a:gd name="connsiteY41" fmla="*/ 292484 h 984912"/>
              <a:gd name="connsiteX42" fmla="*/ 1289050 w 2692400"/>
              <a:gd name="connsiteY42" fmla="*/ 692534 h 984912"/>
              <a:gd name="connsiteX43" fmla="*/ 1301750 w 2692400"/>
              <a:gd name="connsiteY43" fmla="*/ 368684 h 984912"/>
              <a:gd name="connsiteX44" fmla="*/ 1301750 w 2692400"/>
              <a:gd name="connsiteY44" fmla="*/ 667134 h 984912"/>
              <a:gd name="connsiteX45" fmla="*/ 1346200 w 2692400"/>
              <a:gd name="connsiteY45" fmla="*/ 25784 h 984912"/>
              <a:gd name="connsiteX46" fmla="*/ 1416050 w 2692400"/>
              <a:gd name="connsiteY46" fmla="*/ 857634 h 984912"/>
              <a:gd name="connsiteX47" fmla="*/ 1435100 w 2692400"/>
              <a:gd name="connsiteY47" fmla="*/ 235334 h 984912"/>
              <a:gd name="connsiteX48" fmla="*/ 1454150 w 2692400"/>
              <a:gd name="connsiteY48" fmla="*/ 730634 h 984912"/>
              <a:gd name="connsiteX49" fmla="*/ 1473200 w 2692400"/>
              <a:gd name="connsiteY49" fmla="*/ 324234 h 984912"/>
              <a:gd name="connsiteX50" fmla="*/ 1524000 w 2692400"/>
              <a:gd name="connsiteY50" fmla="*/ 794134 h 984912"/>
              <a:gd name="connsiteX51" fmla="*/ 1568450 w 2692400"/>
              <a:gd name="connsiteY51" fmla="*/ 267084 h 984912"/>
              <a:gd name="connsiteX52" fmla="*/ 1581150 w 2692400"/>
              <a:gd name="connsiteY52" fmla="*/ 717934 h 984912"/>
              <a:gd name="connsiteX53" fmla="*/ 1581150 w 2692400"/>
              <a:gd name="connsiteY53" fmla="*/ 152784 h 984912"/>
              <a:gd name="connsiteX54" fmla="*/ 1625600 w 2692400"/>
              <a:gd name="connsiteY54" fmla="*/ 781434 h 984912"/>
              <a:gd name="connsiteX55" fmla="*/ 1651000 w 2692400"/>
              <a:gd name="connsiteY55" fmla="*/ 108334 h 984912"/>
              <a:gd name="connsiteX56" fmla="*/ 1657350 w 2692400"/>
              <a:gd name="connsiteY56" fmla="*/ 984634 h 984912"/>
              <a:gd name="connsiteX57" fmla="*/ 1682750 w 2692400"/>
              <a:gd name="connsiteY57" fmla="*/ 384 h 984912"/>
              <a:gd name="connsiteX58" fmla="*/ 1701800 w 2692400"/>
              <a:gd name="connsiteY58" fmla="*/ 857634 h 984912"/>
              <a:gd name="connsiteX59" fmla="*/ 1720850 w 2692400"/>
              <a:gd name="connsiteY59" fmla="*/ 108334 h 984912"/>
              <a:gd name="connsiteX60" fmla="*/ 1739900 w 2692400"/>
              <a:gd name="connsiteY60" fmla="*/ 819534 h 984912"/>
              <a:gd name="connsiteX61" fmla="*/ 1778000 w 2692400"/>
              <a:gd name="connsiteY61" fmla="*/ 82934 h 984912"/>
              <a:gd name="connsiteX62" fmla="*/ 1816100 w 2692400"/>
              <a:gd name="connsiteY62" fmla="*/ 876684 h 984912"/>
              <a:gd name="connsiteX63" fmla="*/ 1885950 w 2692400"/>
              <a:gd name="connsiteY63" fmla="*/ 273434 h 984912"/>
              <a:gd name="connsiteX64" fmla="*/ 1930400 w 2692400"/>
              <a:gd name="connsiteY64" fmla="*/ 724284 h 984912"/>
              <a:gd name="connsiteX65" fmla="*/ 1968500 w 2692400"/>
              <a:gd name="connsiteY65" fmla="*/ 336934 h 984912"/>
              <a:gd name="connsiteX66" fmla="*/ 1981200 w 2692400"/>
              <a:gd name="connsiteY66" fmla="*/ 686184 h 984912"/>
              <a:gd name="connsiteX67" fmla="*/ 2025650 w 2692400"/>
              <a:gd name="connsiteY67" fmla="*/ 425834 h 984912"/>
              <a:gd name="connsiteX68" fmla="*/ 2038350 w 2692400"/>
              <a:gd name="connsiteY68" fmla="*/ 641734 h 984912"/>
              <a:gd name="connsiteX69" fmla="*/ 2057400 w 2692400"/>
              <a:gd name="connsiteY69" fmla="*/ 152784 h 984912"/>
              <a:gd name="connsiteX70" fmla="*/ 2101850 w 2692400"/>
              <a:gd name="connsiteY70" fmla="*/ 813184 h 984912"/>
              <a:gd name="connsiteX71" fmla="*/ 2152650 w 2692400"/>
              <a:gd name="connsiteY71" fmla="*/ 305184 h 984912"/>
              <a:gd name="connsiteX72" fmla="*/ 2171700 w 2692400"/>
              <a:gd name="connsiteY72" fmla="*/ 724284 h 984912"/>
              <a:gd name="connsiteX73" fmla="*/ 2216150 w 2692400"/>
              <a:gd name="connsiteY73" fmla="*/ 248034 h 984912"/>
              <a:gd name="connsiteX74" fmla="*/ 2247900 w 2692400"/>
              <a:gd name="connsiteY74" fmla="*/ 883034 h 984912"/>
              <a:gd name="connsiteX75" fmla="*/ 2292350 w 2692400"/>
              <a:gd name="connsiteY75" fmla="*/ 203584 h 984912"/>
              <a:gd name="connsiteX76" fmla="*/ 2355850 w 2692400"/>
              <a:gd name="connsiteY76" fmla="*/ 705234 h 984912"/>
              <a:gd name="connsiteX77" fmla="*/ 2362200 w 2692400"/>
              <a:gd name="connsiteY77" fmla="*/ 349634 h 984912"/>
              <a:gd name="connsiteX78" fmla="*/ 2387600 w 2692400"/>
              <a:gd name="connsiteY78" fmla="*/ 819534 h 984912"/>
              <a:gd name="connsiteX79" fmla="*/ 2451100 w 2692400"/>
              <a:gd name="connsiteY79" fmla="*/ 305184 h 984912"/>
              <a:gd name="connsiteX80" fmla="*/ 2470150 w 2692400"/>
              <a:gd name="connsiteY80" fmla="*/ 743334 h 984912"/>
              <a:gd name="connsiteX81" fmla="*/ 2495550 w 2692400"/>
              <a:gd name="connsiteY81" fmla="*/ 317884 h 984912"/>
              <a:gd name="connsiteX82" fmla="*/ 2501900 w 2692400"/>
              <a:gd name="connsiteY82" fmla="*/ 730634 h 984912"/>
              <a:gd name="connsiteX83" fmla="*/ 2546350 w 2692400"/>
              <a:gd name="connsiteY83" fmla="*/ 298834 h 984912"/>
              <a:gd name="connsiteX84" fmla="*/ 2584450 w 2692400"/>
              <a:gd name="connsiteY84" fmla="*/ 698884 h 984912"/>
              <a:gd name="connsiteX85" fmla="*/ 2616200 w 2692400"/>
              <a:gd name="connsiteY85" fmla="*/ 305184 h 984912"/>
              <a:gd name="connsiteX86" fmla="*/ 2622550 w 2692400"/>
              <a:gd name="connsiteY86" fmla="*/ 692534 h 984912"/>
              <a:gd name="connsiteX87" fmla="*/ 2667000 w 2692400"/>
              <a:gd name="connsiteY87" fmla="*/ 260734 h 984912"/>
              <a:gd name="connsiteX88" fmla="*/ 2692400 w 2692400"/>
              <a:gd name="connsiteY88" fmla="*/ 527434 h 9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692400" h="984912">
                <a:moveTo>
                  <a:pt x="0" y="508384"/>
                </a:moveTo>
                <a:cubicBezTo>
                  <a:pt x="2116" y="237980"/>
                  <a:pt x="4233" y="-32424"/>
                  <a:pt x="12700" y="13084"/>
                </a:cubicBezTo>
                <a:cubicBezTo>
                  <a:pt x="21167" y="58592"/>
                  <a:pt x="40217" y="746509"/>
                  <a:pt x="50800" y="781434"/>
                </a:cubicBezTo>
                <a:cubicBezTo>
                  <a:pt x="61383" y="816359"/>
                  <a:pt x="66675" y="231101"/>
                  <a:pt x="76200" y="222634"/>
                </a:cubicBezTo>
                <a:cubicBezTo>
                  <a:pt x="85725" y="214167"/>
                  <a:pt x="93133" y="741217"/>
                  <a:pt x="107950" y="730634"/>
                </a:cubicBezTo>
                <a:cubicBezTo>
                  <a:pt x="122767" y="720051"/>
                  <a:pt x="153458" y="200409"/>
                  <a:pt x="165100" y="159134"/>
                </a:cubicBezTo>
                <a:cubicBezTo>
                  <a:pt x="176742" y="117859"/>
                  <a:pt x="169333" y="451234"/>
                  <a:pt x="177800" y="482984"/>
                </a:cubicBezTo>
                <a:cubicBezTo>
                  <a:pt x="186267" y="514734"/>
                  <a:pt x="213783" y="327409"/>
                  <a:pt x="215900" y="349634"/>
                </a:cubicBezTo>
                <a:cubicBezTo>
                  <a:pt x="218017" y="371859"/>
                  <a:pt x="184150" y="606809"/>
                  <a:pt x="190500" y="616334"/>
                </a:cubicBezTo>
                <a:cubicBezTo>
                  <a:pt x="196850" y="625859"/>
                  <a:pt x="243417" y="405726"/>
                  <a:pt x="254000" y="406784"/>
                </a:cubicBezTo>
                <a:cubicBezTo>
                  <a:pt x="264583" y="407842"/>
                  <a:pt x="248708" y="663959"/>
                  <a:pt x="254000" y="622684"/>
                </a:cubicBezTo>
                <a:cubicBezTo>
                  <a:pt x="259292" y="581409"/>
                  <a:pt x="273050" y="144317"/>
                  <a:pt x="285750" y="159134"/>
                </a:cubicBezTo>
                <a:cubicBezTo>
                  <a:pt x="298450" y="173951"/>
                  <a:pt x="315383" y="690417"/>
                  <a:pt x="330200" y="711584"/>
                </a:cubicBezTo>
                <a:cubicBezTo>
                  <a:pt x="345017" y="732751"/>
                  <a:pt x="368300" y="302009"/>
                  <a:pt x="374650" y="286134"/>
                </a:cubicBezTo>
                <a:cubicBezTo>
                  <a:pt x="381000" y="270259"/>
                  <a:pt x="358775" y="605751"/>
                  <a:pt x="368300" y="616334"/>
                </a:cubicBezTo>
                <a:cubicBezTo>
                  <a:pt x="377825" y="626917"/>
                  <a:pt x="419100" y="335876"/>
                  <a:pt x="431800" y="349634"/>
                </a:cubicBezTo>
                <a:cubicBezTo>
                  <a:pt x="444500" y="363392"/>
                  <a:pt x="444500" y="735926"/>
                  <a:pt x="444500" y="698884"/>
                </a:cubicBezTo>
                <a:cubicBezTo>
                  <a:pt x="444500" y="661842"/>
                  <a:pt x="422275" y="131617"/>
                  <a:pt x="431800" y="127384"/>
                </a:cubicBezTo>
                <a:cubicBezTo>
                  <a:pt x="441325" y="123151"/>
                  <a:pt x="483658" y="649142"/>
                  <a:pt x="501650" y="673484"/>
                </a:cubicBezTo>
                <a:cubicBezTo>
                  <a:pt x="519642" y="697826"/>
                  <a:pt x="535517" y="287192"/>
                  <a:pt x="539750" y="273434"/>
                </a:cubicBezTo>
                <a:cubicBezTo>
                  <a:pt x="543983" y="259676"/>
                  <a:pt x="519642" y="602576"/>
                  <a:pt x="527050" y="590934"/>
                </a:cubicBezTo>
                <a:cubicBezTo>
                  <a:pt x="534458" y="579292"/>
                  <a:pt x="567267" y="204642"/>
                  <a:pt x="584200" y="203584"/>
                </a:cubicBezTo>
                <a:cubicBezTo>
                  <a:pt x="601133" y="202526"/>
                  <a:pt x="619125" y="585642"/>
                  <a:pt x="628650" y="584584"/>
                </a:cubicBezTo>
                <a:cubicBezTo>
                  <a:pt x="638175" y="583526"/>
                  <a:pt x="638175" y="179242"/>
                  <a:pt x="641350" y="197234"/>
                </a:cubicBezTo>
                <a:cubicBezTo>
                  <a:pt x="644525" y="215226"/>
                  <a:pt x="641350" y="688301"/>
                  <a:pt x="647700" y="692534"/>
                </a:cubicBezTo>
                <a:cubicBezTo>
                  <a:pt x="654050" y="696767"/>
                  <a:pt x="667808" y="187709"/>
                  <a:pt x="679450" y="222634"/>
                </a:cubicBezTo>
                <a:cubicBezTo>
                  <a:pt x="691092" y="257559"/>
                  <a:pt x="711200" y="910551"/>
                  <a:pt x="717550" y="902084"/>
                </a:cubicBezTo>
                <a:cubicBezTo>
                  <a:pt x="723900" y="893617"/>
                  <a:pt x="714375" y="217342"/>
                  <a:pt x="717550" y="171834"/>
                </a:cubicBezTo>
                <a:cubicBezTo>
                  <a:pt x="720725" y="126326"/>
                  <a:pt x="726017" y="623742"/>
                  <a:pt x="736600" y="629034"/>
                </a:cubicBezTo>
                <a:cubicBezTo>
                  <a:pt x="747183" y="634326"/>
                  <a:pt x="771525" y="189826"/>
                  <a:pt x="781050" y="203584"/>
                </a:cubicBezTo>
                <a:cubicBezTo>
                  <a:pt x="790575" y="217342"/>
                  <a:pt x="778933" y="714759"/>
                  <a:pt x="793750" y="711584"/>
                </a:cubicBezTo>
                <a:cubicBezTo>
                  <a:pt x="808567" y="708409"/>
                  <a:pt x="858308" y="179242"/>
                  <a:pt x="869950" y="184534"/>
                </a:cubicBezTo>
                <a:cubicBezTo>
                  <a:pt x="881592" y="189826"/>
                  <a:pt x="851958" y="740159"/>
                  <a:pt x="863600" y="743334"/>
                </a:cubicBezTo>
                <a:cubicBezTo>
                  <a:pt x="875242" y="746509"/>
                  <a:pt x="910167" y="216284"/>
                  <a:pt x="939800" y="203584"/>
                </a:cubicBezTo>
                <a:cubicBezTo>
                  <a:pt x="969433" y="190884"/>
                  <a:pt x="1022350" y="657609"/>
                  <a:pt x="1041400" y="667134"/>
                </a:cubicBezTo>
                <a:cubicBezTo>
                  <a:pt x="1060450" y="676659"/>
                  <a:pt x="1053042" y="263909"/>
                  <a:pt x="1054100" y="260734"/>
                </a:cubicBezTo>
                <a:cubicBezTo>
                  <a:pt x="1055158" y="257559"/>
                  <a:pt x="1039283" y="663959"/>
                  <a:pt x="1047750" y="648084"/>
                </a:cubicBezTo>
                <a:cubicBezTo>
                  <a:pt x="1056217" y="632209"/>
                  <a:pt x="1089025" y="131617"/>
                  <a:pt x="1104900" y="165484"/>
                </a:cubicBezTo>
                <a:cubicBezTo>
                  <a:pt x="1120775" y="199351"/>
                  <a:pt x="1132417" y="848109"/>
                  <a:pt x="1143000" y="851284"/>
                </a:cubicBezTo>
                <a:cubicBezTo>
                  <a:pt x="1153583" y="854459"/>
                  <a:pt x="1164167" y="200409"/>
                  <a:pt x="1168400" y="184534"/>
                </a:cubicBezTo>
                <a:cubicBezTo>
                  <a:pt x="1172633" y="168659"/>
                  <a:pt x="1152525" y="738042"/>
                  <a:pt x="1168400" y="756034"/>
                </a:cubicBezTo>
                <a:cubicBezTo>
                  <a:pt x="1184275" y="774026"/>
                  <a:pt x="1243542" y="303067"/>
                  <a:pt x="1263650" y="292484"/>
                </a:cubicBezTo>
                <a:cubicBezTo>
                  <a:pt x="1283758" y="281901"/>
                  <a:pt x="1282700" y="679834"/>
                  <a:pt x="1289050" y="692534"/>
                </a:cubicBezTo>
                <a:cubicBezTo>
                  <a:pt x="1295400" y="705234"/>
                  <a:pt x="1299633" y="372917"/>
                  <a:pt x="1301750" y="368684"/>
                </a:cubicBezTo>
                <a:cubicBezTo>
                  <a:pt x="1303867" y="364451"/>
                  <a:pt x="1294342" y="724284"/>
                  <a:pt x="1301750" y="667134"/>
                </a:cubicBezTo>
                <a:cubicBezTo>
                  <a:pt x="1309158" y="609984"/>
                  <a:pt x="1327150" y="-5966"/>
                  <a:pt x="1346200" y="25784"/>
                </a:cubicBezTo>
                <a:cubicBezTo>
                  <a:pt x="1365250" y="57534"/>
                  <a:pt x="1401233" y="822709"/>
                  <a:pt x="1416050" y="857634"/>
                </a:cubicBezTo>
                <a:cubicBezTo>
                  <a:pt x="1430867" y="892559"/>
                  <a:pt x="1428750" y="256501"/>
                  <a:pt x="1435100" y="235334"/>
                </a:cubicBezTo>
                <a:cubicBezTo>
                  <a:pt x="1441450" y="214167"/>
                  <a:pt x="1447800" y="715817"/>
                  <a:pt x="1454150" y="730634"/>
                </a:cubicBezTo>
                <a:cubicBezTo>
                  <a:pt x="1460500" y="745451"/>
                  <a:pt x="1461558" y="313651"/>
                  <a:pt x="1473200" y="324234"/>
                </a:cubicBezTo>
                <a:cubicBezTo>
                  <a:pt x="1484842" y="334817"/>
                  <a:pt x="1508125" y="803659"/>
                  <a:pt x="1524000" y="794134"/>
                </a:cubicBezTo>
                <a:cubicBezTo>
                  <a:pt x="1539875" y="784609"/>
                  <a:pt x="1558925" y="279784"/>
                  <a:pt x="1568450" y="267084"/>
                </a:cubicBezTo>
                <a:cubicBezTo>
                  <a:pt x="1577975" y="254384"/>
                  <a:pt x="1579033" y="736984"/>
                  <a:pt x="1581150" y="717934"/>
                </a:cubicBezTo>
                <a:cubicBezTo>
                  <a:pt x="1583267" y="698884"/>
                  <a:pt x="1573742" y="142201"/>
                  <a:pt x="1581150" y="152784"/>
                </a:cubicBezTo>
                <a:cubicBezTo>
                  <a:pt x="1588558" y="163367"/>
                  <a:pt x="1613958" y="788842"/>
                  <a:pt x="1625600" y="781434"/>
                </a:cubicBezTo>
                <a:cubicBezTo>
                  <a:pt x="1637242" y="774026"/>
                  <a:pt x="1645708" y="74467"/>
                  <a:pt x="1651000" y="108334"/>
                </a:cubicBezTo>
                <a:cubicBezTo>
                  <a:pt x="1656292" y="142201"/>
                  <a:pt x="1652058" y="1002626"/>
                  <a:pt x="1657350" y="984634"/>
                </a:cubicBezTo>
                <a:cubicBezTo>
                  <a:pt x="1662642" y="966642"/>
                  <a:pt x="1675342" y="21551"/>
                  <a:pt x="1682750" y="384"/>
                </a:cubicBezTo>
                <a:cubicBezTo>
                  <a:pt x="1690158" y="-20783"/>
                  <a:pt x="1695450" y="839642"/>
                  <a:pt x="1701800" y="857634"/>
                </a:cubicBezTo>
                <a:cubicBezTo>
                  <a:pt x="1708150" y="875626"/>
                  <a:pt x="1714500" y="114684"/>
                  <a:pt x="1720850" y="108334"/>
                </a:cubicBezTo>
                <a:cubicBezTo>
                  <a:pt x="1727200" y="101984"/>
                  <a:pt x="1730375" y="823767"/>
                  <a:pt x="1739900" y="819534"/>
                </a:cubicBezTo>
                <a:cubicBezTo>
                  <a:pt x="1749425" y="815301"/>
                  <a:pt x="1765300" y="73409"/>
                  <a:pt x="1778000" y="82934"/>
                </a:cubicBezTo>
                <a:cubicBezTo>
                  <a:pt x="1790700" y="92459"/>
                  <a:pt x="1798108" y="844934"/>
                  <a:pt x="1816100" y="876684"/>
                </a:cubicBezTo>
                <a:cubicBezTo>
                  <a:pt x="1834092" y="908434"/>
                  <a:pt x="1866900" y="298834"/>
                  <a:pt x="1885950" y="273434"/>
                </a:cubicBezTo>
                <a:cubicBezTo>
                  <a:pt x="1905000" y="248034"/>
                  <a:pt x="1916642" y="713701"/>
                  <a:pt x="1930400" y="724284"/>
                </a:cubicBezTo>
                <a:cubicBezTo>
                  <a:pt x="1944158" y="734867"/>
                  <a:pt x="1960033" y="343284"/>
                  <a:pt x="1968500" y="336934"/>
                </a:cubicBezTo>
                <a:cubicBezTo>
                  <a:pt x="1976967" y="330584"/>
                  <a:pt x="1971675" y="671367"/>
                  <a:pt x="1981200" y="686184"/>
                </a:cubicBezTo>
                <a:cubicBezTo>
                  <a:pt x="1990725" y="701001"/>
                  <a:pt x="2016125" y="433242"/>
                  <a:pt x="2025650" y="425834"/>
                </a:cubicBezTo>
                <a:cubicBezTo>
                  <a:pt x="2035175" y="418426"/>
                  <a:pt x="2033058" y="687242"/>
                  <a:pt x="2038350" y="641734"/>
                </a:cubicBezTo>
                <a:cubicBezTo>
                  <a:pt x="2043642" y="596226"/>
                  <a:pt x="2046817" y="124209"/>
                  <a:pt x="2057400" y="152784"/>
                </a:cubicBezTo>
                <a:cubicBezTo>
                  <a:pt x="2067983" y="181359"/>
                  <a:pt x="2085975" y="787784"/>
                  <a:pt x="2101850" y="813184"/>
                </a:cubicBezTo>
                <a:cubicBezTo>
                  <a:pt x="2117725" y="838584"/>
                  <a:pt x="2141008" y="320000"/>
                  <a:pt x="2152650" y="305184"/>
                </a:cubicBezTo>
                <a:cubicBezTo>
                  <a:pt x="2164292" y="290368"/>
                  <a:pt x="2161117" y="733809"/>
                  <a:pt x="2171700" y="724284"/>
                </a:cubicBezTo>
                <a:cubicBezTo>
                  <a:pt x="2182283" y="714759"/>
                  <a:pt x="2203450" y="221576"/>
                  <a:pt x="2216150" y="248034"/>
                </a:cubicBezTo>
                <a:cubicBezTo>
                  <a:pt x="2228850" y="274492"/>
                  <a:pt x="2235200" y="890442"/>
                  <a:pt x="2247900" y="883034"/>
                </a:cubicBezTo>
                <a:cubicBezTo>
                  <a:pt x="2260600" y="875626"/>
                  <a:pt x="2274358" y="233217"/>
                  <a:pt x="2292350" y="203584"/>
                </a:cubicBezTo>
                <a:cubicBezTo>
                  <a:pt x="2310342" y="173951"/>
                  <a:pt x="2344208" y="680892"/>
                  <a:pt x="2355850" y="705234"/>
                </a:cubicBezTo>
                <a:cubicBezTo>
                  <a:pt x="2367492" y="729576"/>
                  <a:pt x="2356908" y="330584"/>
                  <a:pt x="2362200" y="349634"/>
                </a:cubicBezTo>
                <a:cubicBezTo>
                  <a:pt x="2367492" y="368684"/>
                  <a:pt x="2372783" y="826942"/>
                  <a:pt x="2387600" y="819534"/>
                </a:cubicBezTo>
                <a:cubicBezTo>
                  <a:pt x="2402417" y="812126"/>
                  <a:pt x="2437342" y="317884"/>
                  <a:pt x="2451100" y="305184"/>
                </a:cubicBezTo>
                <a:cubicBezTo>
                  <a:pt x="2464858" y="292484"/>
                  <a:pt x="2462742" y="741217"/>
                  <a:pt x="2470150" y="743334"/>
                </a:cubicBezTo>
                <a:cubicBezTo>
                  <a:pt x="2477558" y="745451"/>
                  <a:pt x="2490258" y="320001"/>
                  <a:pt x="2495550" y="317884"/>
                </a:cubicBezTo>
                <a:cubicBezTo>
                  <a:pt x="2500842" y="315767"/>
                  <a:pt x="2493433" y="733809"/>
                  <a:pt x="2501900" y="730634"/>
                </a:cubicBezTo>
                <a:cubicBezTo>
                  <a:pt x="2510367" y="727459"/>
                  <a:pt x="2532592" y="304126"/>
                  <a:pt x="2546350" y="298834"/>
                </a:cubicBezTo>
                <a:cubicBezTo>
                  <a:pt x="2560108" y="293542"/>
                  <a:pt x="2572808" y="697826"/>
                  <a:pt x="2584450" y="698884"/>
                </a:cubicBezTo>
                <a:cubicBezTo>
                  <a:pt x="2596092" y="699942"/>
                  <a:pt x="2609850" y="306242"/>
                  <a:pt x="2616200" y="305184"/>
                </a:cubicBezTo>
                <a:cubicBezTo>
                  <a:pt x="2622550" y="304126"/>
                  <a:pt x="2614083" y="699942"/>
                  <a:pt x="2622550" y="692534"/>
                </a:cubicBezTo>
                <a:cubicBezTo>
                  <a:pt x="2631017" y="685126"/>
                  <a:pt x="2655358" y="288251"/>
                  <a:pt x="2667000" y="260734"/>
                </a:cubicBezTo>
                <a:cubicBezTo>
                  <a:pt x="2678642" y="233217"/>
                  <a:pt x="2685521" y="380325"/>
                  <a:pt x="2692400" y="527434"/>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8421E2CE-D5EE-4AB5-BADA-6BE85998A159}"/>
              </a:ext>
            </a:extLst>
          </p:cNvPr>
          <p:cNvSpPr/>
          <p:nvPr/>
        </p:nvSpPr>
        <p:spPr>
          <a:xfrm>
            <a:off x="6304526" y="4128997"/>
            <a:ext cx="530449" cy="818190"/>
          </a:xfrm>
          <a:custGeom>
            <a:avLst/>
            <a:gdLst>
              <a:gd name="connsiteX0" fmla="*/ 20125 w 530449"/>
              <a:gd name="connsiteY0" fmla="*/ 405413 h 1348388"/>
              <a:gd name="connsiteX1" fmla="*/ 1075 w 530449"/>
              <a:gd name="connsiteY1" fmla="*/ 5363 h 1348388"/>
              <a:gd name="connsiteX2" fmla="*/ 48700 w 530449"/>
              <a:gd name="connsiteY2" fmla="*/ 662588 h 1348388"/>
              <a:gd name="connsiteX3" fmla="*/ 39175 w 530449"/>
              <a:gd name="connsiteY3" fmla="*/ 253013 h 1348388"/>
              <a:gd name="connsiteX4" fmla="*/ 96325 w 530449"/>
              <a:gd name="connsiteY4" fmla="*/ 805463 h 1348388"/>
              <a:gd name="connsiteX5" fmla="*/ 77275 w 530449"/>
              <a:gd name="connsiteY5" fmla="*/ 262538 h 1348388"/>
              <a:gd name="connsiteX6" fmla="*/ 67750 w 530449"/>
              <a:gd name="connsiteY6" fmla="*/ 853088 h 1348388"/>
              <a:gd name="connsiteX7" fmla="*/ 96325 w 530449"/>
              <a:gd name="connsiteY7" fmla="*/ 262538 h 1348388"/>
              <a:gd name="connsiteX8" fmla="*/ 105850 w 530449"/>
              <a:gd name="connsiteY8" fmla="*/ 862613 h 1348388"/>
              <a:gd name="connsiteX9" fmla="*/ 143950 w 530449"/>
              <a:gd name="connsiteY9" fmla="*/ 319688 h 1348388"/>
              <a:gd name="connsiteX10" fmla="*/ 153475 w 530449"/>
              <a:gd name="connsiteY10" fmla="*/ 957863 h 1348388"/>
              <a:gd name="connsiteX11" fmla="*/ 201100 w 530449"/>
              <a:gd name="connsiteY11" fmla="*/ 348263 h 1348388"/>
              <a:gd name="connsiteX12" fmla="*/ 210625 w 530449"/>
              <a:gd name="connsiteY12" fmla="*/ 1015013 h 1348388"/>
              <a:gd name="connsiteX13" fmla="*/ 248725 w 530449"/>
              <a:gd name="connsiteY13" fmla="*/ 395888 h 1348388"/>
              <a:gd name="connsiteX14" fmla="*/ 229675 w 530449"/>
              <a:gd name="connsiteY14" fmla="*/ 1110263 h 1348388"/>
              <a:gd name="connsiteX15" fmla="*/ 267775 w 530449"/>
              <a:gd name="connsiteY15" fmla="*/ 529238 h 1348388"/>
              <a:gd name="connsiteX16" fmla="*/ 277300 w 530449"/>
              <a:gd name="connsiteY16" fmla="*/ 1053113 h 1348388"/>
              <a:gd name="connsiteX17" fmla="*/ 305875 w 530449"/>
              <a:gd name="connsiteY17" fmla="*/ 510188 h 1348388"/>
              <a:gd name="connsiteX18" fmla="*/ 305875 w 530449"/>
              <a:gd name="connsiteY18" fmla="*/ 1129313 h 1348388"/>
              <a:gd name="connsiteX19" fmla="*/ 343975 w 530449"/>
              <a:gd name="connsiteY19" fmla="*/ 643538 h 1348388"/>
              <a:gd name="connsiteX20" fmla="*/ 363025 w 530449"/>
              <a:gd name="connsiteY20" fmla="*/ 1148363 h 1348388"/>
              <a:gd name="connsiteX21" fmla="*/ 429700 w 530449"/>
              <a:gd name="connsiteY21" fmla="*/ 662588 h 1348388"/>
              <a:gd name="connsiteX22" fmla="*/ 401125 w 530449"/>
              <a:gd name="connsiteY22" fmla="*/ 1310288 h 1348388"/>
              <a:gd name="connsiteX23" fmla="*/ 467800 w 530449"/>
              <a:gd name="connsiteY23" fmla="*/ 748313 h 1348388"/>
              <a:gd name="connsiteX24" fmla="*/ 467800 w 530449"/>
              <a:gd name="connsiteY24" fmla="*/ 1262663 h 1348388"/>
              <a:gd name="connsiteX25" fmla="*/ 524950 w 530449"/>
              <a:gd name="connsiteY25" fmla="*/ 795938 h 1348388"/>
              <a:gd name="connsiteX26" fmla="*/ 524950 w 530449"/>
              <a:gd name="connsiteY26" fmla="*/ 1348388 h 134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0449" h="1348388">
                <a:moveTo>
                  <a:pt x="20125" y="405413"/>
                </a:moveTo>
                <a:cubicBezTo>
                  <a:pt x="8218" y="183956"/>
                  <a:pt x="-3688" y="-37500"/>
                  <a:pt x="1075" y="5363"/>
                </a:cubicBezTo>
                <a:cubicBezTo>
                  <a:pt x="5837" y="48225"/>
                  <a:pt x="42350" y="621313"/>
                  <a:pt x="48700" y="662588"/>
                </a:cubicBezTo>
                <a:cubicBezTo>
                  <a:pt x="55050" y="703863"/>
                  <a:pt x="31238" y="229200"/>
                  <a:pt x="39175" y="253013"/>
                </a:cubicBezTo>
                <a:cubicBezTo>
                  <a:pt x="47113" y="276825"/>
                  <a:pt x="89975" y="803876"/>
                  <a:pt x="96325" y="805463"/>
                </a:cubicBezTo>
                <a:cubicBezTo>
                  <a:pt x="102675" y="807051"/>
                  <a:pt x="82038" y="254600"/>
                  <a:pt x="77275" y="262538"/>
                </a:cubicBezTo>
                <a:cubicBezTo>
                  <a:pt x="72513" y="270475"/>
                  <a:pt x="64575" y="853088"/>
                  <a:pt x="67750" y="853088"/>
                </a:cubicBezTo>
                <a:cubicBezTo>
                  <a:pt x="70925" y="853088"/>
                  <a:pt x="89975" y="260950"/>
                  <a:pt x="96325" y="262538"/>
                </a:cubicBezTo>
                <a:cubicBezTo>
                  <a:pt x="102675" y="264125"/>
                  <a:pt x="97913" y="853088"/>
                  <a:pt x="105850" y="862613"/>
                </a:cubicBezTo>
                <a:cubicBezTo>
                  <a:pt x="113787" y="872138"/>
                  <a:pt x="136013" y="303813"/>
                  <a:pt x="143950" y="319688"/>
                </a:cubicBezTo>
                <a:cubicBezTo>
                  <a:pt x="151887" y="335563"/>
                  <a:pt x="143950" y="953100"/>
                  <a:pt x="153475" y="957863"/>
                </a:cubicBezTo>
                <a:cubicBezTo>
                  <a:pt x="163000" y="962626"/>
                  <a:pt x="191575" y="338738"/>
                  <a:pt x="201100" y="348263"/>
                </a:cubicBezTo>
                <a:cubicBezTo>
                  <a:pt x="210625" y="357788"/>
                  <a:pt x="202688" y="1007076"/>
                  <a:pt x="210625" y="1015013"/>
                </a:cubicBezTo>
                <a:cubicBezTo>
                  <a:pt x="218562" y="1022950"/>
                  <a:pt x="245550" y="380013"/>
                  <a:pt x="248725" y="395888"/>
                </a:cubicBezTo>
                <a:cubicBezTo>
                  <a:pt x="251900" y="411763"/>
                  <a:pt x="226500" y="1088038"/>
                  <a:pt x="229675" y="1110263"/>
                </a:cubicBezTo>
                <a:cubicBezTo>
                  <a:pt x="232850" y="1132488"/>
                  <a:pt x="259838" y="538763"/>
                  <a:pt x="267775" y="529238"/>
                </a:cubicBezTo>
                <a:cubicBezTo>
                  <a:pt x="275712" y="519713"/>
                  <a:pt x="270950" y="1056288"/>
                  <a:pt x="277300" y="1053113"/>
                </a:cubicBezTo>
                <a:cubicBezTo>
                  <a:pt x="283650" y="1049938"/>
                  <a:pt x="301112" y="497488"/>
                  <a:pt x="305875" y="510188"/>
                </a:cubicBezTo>
                <a:cubicBezTo>
                  <a:pt x="310638" y="522888"/>
                  <a:pt x="299525" y="1107088"/>
                  <a:pt x="305875" y="1129313"/>
                </a:cubicBezTo>
                <a:cubicBezTo>
                  <a:pt x="312225" y="1151538"/>
                  <a:pt x="334450" y="640363"/>
                  <a:pt x="343975" y="643538"/>
                </a:cubicBezTo>
                <a:cubicBezTo>
                  <a:pt x="353500" y="646713"/>
                  <a:pt x="348738" y="1145188"/>
                  <a:pt x="363025" y="1148363"/>
                </a:cubicBezTo>
                <a:cubicBezTo>
                  <a:pt x="377312" y="1151538"/>
                  <a:pt x="423350" y="635601"/>
                  <a:pt x="429700" y="662588"/>
                </a:cubicBezTo>
                <a:cubicBezTo>
                  <a:pt x="436050" y="689575"/>
                  <a:pt x="394775" y="1296000"/>
                  <a:pt x="401125" y="1310288"/>
                </a:cubicBezTo>
                <a:cubicBezTo>
                  <a:pt x="407475" y="1324576"/>
                  <a:pt x="456688" y="756251"/>
                  <a:pt x="467800" y="748313"/>
                </a:cubicBezTo>
                <a:cubicBezTo>
                  <a:pt x="478913" y="740376"/>
                  <a:pt x="458275" y="1254726"/>
                  <a:pt x="467800" y="1262663"/>
                </a:cubicBezTo>
                <a:cubicBezTo>
                  <a:pt x="477325" y="1270600"/>
                  <a:pt x="515425" y="781651"/>
                  <a:pt x="524950" y="795938"/>
                </a:cubicBezTo>
                <a:cubicBezTo>
                  <a:pt x="534475" y="810225"/>
                  <a:pt x="529712" y="1079306"/>
                  <a:pt x="524950" y="1348388"/>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Freeform: Shape 55">
            <a:extLst>
              <a:ext uri="{FF2B5EF4-FFF2-40B4-BE49-F238E27FC236}">
                <a16:creationId xmlns:a16="http://schemas.microsoft.com/office/drawing/2014/main" id="{B4338282-2C84-4049-9166-8FC75ABEC194}"/>
              </a:ext>
            </a:extLst>
          </p:cNvPr>
          <p:cNvSpPr/>
          <p:nvPr/>
        </p:nvSpPr>
        <p:spPr>
          <a:xfrm>
            <a:off x="6878759" y="5040484"/>
            <a:ext cx="1790700" cy="683504"/>
          </a:xfrm>
          <a:custGeom>
            <a:avLst/>
            <a:gdLst>
              <a:gd name="connsiteX0" fmla="*/ 0 w 1790700"/>
              <a:gd name="connsiteY0" fmla="*/ 454691 h 1397677"/>
              <a:gd name="connsiteX1" fmla="*/ 9525 w 1790700"/>
              <a:gd name="connsiteY1" fmla="*/ 7016 h 1397677"/>
              <a:gd name="connsiteX2" fmla="*/ 19050 w 1790700"/>
              <a:gd name="connsiteY2" fmla="*/ 769016 h 1397677"/>
              <a:gd name="connsiteX3" fmla="*/ 66675 w 1790700"/>
              <a:gd name="connsiteY3" fmla="*/ 140366 h 1397677"/>
              <a:gd name="connsiteX4" fmla="*/ 85725 w 1790700"/>
              <a:gd name="connsiteY4" fmla="*/ 778541 h 1397677"/>
              <a:gd name="connsiteX5" fmla="*/ 152400 w 1790700"/>
              <a:gd name="connsiteY5" fmla="*/ 140366 h 1397677"/>
              <a:gd name="connsiteX6" fmla="*/ 161925 w 1790700"/>
              <a:gd name="connsiteY6" fmla="*/ 949991 h 1397677"/>
              <a:gd name="connsiteX7" fmla="*/ 238125 w 1790700"/>
              <a:gd name="connsiteY7" fmla="*/ 130841 h 1397677"/>
              <a:gd name="connsiteX8" fmla="*/ 228600 w 1790700"/>
              <a:gd name="connsiteY8" fmla="*/ 930941 h 1397677"/>
              <a:gd name="connsiteX9" fmla="*/ 304800 w 1790700"/>
              <a:gd name="connsiteY9" fmla="*/ 187991 h 1397677"/>
              <a:gd name="connsiteX10" fmla="*/ 295275 w 1790700"/>
              <a:gd name="connsiteY10" fmla="*/ 845216 h 1397677"/>
              <a:gd name="connsiteX11" fmla="*/ 371475 w 1790700"/>
              <a:gd name="connsiteY11" fmla="*/ 207041 h 1397677"/>
              <a:gd name="connsiteX12" fmla="*/ 400050 w 1790700"/>
              <a:gd name="connsiteY12" fmla="*/ 835691 h 1397677"/>
              <a:gd name="connsiteX13" fmla="*/ 447675 w 1790700"/>
              <a:gd name="connsiteY13" fmla="*/ 311816 h 1397677"/>
              <a:gd name="connsiteX14" fmla="*/ 447675 w 1790700"/>
              <a:gd name="connsiteY14" fmla="*/ 902366 h 1397677"/>
              <a:gd name="connsiteX15" fmla="*/ 504825 w 1790700"/>
              <a:gd name="connsiteY15" fmla="*/ 464216 h 1397677"/>
              <a:gd name="connsiteX16" fmla="*/ 523875 w 1790700"/>
              <a:gd name="connsiteY16" fmla="*/ 940466 h 1397677"/>
              <a:gd name="connsiteX17" fmla="*/ 561975 w 1790700"/>
              <a:gd name="connsiteY17" fmla="*/ 283241 h 1397677"/>
              <a:gd name="connsiteX18" fmla="*/ 600075 w 1790700"/>
              <a:gd name="connsiteY18" fmla="*/ 940466 h 1397677"/>
              <a:gd name="connsiteX19" fmla="*/ 638175 w 1790700"/>
              <a:gd name="connsiteY19" fmla="*/ 359441 h 1397677"/>
              <a:gd name="connsiteX20" fmla="*/ 666750 w 1790700"/>
              <a:gd name="connsiteY20" fmla="*/ 1016666 h 1397677"/>
              <a:gd name="connsiteX21" fmla="*/ 742950 w 1790700"/>
              <a:gd name="connsiteY21" fmla="*/ 378491 h 1397677"/>
              <a:gd name="connsiteX22" fmla="*/ 704850 w 1790700"/>
              <a:gd name="connsiteY22" fmla="*/ 940466 h 1397677"/>
              <a:gd name="connsiteX23" fmla="*/ 790575 w 1790700"/>
              <a:gd name="connsiteY23" fmla="*/ 292766 h 1397677"/>
              <a:gd name="connsiteX24" fmla="*/ 809625 w 1790700"/>
              <a:gd name="connsiteY24" fmla="*/ 1026191 h 1397677"/>
              <a:gd name="connsiteX25" fmla="*/ 866775 w 1790700"/>
              <a:gd name="connsiteY25" fmla="*/ 473741 h 1397677"/>
              <a:gd name="connsiteX26" fmla="*/ 885825 w 1790700"/>
              <a:gd name="connsiteY26" fmla="*/ 1073816 h 1397677"/>
              <a:gd name="connsiteX27" fmla="*/ 952500 w 1790700"/>
              <a:gd name="connsiteY27" fmla="*/ 483266 h 1397677"/>
              <a:gd name="connsiteX28" fmla="*/ 942975 w 1790700"/>
              <a:gd name="connsiteY28" fmla="*/ 1121441 h 1397677"/>
              <a:gd name="connsiteX29" fmla="*/ 1028700 w 1790700"/>
              <a:gd name="connsiteY29" fmla="*/ 397541 h 1397677"/>
              <a:gd name="connsiteX30" fmla="*/ 1038225 w 1790700"/>
              <a:gd name="connsiteY30" fmla="*/ 1130966 h 1397677"/>
              <a:gd name="connsiteX31" fmla="*/ 1104900 w 1790700"/>
              <a:gd name="connsiteY31" fmla="*/ 597566 h 1397677"/>
              <a:gd name="connsiteX32" fmla="*/ 1095375 w 1790700"/>
              <a:gd name="connsiteY32" fmla="*/ 1130966 h 1397677"/>
              <a:gd name="connsiteX33" fmla="*/ 1171575 w 1790700"/>
              <a:gd name="connsiteY33" fmla="*/ 588041 h 1397677"/>
              <a:gd name="connsiteX34" fmla="*/ 1181100 w 1790700"/>
              <a:gd name="connsiteY34" fmla="*/ 1188116 h 1397677"/>
              <a:gd name="connsiteX35" fmla="*/ 1238250 w 1790700"/>
              <a:gd name="connsiteY35" fmla="*/ 568991 h 1397677"/>
              <a:gd name="connsiteX36" fmla="*/ 1247775 w 1790700"/>
              <a:gd name="connsiteY36" fmla="*/ 1178591 h 1397677"/>
              <a:gd name="connsiteX37" fmla="*/ 1333500 w 1790700"/>
              <a:gd name="connsiteY37" fmla="*/ 378491 h 1397677"/>
              <a:gd name="connsiteX38" fmla="*/ 1295400 w 1790700"/>
              <a:gd name="connsiteY38" fmla="*/ 1311941 h 1397677"/>
              <a:gd name="connsiteX39" fmla="*/ 1390650 w 1790700"/>
              <a:gd name="connsiteY39" fmla="*/ 597566 h 1397677"/>
              <a:gd name="connsiteX40" fmla="*/ 1381125 w 1790700"/>
              <a:gd name="connsiteY40" fmla="*/ 1226216 h 1397677"/>
              <a:gd name="connsiteX41" fmla="*/ 1485900 w 1790700"/>
              <a:gd name="connsiteY41" fmla="*/ 664241 h 1397677"/>
              <a:gd name="connsiteX42" fmla="*/ 1466850 w 1790700"/>
              <a:gd name="connsiteY42" fmla="*/ 1292891 h 1397677"/>
              <a:gd name="connsiteX43" fmla="*/ 1533525 w 1790700"/>
              <a:gd name="connsiteY43" fmla="*/ 645191 h 1397677"/>
              <a:gd name="connsiteX44" fmla="*/ 1543050 w 1790700"/>
              <a:gd name="connsiteY44" fmla="*/ 1302416 h 1397677"/>
              <a:gd name="connsiteX45" fmla="*/ 1571625 w 1790700"/>
              <a:gd name="connsiteY45" fmla="*/ 616616 h 1397677"/>
              <a:gd name="connsiteX46" fmla="*/ 1562100 w 1790700"/>
              <a:gd name="connsiteY46" fmla="*/ 1330991 h 1397677"/>
              <a:gd name="connsiteX47" fmla="*/ 1638300 w 1790700"/>
              <a:gd name="connsiteY47" fmla="*/ 645191 h 1397677"/>
              <a:gd name="connsiteX48" fmla="*/ 1628775 w 1790700"/>
              <a:gd name="connsiteY48" fmla="*/ 1350041 h 1397677"/>
              <a:gd name="connsiteX49" fmla="*/ 1695450 w 1790700"/>
              <a:gd name="connsiteY49" fmla="*/ 692816 h 1397677"/>
              <a:gd name="connsiteX50" fmla="*/ 1676400 w 1790700"/>
              <a:gd name="connsiteY50" fmla="*/ 1397666 h 1397677"/>
              <a:gd name="connsiteX51" fmla="*/ 1733550 w 1790700"/>
              <a:gd name="connsiteY51" fmla="*/ 711866 h 1397677"/>
              <a:gd name="connsiteX52" fmla="*/ 1743075 w 1790700"/>
              <a:gd name="connsiteY52" fmla="*/ 1340516 h 1397677"/>
              <a:gd name="connsiteX53" fmla="*/ 1790700 w 1790700"/>
              <a:gd name="connsiteY53" fmla="*/ 749966 h 13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90700" h="1397677">
                <a:moveTo>
                  <a:pt x="0" y="454691"/>
                </a:moveTo>
                <a:cubicBezTo>
                  <a:pt x="3175" y="204660"/>
                  <a:pt x="6350" y="-45371"/>
                  <a:pt x="9525" y="7016"/>
                </a:cubicBezTo>
                <a:cubicBezTo>
                  <a:pt x="12700" y="59403"/>
                  <a:pt x="9525" y="746791"/>
                  <a:pt x="19050" y="769016"/>
                </a:cubicBezTo>
                <a:cubicBezTo>
                  <a:pt x="28575" y="791241"/>
                  <a:pt x="55563" y="138779"/>
                  <a:pt x="66675" y="140366"/>
                </a:cubicBezTo>
                <a:cubicBezTo>
                  <a:pt x="77787" y="141953"/>
                  <a:pt x="71438" y="778541"/>
                  <a:pt x="85725" y="778541"/>
                </a:cubicBezTo>
                <a:cubicBezTo>
                  <a:pt x="100012" y="778541"/>
                  <a:pt x="139700" y="111791"/>
                  <a:pt x="152400" y="140366"/>
                </a:cubicBezTo>
                <a:cubicBezTo>
                  <a:pt x="165100" y="168941"/>
                  <a:pt x="147638" y="951578"/>
                  <a:pt x="161925" y="949991"/>
                </a:cubicBezTo>
                <a:cubicBezTo>
                  <a:pt x="176212" y="948404"/>
                  <a:pt x="227012" y="134016"/>
                  <a:pt x="238125" y="130841"/>
                </a:cubicBezTo>
                <a:cubicBezTo>
                  <a:pt x="249238" y="127666"/>
                  <a:pt x="217488" y="921416"/>
                  <a:pt x="228600" y="930941"/>
                </a:cubicBezTo>
                <a:cubicBezTo>
                  <a:pt x="239713" y="940466"/>
                  <a:pt x="293688" y="202278"/>
                  <a:pt x="304800" y="187991"/>
                </a:cubicBezTo>
                <a:cubicBezTo>
                  <a:pt x="315913" y="173703"/>
                  <a:pt x="284162" y="842041"/>
                  <a:pt x="295275" y="845216"/>
                </a:cubicBezTo>
                <a:cubicBezTo>
                  <a:pt x="306388" y="848391"/>
                  <a:pt x="354013" y="208628"/>
                  <a:pt x="371475" y="207041"/>
                </a:cubicBezTo>
                <a:cubicBezTo>
                  <a:pt x="388937" y="205454"/>
                  <a:pt x="387350" y="818229"/>
                  <a:pt x="400050" y="835691"/>
                </a:cubicBezTo>
                <a:cubicBezTo>
                  <a:pt x="412750" y="853154"/>
                  <a:pt x="439738" y="300703"/>
                  <a:pt x="447675" y="311816"/>
                </a:cubicBezTo>
                <a:cubicBezTo>
                  <a:pt x="455613" y="322928"/>
                  <a:pt x="438150" y="876966"/>
                  <a:pt x="447675" y="902366"/>
                </a:cubicBezTo>
                <a:cubicBezTo>
                  <a:pt x="457200" y="927766"/>
                  <a:pt x="492125" y="457866"/>
                  <a:pt x="504825" y="464216"/>
                </a:cubicBezTo>
                <a:cubicBezTo>
                  <a:pt x="517525" y="470566"/>
                  <a:pt x="514350" y="970628"/>
                  <a:pt x="523875" y="940466"/>
                </a:cubicBezTo>
                <a:cubicBezTo>
                  <a:pt x="533400" y="910304"/>
                  <a:pt x="549275" y="283241"/>
                  <a:pt x="561975" y="283241"/>
                </a:cubicBezTo>
                <a:cubicBezTo>
                  <a:pt x="574675" y="283241"/>
                  <a:pt x="587375" y="927766"/>
                  <a:pt x="600075" y="940466"/>
                </a:cubicBezTo>
                <a:cubicBezTo>
                  <a:pt x="612775" y="953166"/>
                  <a:pt x="627063" y="346741"/>
                  <a:pt x="638175" y="359441"/>
                </a:cubicBezTo>
                <a:cubicBezTo>
                  <a:pt x="649287" y="372141"/>
                  <a:pt x="649288" y="1013491"/>
                  <a:pt x="666750" y="1016666"/>
                </a:cubicBezTo>
                <a:cubicBezTo>
                  <a:pt x="684213" y="1019841"/>
                  <a:pt x="736600" y="391191"/>
                  <a:pt x="742950" y="378491"/>
                </a:cubicBezTo>
                <a:cubicBezTo>
                  <a:pt x="749300" y="365791"/>
                  <a:pt x="696913" y="954753"/>
                  <a:pt x="704850" y="940466"/>
                </a:cubicBezTo>
                <a:cubicBezTo>
                  <a:pt x="712787" y="926179"/>
                  <a:pt x="773113" y="278479"/>
                  <a:pt x="790575" y="292766"/>
                </a:cubicBezTo>
                <a:cubicBezTo>
                  <a:pt x="808037" y="307053"/>
                  <a:pt x="796925" y="996029"/>
                  <a:pt x="809625" y="1026191"/>
                </a:cubicBezTo>
                <a:cubicBezTo>
                  <a:pt x="822325" y="1056354"/>
                  <a:pt x="854075" y="465804"/>
                  <a:pt x="866775" y="473741"/>
                </a:cubicBezTo>
                <a:cubicBezTo>
                  <a:pt x="879475" y="481678"/>
                  <a:pt x="871538" y="1072229"/>
                  <a:pt x="885825" y="1073816"/>
                </a:cubicBezTo>
                <a:cubicBezTo>
                  <a:pt x="900112" y="1075403"/>
                  <a:pt x="942975" y="475329"/>
                  <a:pt x="952500" y="483266"/>
                </a:cubicBezTo>
                <a:cubicBezTo>
                  <a:pt x="962025" y="491203"/>
                  <a:pt x="930275" y="1135729"/>
                  <a:pt x="942975" y="1121441"/>
                </a:cubicBezTo>
                <a:cubicBezTo>
                  <a:pt x="955675" y="1107154"/>
                  <a:pt x="1012825" y="395953"/>
                  <a:pt x="1028700" y="397541"/>
                </a:cubicBezTo>
                <a:cubicBezTo>
                  <a:pt x="1044575" y="399128"/>
                  <a:pt x="1025525" y="1097629"/>
                  <a:pt x="1038225" y="1130966"/>
                </a:cubicBezTo>
                <a:cubicBezTo>
                  <a:pt x="1050925" y="1164304"/>
                  <a:pt x="1095375" y="597566"/>
                  <a:pt x="1104900" y="597566"/>
                </a:cubicBezTo>
                <a:cubicBezTo>
                  <a:pt x="1114425" y="597566"/>
                  <a:pt x="1084263" y="1132553"/>
                  <a:pt x="1095375" y="1130966"/>
                </a:cubicBezTo>
                <a:cubicBezTo>
                  <a:pt x="1106487" y="1129379"/>
                  <a:pt x="1157288" y="578516"/>
                  <a:pt x="1171575" y="588041"/>
                </a:cubicBezTo>
                <a:cubicBezTo>
                  <a:pt x="1185862" y="597566"/>
                  <a:pt x="1169987" y="1191291"/>
                  <a:pt x="1181100" y="1188116"/>
                </a:cubicBezTo>
                <a:cubicBezTo>
                  <a:pt x="1192213" y="1184941"/>
                  <a:pt x="1227138" y="570578"/>
                  <a:pt x="1238250" y="568991"/>
                </a:cubicBezTo>
                <a:cubicBezTo>
                  <a:pt x="1249362" y="567404"/>
                  <a:pt x="1231900" y="1210341"/>
                  <a:pt x="1247775" y="1178591"/>
                </a:cubicBezTo>
                <a:cubicBezTo>
                  <a:pt x="1263650" y="1146841"/>
                  <a:pt x="1325563" y="356266"/>
                  <a:pt x="1333500" y="378491"/>
                </a:cubicBezTo>
                <a:cubicBezTo>
                  <a:pt x="1341438" y="400716"/>
                  <a:pt x="1285875" y="1275429"/>
                  <a:pt x="1295400" y="1311941"/>
                </a:cubicBezTo>
                <a:cubicBezTo>
                  <a:pt x="1304925" y="1348453"/>
                  <a:pt x="1376363" y="611853"/>
                  <a:pt x="1390650" y="597566"/>
                </a:cubicBezTo>
                <a:cubicBezTo>
                  <a:pt x="1404937" y="583279"/>
                  <a:pt x="1365250" y="1215104"/>
                  <a:pt x="1381125" y="1226216"/>
                </a:cubicBezTo>
                <a:cubicBezTo>
                  <a:pt x="1397000" y="1237329"/>
                  <a:pt x="1471613" y="653129"/>
                  <a:pt x="1485900" y="664241"/>
                </a:cubicBezTo>
                <a:cubicBezTo>
                  <a:pt x="1500188" y="675354"/>
                  <a:pt x="1458912" y="1296066"/>
                  <a:pt x="1466850" y="1292891"/>
                </a:cubicBezTo>
                <a:cubicBezTo>
                  <a:pt x="1474788" y="1289716"/>
                  <a:pt x="1520825" y="643604"/>
                  <a:pt x="1533525" y="645191"/>
                </a:cubicBezTo>
                <a:cubicBezTo>
                  <a:pt x="1546225" y="646778"/>
                  <a:pt x="1536700" y="1307178"/>
                  <a:pt x="1543050" y="1302416"/>
                </a:cubicBezTo>
                <a:cubicBezTo>
                  <a:pt x="1549400" y="1297654"/>
                  <a:pt x="1568450" y="611854"/>
                  <a:pt x="1571625" y="616616"/>
                </a:cubicBezTo>
                <a:cubicBezTo>
                  <a:pt x="1574800" y="621378"/>
                  <a:pt x="1550988" y="1326229"/>
                  <a:pt x="1562100" y="1330991"/>
                </a:cubicBezTo>
                <a:cubicBezTo>
                  <a:pt x="1573212" y="1335753"/>
                  <a:pt x="1627187" y="642016"/>
                  <a:pt x="1638300" y="645191"/>
                </a:cubicBezTo>
                <a:cubicBezTo>
                  <a:pt x="1649413" y="648366"/>
                  <a:pt x="1619250" y="1342104"/>
                  <a:pt x="1628775" y="1350041"/>
                </a:cubicBezTo>
                <a:cubicBezTo>
                  <a:pt x="1638300" y="1357978"/>
                  <a:pt x="1687513" y="684879"/>
                  <a:pt x="1695450" y="692816"/>
                </a:cubicBezTo>
                <a:cubicBezTo>
                  <a:pt x="1703387" y="700753"/>
                  <a:pt x="1670050" y="1394491"/>
                  <a:pt x="1676400" y="1397666"/>
                </a:cubicBezTo>
                <a:cubicBezTo>
                  <a:pt x="1682750" y="1400841"/>
                  <a:pt x="1722438" y="721391"/>
                  <a:pt x="1733550" y="711866"/>
                </a:cubicBezTo>
                <a:cubicBezTo>
                  <a:pt x="1744663" y="702341"/>
                  <a:pt x="1733550" y="1334166"/>
                  <a:pt x="1743075" y="1340516"/>
                </a:cubicBezTo>
                <a:cubicBezTo>
                  <a:pt x="1752600" y="1346866"/>
                  <a:pt x="1771650" y="1048416"/>
                  <a:pt x="1790700" y="749966"/>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C3BACBA1-836C-40A6-94AB-6073C51A64A9}"/>
              </a:ext>
            </a:extLst>
          </p:cNvPr>
          <p:cNvSpPr/>
          <p:nvPr/>
        </p:nvSpPr>
        <p:spPr>
          <a:xfrm>
            <a:off x="4191000" y="4499255"/>
            <a:ext cx="2695575" cy="955589"/>
          </a:xfrm>
          <a:custGeom>
            <a:avLst/>
            <a:gdLst>
              <a:gd name="connsiteX0" fmla="*/ 0 w 2695575"/>
              <a:gd name="connsiteY0" fmla="*/ 1003931 h 1642925"/>
              <a:gd name="connsiteX1" fmla="*/ 38100 w 2695575"/>
              <a:gd name="connsiteY1" fmla="*/ 13331 h 1642925"/>
              <a:gd name="connsiteX2" fmla="*/ 180975 w 2695575"/>
              <a:gd name="connsiteY2" fmla="*/ 1642106 h 1642925"/>
              <a:gd name="connsiteX3" fmla="*/ 476250 w 2695575"/>
              <a:gd name="connsiteY3" fmla="*/ 251456 h 1642925"/>
              <a:gd name="connsiteX4" fmla="*/ 657225 w 2695575"/>
              <a:gd name="connsiteY4" fmla="*/ 1546856 h 1642925"/>
              <a:gd name="connsiteX5" fmla="*/ 914400 w 2695575"/>
              <a:gd name="connsiteY5" fmla="*/ 432431 h 1642925"/>
              <a:gd name="connsiteX6" fmla="*/ 1181100 w 2695575"/>
              <a:gd name="connsiteY6" fmla="*/ 1403981 h 1642925"/>
              <a:gd name="connsiteX7" fmla="*/ 1400175 w 2695575"/>
              <a:gd name="connsiteY7" fmla="*/ 546731 h 1642925"/>
              <a:gd name="connsiteX8" fmla="*/ 1609725 w 2695575"/>
              <a:gd name="connsiteY8" fmla="*/ 1384931 h 1642925"/>
              <a:gd name="connsiteX9" fmla="*/ 1781175 w 2695575"/>
              <a:gd name="connsiteY9" fmla="*/ 689606 h 1642925"/>
              <a:gd name="connsiteX10" fmla="*/ 1962150 w 2695575"/>
              <a:gd name="connsiteY10" fmla="*/ 1346831 h 1642925"/>
              <a:gd name="connsiteX11" fmla="*/ 2124075 w 2695575"/>
              <a:gd name="connsiteY11" fmla="*/ 680081 h 1642925"/>
              <a:gd name="connsiteX12" fmla="*/ 2343150 w 2695575"/>
              <a:gd name="connsiteY12" fmla="*/ 1251581 h 1642925"/>
              <a:gd name="connsiteX13" fmla="*/ 2486025 w 2695575"/>
              <a:gd name="connsiteY13" fmla="*/ 756281 h 1642925"/>
              <a:gd name="connsiteX14" fmla="*/ 2609850 w 2695575"/>
              <a:gd name="connsiteY14" fmla="*/ 1280156 h 1642925"/>
              <a:gd name="connsiteX15" fmla="*/ 2695575 w 2695575"/>
              <a:gd name="connsiteY15" fmla="*/ 956306 h 16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575" h="1642925">
                <a:moveTo>
                  <a:pt x="0" y="1003931"/>
                </a:moveTo>
                <a:cubicBezTo>
                  <a:pt x="3968" y="455449"/>
                  <a:pt x="7937" y="-93032"/>
                  <a:pt x="38100" y="13331"/>
                </a:cubicBezTo>
                <a:cubicBezTo>
                  <a:pt x="68263" y="119694"/>
                  <a:pt x="107950" y="1602419"/>
                  <a:pt x="180975" y="1642106"/>
                </a:cubicBezTo>
                <a:cubicBezTo>
                  <a:pt x="254000" y="1681794"/>
                  <a:pt x="396875" y="267331"/>
                  <a:pt x="476250" y="251456"/>
                </a:cubicBezTo>
                <a:cubicBezTo>
                  <a:pt x="555625" y="235581"/>
                  <a:pt x="584200" y="1516694"/>
                  <a:pt x="657225" y="1546856"/>
                </a:cubicBezTo>
                <a:cubicBezTo>
                  <a:pt x="730250" y="1577018"/>
                  <a:pt x="827088" y="456243"/>
                  <a:pt x="914400" y="432431"/>
                </a:cubicBezTo>
                <a:cubicBezTo>
                  <a:pt x="1001713" y="408618"/>
                  <a:pt x="1100138" y="1384931"/>
                  <a:pt x="1181100" y="1403981"/>
                </a:cubicBezTo>
                <a:cubicBezTo>
                  <a:pt x="1262062" y="1423031"/>
                  <a:pt x="1328738" y="549906"/>
                  <a:pt x="1400175" y="546731"/>
                </a:cubicBezTo>
                <a:cubicBezTo>
                  <a:pt x="1471612" y="543556"/>
                  <a:pt x="1546225" y="1361119"/>
                  <a:pt x="1609725" y="1384931"/>
                </a:cubicBezTo>
                <a:cubicBezTo>
                  <a:pt x="1673225" y="1408743"/>
                  <a:pt x="1722438" y="695956"/>
                  <a:pt x="1781175" y="689606"/>
                </a:cubicBezTo>
                <a:cubicBezTo>
                  <a:pt x="1839912" y="683256"/>
                  <a:pt x="1905000" y="1348419"/>
                  <a:pt x="1962150" y="1346831"/>
                </a:cubicBezTo>
                <a:cubicBezTo>
                  <a:pt x="2019300" y="1345244"/>
                  <a:pt x="2060575" y="695956"/>
                  <a:pt x="2124075" y="680081"/>
                </a:cubicBezTo>
                <a:cubicBezTo>
                  <a:pt x="2187575" y="664206"/>
                  <a:pt x="2282825" y="1238881"/>
                  <a:pt x="2343150" y="1251581"/>
                </a:cubicBezTo>
                <a:cubicBezTo>
                  <a:pt x="2403475" y="1264281"/>
                  <a:pt x="2441575" y="751518"/>
                  <a:pt x="2486025" y="756281"/>
                </a:cubicBezTo>
                <a:cubicBezTo>
                  <a:pt x="2530475" y="761043"/>
                  <a:pt x="2574925" y="1246819"/>
                  <a:pt x="2609850" y="1280156"/>
                </a:cubicBezTo>
                <a:cubicBezTo>
                  <a:pt x="2644775" y="1313494"/>
                  <a:pt x="2670175" y="1134900"/>
                  <a:pt x="2695575" y="956306"/>
                </a:cubicBezTo>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Shape 57">
            <a:extLst>
              <a:ext uri="{FF2B5EF4-FFF2-40B4-BE49-F238E27FC236}">
                <a16:creationId xmlns:a16="http://schemas.microsoft.com/office/drawing/2014/main" id="{F8559E93-1FC2-4098-BD45-5137074C137F}"/>
              </a:ext>
            </a:extLst>
          </p:cNvPr>
          <p:cNvSpPr/>
          <p:nvPr/>
        </p:nvSpPr>
        <p:spPr>
          <a:xfrm>
            <a:off x="6362700" y="3768333"/>
            <a:ext cx="504825" cy="1337067"/>
          </a:xfrm>
          <a:custGeom>
            <a:avLst/>
            <a:gdLst>
              <a:gd name="connsiteX0" fmla="*/ 0 w 504825"/>
              <a:gd name="connsiteY0" fmla="*/ 733303 h 1647703"/>
              <a:gd name="connsiteX1" fmla="*/ 19050 w 504825"/>
              <a:gd name="connsiteY1" fmla="*/ 9403 h 1647703"/>
              <a:gd name="connsiteX2" fmla="*/ 85725 w 504825"/>
              <a:gd name="connsiteY2" fmla="*/ 1190503 h 1647703"/>
              <a:gd name="connsiteX3" fmla="*/ 161925 w 504825"/>
              <a:gd name="connsiteY3" fmla="*/ 704728 h 1647703"/>
              <a:gd name="connsiteX4" fmla="*/ 219075 w 504825"/>
              <a:gd name="connsiteY4" fmla="*/ 1476253 h 1647703"/>
              <a:gd name="connsiteX5" fmla="*/ 304800 w 504825"/>
              <a:gd name="connsiteY5" fmla="*/ 1095253 h 1647703"/>
              <a:gd name="connsiteX6" fmla="*/ 504825 w 504825"/>
              <a:gd name="connsiteY6" fmla="*/ 1647703 h 164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825" h="1647703">
                <a:moveTo>
                  <a:pt x="0" y="733303"/>
                </a:moveTo>
                <a:cubicBezTo>
                  <a:pt x="2381" y="333253"/>
                  <a:pt x="4763" y="-66797"/>
                  <a:pt x="19050" y="9403"/>
                </a:cubicBezTo>
                <a:cubicBezTo>
                  <a:pt x="33338" y="85603"/>
                  <a:pt x="61913" y="1074616"/>
                  <a:pt x="85725" y="1190503"/>
                </a:cubicBezTo>
                <a:cubicBezTo>
                  <a:pt x="109537" y="1306390"/>
                  <a:pt x="139700" y="657103"/>
                  <a:pt x="161925" y="704728"/>
                </a:cubicBezTo>
                <a:cubicBezTo>
                  <a:pt x="184150" y="752353"/>
                  <a:pt x="195263" y="1411166"/>
                  <a:pt x="219075" y="1476253"/>
                </a:cubicBezTo>
                <a:cubicBezTo>
                  <a:pt x="242887" y="1541340"/>
                  <a:pt x="257175" y="1066678"/>
                  <a:pt x="304800" y="1095253"/>
                </a:cubicBezTo>
                <a:cubicBezTo>
                  <a:pt x="352425" y="1123828"/>
                  <a:pt x="428625" y="1385765"/>
                  <a:pt x="504825" y="1647703"/>
                </a:cubicBezTo>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Freeform: Shape 58">
            <a:extLst>
              <a:ext uri="{FF2B5EF4-FFF2-40B4-BE49-F238E27FC236}">
                <a16:creationId xmlns:a16="http://schemas.microsoft.com/office/drawing/2014/main" id="{19631731-20C2-4A4D-A46B-DC5B0D1B626D}"/>
              </a:ext>
            </a:extLst>
          </p:cNvPr>
          <p:cNvSpPr/>
          <p:nvPr/>
        </p:nvSpPr>
        <p:spPr>
          <a:xfrm>
            <a:off x="6878759" y="4296714"/>
            <a:ext cx="1874439" cy="1379694"/>
          </a:xfrm>
          <a:custGeom>
            <a:avLst/>
            <a:gdLst>
              <a:gd name="connsiteX0" fmla="*/ 2116 w 1678516"/>
              <a:gd name="connsiteY0" fmla="*/ 960940 h 1637464"/>
              <a:gd name="connsiteX1" fmla="*/ 2116 w 1678516"/>
              <a:gd name="connsiteY1" fmla="*/ 751390 h 1637464"/>
              <a:gd name="connsiteX2" fmla="*/ 2116 w 1678516"/>
              <a:gd name="connsiteY2" fmla="*/ 17965 h 1637464"/>
              <a:gd name="connsiteX3" fmla="*/ 30691 w 1678516"/>
              <a:gd name="connsiteY3" fmla="*/ 1589590 h 1637464"/>
              <a:gd name="connsiteX4" fmla="*/ 116416 w 1678516"/>
              <a:gd name="connsiteY4" fmla="*/ 503740 h 1637464"/>
              <a:gd name="connsiteX5" fmla="*/ 192616 w 1678516"/>
              <a:gd name="connsiteY5" fmla="*/ 1332415 h 1637464"/>
              <a:gd name="connsiteX6" fmla="*/ 335491 w 1678516"/>
              <a:gd name="connsiteY6" fmla="*/ 875215 h 1637464"/>
              <a:gd name="connsiteX7" fmla="*/ 373591 w 1678516"/>
              <a:gd name="connsiteY7" fmla="*/ 1313365 h 1637464"/>
              <a:gd name="connsiteX8" fmla="*/ 516466 w 1678516"/>
              <a:gd name="connsiteY8" fmla="*/ 1008565 h 1637464"/>
              <a:gd name="connsiteX9" fmla="*/ 602191 w 1678516"/>
              <a:gd name="connsiteY9" fmla="*/ 1360990 h 1637464"/>
              <a:gd name="connsiteX10" fmla="*/ 783166 w 1678516"/>
              <a:gd name="connsiteY10" fmla="*/ 1151440 h 1637464"/>
              <a:gd name="connsiteX11" fmla="*/ 840316 w 1678516"/>
              <a:gd name="connsiteY11" fmla="*/ 1465765 h 1637464"/>
              <a:gd name="connsiteX12" fmla="*/ 1021291 w 1678516"/>
              <a:gd name="connsiteY12" fmla="*/ 1227640 h 1637464"/>
              <a:gd name="connsiteX13" fmla="*/ 1097491 w 1678516"/>
              <a:gd name="connsiteY13" fmla="*/ 1465765 h 1637464"/>
              <a:gd name="connsiteX14" fmla="*/ 1202266 w 1678516"/>
              <a:gd name="connsiteY14" fmla="*/ 1313365 h 1637464"/>
              <a:gd name="connsiteX15" fmla="*/ 1259416 w 1678516"/>
              <a:gd name="connsiteY15" fmla="*/ 1541965 h 1637464"/>
              <a:gd name="connsiteX16" fmla="*/ 1373716 w 1678516"/>
              <a:gd name="connsiteY16" fmla="*/ 1389565 h 1637464"/>
              <a:gd name="connsiteX17" fmla="*/ 1402291 w 1678516"/>
              <a:gd name="connsiteY17" fmla="*/ 1608640 h 1637464"/>
              <a:gd name="connsiteX18" fmla="*/ 1583266 w 1678516"/>
              <a:gd name="connsiteY18" fmla="*/ 1484815 h 1637464"/>
              <a:gd name="connsiteX19" fmla="*/ 1611841 w 1678516"/>
              <a:gd name="connsiteY19" fmla="*/ 1637215 h 1637464"/>
              <a:gd name="connsiteX20" fmla="*/ 1678516 w 1678516"/>
              <a:gd name="connsiteY20" fmla="*/ 1513390 h 163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8516" h="1637464">
                <a:moveTo>
                  <a:pt x="2116" y="960940"/>
                </a:moveTo>
                <a:lnTo>
                  <a:pt x="2116" y="751390"/>
                </a:lnTo>
                <a:cubicBezTo>
                  <a:pt x="2116" y="594228"/>
                  <a:pt x="-2646" y="-121735"/>
                  <a:pt x="2116" y="17965"/>
                </a:cubicBezTo>
                <a:cubicBezTo>
                  <a:pt x="6878" y="157665"/>
                  <a:pt x="11641" y="1508628"/>
                  <a:pt x="30691" y="1589590"/>
                </a:cubicBezTo>
                <a:cubicBezTo>
                  <a:pt x="49741" y="1670552"/>
                  <a:pt x="89429" y="546602"/>
                  <a:pt x="116416" y="503740"/>
                </a:cubicBezTo>
                <a:cubicBezTo>
                  <a:pt x="143403" y="460878"/>
                  <a:pt x="156104" y="1270503"/>
                  <a:pt x="192616" y="1332415"/>
                </a:cubicBezTo>
                <a:cubicBezTo>
                  <a:pt x="229128" y="1394327"/>
                  <a:pt x="305328" y="878390"/>
                  <a:pt x="335491" y="875215"/>
                </a:cubicBezTo>
                <a:cubicBezTo>
                  <a:pt x="365654" y="872040"/>
                  <a:pt x="343429" y="1291140"/>
                  <a:pt x="373591" y="1313365"/>
                </a:cubicBezTo>
                <a:cubicBezTo>
                  <a:pt x="403753" y="1335590"/>
                  <a:pt x="478366" y="1000628"/>
                  <a:pt x="516466" y="1008565"/>
                </a:cubicBezTo>
                <a:cubicBezTo>
                  <a:pt x="554566" y="1016502"/>
                  <a:pt x="557741" y="1337178"/>
                  <a:pt x="602191" y="1360990"/>
                </a:cubicBezTo>
                <a:cubicBezTo>
                  <a:pt x="646641" y="1384802"/>
                  <a:pt x="743479" y="1133978"/>
                  <a:pt x="783166" y="1151440"/>
                </a:cubicBezTo>
                <a:cubicBezTo>
                  <a:pt x="822854" y="1168903"/>
                  <a:pt x="800629" y="1453065"/>
                  <a:pt x="840316" y="1465765"/>
                </a:cubicBezTo>
                <a:cubicBezTo>
                  <a:pt x="880004" y="1478465"/>
                  <a:pt x="978429" y="1227640"/>
                  <a:pt x="1021291" y="1227640"/>
                </a:cubicBezTo>
                <a:cubicBezTo>
                  <a:pt x="1064153" y="1227640"/>
                  <a:pt x="1067329" y="1451478"/>
                  <a:pt x="1097491" y="1465765"/>
                </a:cubicBezTo>
                <a:cubicBezTo>
                  <a:pt x="1127653" y="1480052"/>
                  <a:pt x="1175279" y="1300665"/>
                  <a:pt x="1202266" y="1313365"/>
                </a:cubicBezTo>
                <a:cubicBezTo>
                  <a:pt x="1229253" y="1326065"/>
                  <a:pt x="1230841" y="1529265"/>
                  <a:pt x="1259416" y="1541965"/>
                </a:cubicBezTo>
                <a:cubicBezTo>
                  <a:pt x="1287991" y="1554665"/>
                  <a:pt x="1349904" y="1378453"/>
                  <a:pt x="1373716" y="1389565"/>
                </a:cubicBezTo>
                <a:cubicBezTo>
                  <a:pt x="1397529" y="1400678"/>
                  <a:pt x="1367366" y="1592765"/>
                  <a:pt x="1402291" y="1608640"/>
                </a:cubicBezTo>
                <a:cubicBezTo>
                  <a:pt x="1437216" y="1624515"/>
                  <a:pt x="1548341" y="1480053"/>
                  <a:pt x="1583266" y="1484815"/>
                </a:cubicBezTo>
                <a:cubicBezTo>
                  <a:pt x="1618191" y="1489578"/>
                  <a:pt x="1595966" y="1632453"/>
                  <a:pt x="1611841" y="1637215"/>
                </a:cubicBezTo>
                <a:cubicBezTo>
                  <a:pt x="1627716" y="1641977"/>
                  <a:pt x="1653116" y="1577683"/>
                  <a:pt x="1678516" y="1513390"/>
                </a:cubicBezTo>
              </a:path>
            </a:pathLst>
          </a:cu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0" name="Group 59">
            <a:extLst>
              <a:ext uri="{FF2B5EF4-FFF2-40B4-BE49-F238E27FC236}">
                <a16:creationId xmlns:a16="http://schemas.microsoft.com/office/drawing/2014/main" id="{E68E97F2-F4C2-413F-907C-473B52F83700}"/>
              </a:ext>
            </a:extLst>
          </p:cNvPr>
          <p:cNvGrpSpPr/>
          <p:nvPr/>
        </p:nvGrpSpPr>
        <p:grpSpPr>
          <a:xfrm>
            <a:off x="5650486" y="4976965"/>
            <a:ext cx="2955222" cy="734756"/>
            <a:chOff x="5625720" y="3400448"/>
            <a:chExt cx="2955222" cy="734756"/>
          </a:xfrm>
        </p:grpSpPr>
        <p:sp>
          <p:nvSpPr>
            <p:cNvPr id="61" name="Oval 60">
              <a:extLst>
                <a:ext uri="{FF2B5EF4-FFF2-40B4-BE49-F238E27FC236}">
                  <a16:creationId xmlns:a16="http://schemas.microsoft.com/office/drawing/2014/main" id="{D2323533-A350-4276-A733-7AD665BDBC9F}"/>
                </a:ext>
              </a:extLst>
            </p:cNvPr>
            <p:cNvSpPr/>
            <p:nvPr/>
          </p:nvSpPr>
          <p:spPr>
            <a:xfrm>
              <a:off x="6759621" y="3400448"/>
              <a:ext cx="152923" cy="142876"/>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A7796B-8405-455B-BAAA-8EBC1E7AF029}"/>
                </a:ext>
              </a:extLst>
            </p:cNvPr>
            <p:cNvSpPr/>
            <p:nvPr/>
          </p:nvSpPr>
          <p:spPr>
            <a:xfrm>
              <a:off x="7522201" y="3667882"/>
              <a:ext cx="152923" cy="142876"/>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6A16843-7656-42E6-818D-6FC979EDB5E3}"/>
                </a:ext>
              </a:extLst>
            </p:cNvPr>
            <p:cNvSpPr/>
            <p:nvPr/>
          </p:nvSpPr>
          <p:spPr>
            <a:xfrm>
              <a:off x="8428019" y="3992328"/>
              <a:ext cx="152923" cy="142876"/>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E1883A0-1F3C-449B-8E58-3B608C022237}"/>
                </a:ext>
              </a:extLst>
            </p:cNvPr>
            <p:cNvSpPr/>
            <p:nvPr/>
          </p:nvSpPr>
          <p:spPr>
            <a:xfrm>
              <a:off x="5625720" y="3441801"/>
              <a:ext cx="152923" cy="142876"/>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138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childTnLst>
                          </p:cTn>
                        </p:par>
                        <p:par>
                          <p:cTn id="27" fill="hold">
                            <p:stCondLst>
                              <p:cond delay="500"/>
                            </p:stCondLst>
                            <p:childTnLst>
                              <p:par>
                                <p:cTn id="28" presetID="47"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righ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right)">
                                      <p:cBhvr>
                                        <p:cTn id="57" dur="500"/>
                                        <p:tgtEl>
                                          <p:spTgt spid="8"/>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right)">
                                      <p:cBhvr>
                                        <p:cTn id="72" dur="500"/>
                                        <p:tgtEl>
                                          <p:spTgt spid="6"/>
                                        </p:tgtEl>
                                      </p:cBhvr>
                                    </p:animEffect>
                                  </p:childTnLst>
                                </p:cTn>
                              </p:par>
                            </p:childTnLst>
                          </p:cTn>
                        </p:par>
                        <p:par>
                          <p:cTn id="73" fill="hold">
                            <p:stCondLst>
                              <p:cond delay="1000"/>
                            </p:stCondLst>
                            <p:childTnLst>
                              <p:par>
                                <p:cTn id="74" presetID="22" presetClass="entr" presetSubtype="2"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right)">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1000"/>
                                        <p:tgtEl>
                                          <p:spTgt spid="36"/>
                                        </p:tgtEl>
                                      </p:cBhvr>
                                    </p:animEffect>
                                    <p:anim calcmode="lin" valueType="num">
                                      <p:cBhvr>
                                        <p:cTn id="82" dur="1000" fill="hold"/>
                                        <p:tgtEl>
                                          <p:spTgt spid="36"/>
                                        </p:tgtEl>
                                        <p:attrNameLst>
                                          <p:attrName>ppt_x</p:attrName>
                                        </p:attrNameLst>
                                      </p:cBhvr>
                                      <p:tavLst>
                                        <p:tav tm="0">
                                          <p:val>
                                            <p:strVal val="#ppt_x"/>
                                          </p:val>
                                        </p:tav>
                                        <p:tav tm="100000">
                                          <p:val>
                                            <p:strVal val="#ppt_x"/>
                                          </p:val>
                                        </p:tav>
                                      </p:tavLst>
                                    </p:anim>
                                    <p:anim calcmode="lin" valueType="num">
                                      <p:cBhvr>
                                        <p:cTn id="83" dur="1000" fill="hold"/>
                                        <p:tgtEl>
                                          <p:spTgt spid="36"/>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1000"/>
                                        <p:tgtEl>
                                          <p:spTgt spid="60"/>
                                        </p:tgtEl>
                                      </p:cBhvr>
                                    </p:animEffect>
                                    <p:anim calcmode="lin" valueType="num">
                                      <p:cBhvr>
                                        <p:cTn id="87" dur="1000" fill="hold"/>
                                        <p:tgtEl>
                                          <p:spTgt spid="60"/>
                                        </p:tgtEl>
                                        <p:attrNameLst>
                                          <p:attrName>ppt_x</p:attrName>
                                        </p:attrNameLst>
                                      </p:cBhvr>
                                      <p:tavLst>
                                        <p:tav tm="0">
                                          <p:val>
                                            <p:strVal val="#ppt_x"/>
                                          </p:val>
                                        </p:tav>
                                        <p:tav tm="100000">
                                          <p:val>
                                            <p:strVal val="#ppt_x"/>
                                          </p:val>
                                        </p:tav>
                                      </p:tavLst>
                                    </p:anim>
                                    <p:anim calcmode="lin" valueType="num">
                                      <p:cBhvr>
                                        <p:cTn id="88" dur="1000" fill="hold"/>
                                        <p:tgtEl>
                                          <p:spTgt spid="60"/>
                                        </p:tgtEl>
                                        <p:attrNameLst>
                                          <p:attrName>ppt_y</p:attrName>
                                        </p:attrNameLst>
                                      </p:cBhvr>
                                      <p:tavLst>
                                        <p:tav tm="0">
                                          <p:val>
                                            <p:strVal val="#ppt_y-.1"/>
                                          </p:val>
                                        </p:tav>
                                        <p:tav tm="100000">
                                          <p:val>
                                            <p:strVal val="#ppt_y"/>
                                          </p:val>
                                        </p:tav>
                                      </p:tavLst>
                                    </p:anim>
                                  </p:childTnLst>
                                </p:cTn>
                              </p:par>
                              <p:par>
                                <p:cTn id="89" presetID="10" presetClass="exit" presetSubtype="0" fill="hold" nodeType="withEffect">
                                  <p:stCondLst>
                                    <p:cond delay="0"/>
                                  </p:stCondLst>
                                  <p:childTnLst>
                                    <p:animEffect transition="out" filter="fade">
                                      <p:cBhvr>
                                        <p:cTn id="90" dur="500"/>
                                        <p:tgtEl>
                                          <p:spTgt spid="46"/>
                                        </p:tgtEl>
                                      </p:cBhvr>
                                    </p:animEffect>
                                    <p:set>
                                      <p:cBhvr>
                                        <p:cTn id="91" dur="1" fill="hold">
                                          <p:stCondLst>
                                            <p:cond delay="499"/>
                                          </p:stCondLst>
                                        </p:cTn>
                                        <p:tgtEl>
                                          <p:spTgt spid="46"/>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wipe(up)">
                                      <p:cBhvr>
                                        <p:cTn id="104" dur="500"/>
                                        <p:tgtEl>
                                          <p:spTgt spid="5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wipe(left)">
                                      <p:cBhvr>
                                        <p:cTn id="109" dur="500"/>
                                        <p:tgtEl>
                                          <p:spTgt spid="57"/>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up)">
                                      <p:cBhvr>
                                        <p:cTn id="112" dur="500"/>
                                        <p:tgtEl>
                                          <p:spTgt spid="58"/>
                                        </p:tgtEl>
                                      </p:cBhvr>
                                    </p:animEffect>
                                  </p:childTnLst>
                                </p:cTn>
                              </p:par>
                            </p:childTnLst>
                          </p:cTn>
                        </p:par>
                        <p:par>
                          <p:cTn id="113" fill="hold">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wipe(left)">
                                      <p:cBhvr>
                                        <p:cTn id="116" dur="500"/>
                                        <p:tgtEl>
                                          <p:spTgt spid="59"/>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42" fill="hold" grpId="0" nodeType="click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barn(outHorizontal)">
                                      <p:cBhvr>
                                        <p:cTn id="121" dur="500"/>
                                        <p:tgtEl>
                                          <p:spTgt spid="54"/>
                                        </p:tgtEl>
                                      </p:cBhvr>
                                    </p:animEffect>
                                  </p:childTnLst>
                                </p:cTn>
                              </p:par>
                              <p:par>
                                <p:cTn id="122" presetID="16" presetClass="entr" presetSubtype="42" fill="hold" grpId="0" nodeType="with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barn(outHorizontal)">
                                      <p:cBhvr>
                                        <p:cTn id="124" dur="500"/>
                                        <p:tgtEl>
                                          <p:spTgt spid="55"/>
                                        </p:tgtEl>
                                      </p:cBhvr>
                                    </p:animEffect>
                                  </p:childTnLst>
                                </p:cTn>
                              </p:par>
                              <p:par>
                                <p:cTn id="125" presetID="16" presetClass="entr" presetSubtype="42"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barn(outHorizontal)">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nodeType="clickEffect">
                                  <p:stCondLst>
                                    <p:cond delay="0"/>
                                  </p:stCondLst>
                                  <p:childTnLst>
                                    <p:animMotion origin="layout" path="M -3.125E-6 -1.85185E-6 L 0.00026 0.11783 " pathEditMode="relative" rAng="0" ptsTypes="AA">
                                      <p:cBhvr>
                                        <p:cTn id="131" dur="2000" fill="hold"/>
                                        <p:tgtEl>
                                          <p:spTgt spid="40"/>
                                        </p:tgtEl>
                                        <p:attrNameLst>
                                          <p:attrName>ppt_x</p:attrName>
                                          <p:attrName>ppt_y</p:attrName>
                                        </p:attrNameLst>
                                      </p:cBhvr>
                                      <p:rCtr x="13" y="5880"/>
                                    </p:animMotion>
                                  </p:childTnLst>
                                </p:cTn>
                              </p:par>
                            </p:childTnLst>
                          </p:cTn>
                        </p:par>
                        <p:par>
                          <p:cTn id="132" fill="hold">
                            <p:stCondLst>
                              <p:cond delay="2000"/>
                            </p:stCondLst>
                            <p:childTnLst>
                              <p:par>
                                <p:cTn id="133" presetID="42" presetClass="entr" presetSubtype="0" fill="hold" nodeType="after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fade">
                                      <p:cBhvr>
                                        <p:cTn id="135" dur="1000"/>
                                        <p:tgtEl>
                                          <p:spTgt spid="5"/>
                                        </p:tgtEl>
                                      </p:cBhvr>
                                    </p:animEffect>
                                    <p:anim calcmode="lin" valueType="num">
                                      <p:cBhvr>
                                        <p:cTn id="136" dur="1000" fill="hold"/>
                                        <p:tgtEl>
                                          <p:spTgt spid="5"/>
                                        </p:tgtEl>
                                        <p:attrNameLst>
                                          <p:attrName>ppt_x</p:attrName>
                                        </p:attrNameLst>
                                      </p:cBhvr>
                                      <p:tavLst>
                                        <p:tav tm="0">
                                          <p:val>
                                            <p:strVal val="#ppt_x"/>
                                          </p:val>
                                        </p:tav>
                                        <p:tav tm="100000">
                                          <p:val>
                                            <p:strVal val="#ppt_x"/>
                                          </p:val>
                                        </p:tav>
                                      </p:tavLst>
                                    </p:anim>
                                    <p:anim calcmode="lin" valueType="num">
                                      <p:cBhvr>
                                        <p:cTn id="137" dur="1000" fill="hold"/>
                                        <p:tgtEl>
                                          <p:spTgt spid="5"/>
                                        </p:tgtEl>
                                        <p:attrNameLst>
                                          <p:attrName>ppt_y</p:attrName>
                                        </p:attrNameLst>
                                      </p:cBhvr>
                                      <p:tavLst>
                                        <p:tav tm="0">
                                          <p:val>
                                            <p:strVal val="#ppt_y+.1"/>
                                          </p:val>
                                        </p:tav>
                                        <p:tav tm="100000">
                                          <p:val>
                                            <p:strVal val="#ppt_y"/>
                                          </p:val>
                                        </p:tav>
                                      </p:tavLst>
                                    </p:anim>
                                  </p:childTnLst>
                                </p:cTn>
                              </p:par>
                            </p:childTnLst>
                          </p:cTn>
                        </p:par>
                        <p:par>
                          <p:cTn id="138" fill="hold">
                            <p:stCondLst>
                              <p:cond delay="3000"/>
                            </p:stCondLst>
                            <p:childTnLst>
                              <p:par>
                                <p:cTn id="139" presetID="10" presetClass="entr" presetSubtype="0" fill="hold" grpId="0" nodeType="after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500"/>
                                        <p:tgtEl>
                                          <p:spTgt spid="34"/>
                                        </p:tgtEl>
                                      </p:cBhvr>
                                    </p:animEffect>
                                  </p:childTnLst>
                                </p:cTn>
                              </p:par>
                            </p:childTnLst>
                          </p:cTn>
                        </p:par>
                        <p:par>
                          <p:cTn id="142" fill="hold">
                            <p:stCondLst>
                              <p:cond delay="3500"/>
                            </p:stCondLst>
                            <p:childTnLst>
                              <p:par>
                                <p:cTn id="143" presetID="10" presetClass="entr" presetSubtype="0" fill="hold" nodeType="after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500"/>
                                        <p:tgtEl>
                                          <p:spTgt spid="35"/>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nodeType="clickEffect">
                                  <p:stCondLst>
                                    <p:cond delay="0"/>
                                  </p:stCondLst>
                                  <p:childTnLst>
                                    <p:animMotion origin="layout" path="M 0 0 L -0.25 0 E" pathEditMode="relative" ptsTypes="">
                                      <p:cBhvr>
                                        <p:cTn id="149" dur="2000" fill="hold"/>
                                        <p:tgtEl>
                                          <p:spTgt spid="43"/>
                                        </p:tgtEl>
                                        <p:attrNameLst>
                                          <p:attrName>ppt_x</p:attrName>
                                          <p:attrName>ppt_y</p:attrName>
                                        </p:attrNameLst>
                                      </p:cBhvr>
                                    </p:animMotion>
                                  </p:childTnLst>
                                </p:cTn>
                              </p:par>
                              <p:par>
                                <p:cTn id="150" presetID="35" presetClass="path" presetSubtype="0" accel="50000" decel="50000" fill="hold" nodeType="withEffect">
                                  <p:stCondLst>
                                    <p:cond delay="0"/>
                                  </p:stCondLst>
                                  <p:childTnLst>
                                    <p:animMotion origin="layout" path="M 0 0 L -0.25 0 E" pathEditMode="relative" ptsTypes="">
                                      <p:cBhvr>
                                        <p:cTn id="151" dur="2000" fill="hold"/>
                                        <p:tgtEl>
                                          <p:spTgt spid="11"/>
                                        </p:tgtEl>
                                        <p:attrNameLst>
                                          <p:attrName>ppt_x</p:attrName>
                                          <p:attrName>ppt_y</p:attrName>
                                        </p:attrNameLst>
                                      </p:cBhvr>
                                    </p:animMotion>
                                  </p:childTnLst>
                                </p:cTn>
                              </p:par>
                              <p:par>
                                <p:cTn id="152" presetID="35" presetClass="path" presetSubtype="0" accel="50000" decel="50000" fill="hold" nodeType="withEffect">
                                  <p:stCondLst>
                                    <p:cond delay="0"/>
                                  </p:stCondLst>
                                  <p:childTnLst>
                                    <p:animMotion origin="layout" path="M 0 0 L -0.25 0 E" pathEditMode="relative" ptsTypes="">
                                      <p:cBhvr>
                                        <p:cTn id="153" dur="2000" fill="hold"/>
                                        <p:tgtEl>
                                          <p:spTgt spid="46"/>
                                        </p:tgtEl>
                                        <p:attrNameLst>
                                          <p:attrName>ppt_x</p:attrName>
                                          <p:attrName>ppt_y</p:attrName>
                                        </p:attrNameLst>
                                      </p:cBhvr>
                                    </p:animMotion>
                                  </p:childTnLst>
                                </p:cTn>
                              </p:par>
                              <p:par>
                                <p:cTn id="154" presetID="35" presetClass="path" presetSubtype="0" accel="50000" decel="50000" fill="hold" grpId="1" nodeType="withEffect">
                                  <p:stCondLst>
                                    <p:cond delay="0"/>
                                  </p:stCondLst>
                                  <p:childTnLst>
                                    <p:animMotion origin="layout" path="M 0 0 L -0.25 0 E" pathEditMode="relative" ptsTypes="">
                                      <p:cBhvr>
                                        <p:cTn id="155" dur="2000" fill="hold"/>
                                        <p:tgtEl>
                                          <p:spTgt spid="52"/>
                                        </p:tgtEl>
                                        <p:attrNameLst>
                                          <p:attrName>ppt_x</p:attrName>
                                          <p:attrName>ppt_y</p:attrName>
                                        </p:attrNameLst>
                                      </p:cBhvr>
                                    </p:animMotion>
                                  </p:childTnLst>
                                </p:cTn>
                              </p:par>
                              <p:par>
                                <p:cTn id="156" presetID="35" presetClass="path" presetSubtype="0" accel="50000" decel="50000" fill="hold" grpId="1" nodeType="withEffect">
                                  <p:stCondLst>
                                    <p:cond delay="0"/>
                                  </p:stCondLst>
                                  <p:childTnLst>
                                    <p:animMotion origin="layout" path="M 0 0 L -0.25 0 E" pathEditMode="relative" ptsTypes="">
                                      <p:cBhvr>
                                        <p:cTn id="157" dur="2000" fill="hold"/>
                                        <p:tgtEl>
                                          <p:spTgt spid="10"/>
                                        </p:tgtEl>
                                        <p:attrNameLst>
                                          <p:attrName>ppt_x</p:attrName>
                                          <p:attrName>ppt_y</p:attrName>
                                        </p:attrNameLst>
                                      </p:cBhvr>
                                    </p:animMotion>
                                  </p:childTnLst>
                                </p:cTn>
                              </p:par>
                              <p:par>
                                <p:cTn id="158" presetID="35" presetClass="path" presetSubtype="0" accel="50000" decel="50000" fill="hold" grpId="1" nodeType="withEffect">
                                  <p:stCondLst>
                                    <p:cond delay="0"/>
                                  </p:stCondLst>
                                  <p:childTnLst>
                                    <p:animMotion origin="layout" path="M 0 0 L -0.25 0 E" pathEditMode="relative" ptsTypes="">
                                      <p:cBhvr>
                                        <p:cTn id="159" dur="2000" fill="hold"/>
                                        <p:tgtEl>
                                          <p:spTgt spid="7"/>
                                        </p:tgtEl>
                                        <p:attrNameLst>
                                          <p:attrName>ppt_x</p:attrName>
                                          <p:attrName>ppt_y</p:attrName>
                                        </p:attrNameLst>
                                      </p:cBhvr>
                                    </p:animMotion>
                                  </p:childTnLst>
                                </p:cTn>
                              </p:par>
                              <p:par>
                                <p:cTn id="160" presetID="35" presetClass="path" presetSubtype="0" accel="50000" decel="50000" fill="hold" grpId="1" nodeType="withEffect">
                                  <p:stCondLst>
                                    <p:cond delay="0"/>
                                  </p:stCondLst>
                                  <p:childTnLst>
                                    <p:animMotion origin="layout" path="M 0 0 L -0.25 0 E" pathEditMode="relative" ptsTypes="">
                                      <p:cBhvr>
                                        <p:cTn id="161" dur="2000" fill="hold"/>
                                        <p:tgtEl>
                                          <p:spTgt spid="8"/>
                                        </p:tgtEl>
                                        <p:attrNameLst>
                                          <p:attrName>ppt_x</p:attrName>
                                          <p:attrName>ppt_y</p:attrName>
                                        </p:attrNameLst>
                                      </p:cBhvr>
                                    </p:animMotion>
                                  </p:childTnLst>
                                </p:cTn>
                              </p:par>
                              <p:par>
                                <p:cTn id="162" presetID="35" presetClass="path" presetSubtype="0" accel="50000" decel="50000" fill="hold" nodeType="withEffect">
                                  <p:stCondLst>
                                    <p:cond delay="0"/>
                                  </p:stCondLst>
                                  <p:childTnLst>
                                    <p:animMotion origin="layout" path="M 0 0 L -0.25 0 E" pathEditMode="relative" ptsTypes="">
                                      <p:cBhvr>
                                        <p:cTn id="163" dur="2000" fill="hold"/>
                                        <p:tgtEl>
                                          <p:spTgt spid="20"/>
                                        </p:tgtEl>
                                        <p:attrNameLst>
                                          <p:attrName>ppt_x</p:attrName>
                                          <p:attrName>ppt_y</p:attrName>
                                        </p:attrNameLst>
                                      </p:cBhvr>
                                    </p:animMotion>
                                  </p:childTnLst>
                                </p:cTn>
                              </p:par>
                              <p:par>
                                <p:cTn id="164" presetID="35" presetClass="path" presetSubtype="0" accel="50000" decel="50000" fill="hold" nodeType="withEffect">
                                  <p:stCondLst>
                                    <p:cond delay="0"/>
                                  </p:stCondLst>
                                  <p:childTnLst>
                                    <p:animMotion origin="layout" path="M 0 0 L -0.25 0 E" pathEditMode="relative" ptsTypes="">
                                      <p:cBhvr>
                                        <p:cTn id="165" dur="2000" fill="hold"/>
                                        <p:tgtEl>
                                          <p:spTgt spid="28"/>
                                        </p:tgtEl>
                                        <p:attrNameLst>
                                          <p:attrName>ppt_x</p:attrName>
                                          <p:attrName>ppt_y</p:attrName>
                                        </p:attrNameLst>
                                      </p:cBhvr>
                                    </p:animMotion>
                                  </p:childTnLst>
                                </p:cTn>
                              </p:par>
                              <p:par>
                                <p:cTn id="166" presetID="35" presetClass="path" presetSubtype="0" accel="50000" decel="50000" fill="hold" grpId="1" nodeType="withEffect">
                                  <p:stCondLst>
                                    <p:cond delay="0"/>
                                  </p:stCondLst>
                                  <p:childTnLst>
                                    <p:animMotion origin="layout" path="M 0 0 L -0.25 0 E" pathEditMode="relative" ptsTypes="">
                                      <p:cBhvr>
                                        <p:cTn id="167" dur="2000" fill="hold"/>
                                        <p:tgtEl>
                                          <p:spTgt spid="27"/>
                                        </p:tgtEl>
                                        <p:attrNameLst>
                                          <p:attrName>ppt_x</p:attrName>
                                          <p:attrName>ppt_y</p:attrName>
                                        </p:attrNameLst>
                                      </p:cBhvr>
                                    </p:animMotion>
                                  </p:childTnLst>
                                </p:cTn>
                              </p:par>
                              <p:par>
                                <p:cTn id="168" presetID="35" presetClass="path" presetSubtype="0" accel="50000" decel="50000" fill="hold" grpId="1" nodeType="withEffect">
                                  <p:stCondLst>
                                    <p:cond delay="0"/>
                                  </p:stCondLst>
                                  <p:childTnLst>
                                    <p:animMotion origin="layout" path="M 0 0 L -0.25 0 E" pathEditMode="relative" ptsTypes="">
                                      <p:cBhvr>
                                        <p:cTn id="169" dur="2000" fill="hold"/>
                                        <p:tgtEl>
                                          <p:spTgt spid="6"/>
                                        </p:tgtEl>
                                        <p:attrNameLst>
                                          <p:attrName>ppt_x</p:attrName>
                                          <p:attrName>ppt_y</p:attrName>
                                        </p:attrNameLst>
                                      </p:cBhvr>
                                    </p:animMotion>
                                  </p:childTnLst>
                                </p:cTn>
                              </p:par>
                              <p:par>
                                <p:cTn id="170" presetID="35" presetClass="path" presetSubtype="0" accel="50000" decel="50000" fill="hold" grpId="1" nodeType="withEffect">
                                  <p:stCondLst>
                                    <p:cond delay="0"/>
                                  </p:stCondLst>
                                  <p:childTnLst>
                                    <p:animMotion origin="layout" path="M 0 0 L -0.25 0 E" pathEditMode="relative" ptsTypes="">
                                      <p:cBhvr>
                                        <p:cTn id="171" dur="2000" fill="hold"/>
                                        <p:tgtEl>
                                          <p:spTgt spid="9"/>
                                        </p:tgtEl>
                                        <p:attrNameLst>
                                          <p:attrName>ppt_x</p:attrName>
                                          <p:attrName>ppt_y</p:attrName>
                                        </p:attrNameLst>
                                      </p:cBhvr>
                                    </p:animMotion>
                                  </p:childTnLst>
                                </p:cTn>
                              </p:par>
                              <p:par>
                                <p:cTn id="172" presetID="35" presetClass="path" presetSubtype="0" accel="50000" decel="50000" fill="hold" nodeType="withEffect">
                                  <p:stCondLst>
                                    <p:cond delay="0"/>
                                  </p:stCondLst>
                                  <p:childTnLst>
                                    <p:animMotion origin="layout" path="M 0 0 L -0.25 0 E" pathEditMode="relative" ptsTypes="">
                                      <p:cBhvr>
                                        <p:cTn id="173" dur="2000" fill="hold"/>
                                        <p:tgtEl>
                                          <p:spTgt spid="36"/>
                                        </p:tgtEl>
                                        <p:attrNameLst>
                                          <p:attrName>ppt_x</p:attrName>
                                          <p:attrName>ppt_y</p:attrName>
                                        </p:attrNameLst>
                                      </p:cBhvr>
                                    </p:animMotion>
                                  </p:childTnLst>
                                </p:cTn>
                              </p:par>
                              <p:par>
                                <p:cTn id="174" presetID="35" presetClass="path" presetSubtype="0" accel="50000" decel="50000" fill="hold" nodeType="withEffect">
                                  <p:stCondLst>
                                    <p:cond delay="0"/>
                                  </p:stCondLst>
                                  <p:childTnLst>
                                    <p:animMotion origin="layout" path="M 0 0 L -0.25 0 E" pathEditMode="relative" ptsTypes="">
                                      <p:cBhvr>
                                        <p:cTn id="175" dur="2000" fill="hold"/>
                                        <p:tgtEl>
                                          <p:spTgt spid="60"/>
                                        </p:tgtEl>
                                        <p:attrNameLst>
                                          <p:attrName>ppt_x</p:attrName>
                                          <p:attrName>ppt_y</p:attrName>
                                        </p:attrNameLst>
                                      </p:cBhvr>
                                    </p:animMotion>
                                  </p:childTnLst>
                                </p:cTn>
                              </p:par>
                              <p:par>
                                <p:cTn id="176" presetID="35" presetClass="path" presetSubtype="0" accel="50000" decel="50000" fill="hold" nodeType="withEffect">
                                  <p:stCondLst>
                                    <p:cond delay="0"/>
                                  </p:stCondLst>
                                  <p:childTnLst>
                                    <p:animMotion origin="layout" path="M 0 0 L -0.25 0 E" pathEditMode="relative" ptsTypes="">
                                      <p:cBhvr>
                                        <p:cTn id="177" dur="2000" fill="hold"/>
                                        <p:tgtEl>
                                          <p:spTgt spid="40"/>
                                        </p:tgtEl>
                                        <p:attrNameLst>
                                          <p:attrName>ppt_x</p:attrName>
                                          <p:attrName>ppt_y</p:attrName>
                                        </p:attrNameLst>
                                      </p:cBhvr>
                                    </p:animMotion>
                                  </p:childTnLst>
                                </p:cTn>
                              </p:par>
                              <p:par>
                                <p:cTn id="178" presetID="35" presetClass="path" presetSubtype="0" accel="50000" decel="50000" fill="hold" grpId="1" nodeType="withEffect">
                                  <p:stCondLst>
                                    <p:cond delay="0"/>
                                  </p:stCondLst>
                                  <p:childTnLst>
                                    <p:animMotion origin="layout" path="M 0 0 L -0.25 0 E" pathEditMode="relative" ptsTypes="">
                                      <p:cBhvr>
                                        <p:cTn id="179" dur="2000" fill="hold"/>
                                        <p:tgtEl>
                                          <p:spTgt spid="50"/>
                                        </p:tgtEl>
                                        <p:attrNameLst>
                                          <p:attrName>ppt_x</p:attrName>
                                          <p:attrName>ppt_y</p:attrName>
                                        </p:attrNameLst>
                                      </p:cBhvr>
                                    </p:animMotion>
                                  </p:childTnLst>
                                </p:cTn>
                              </p:par>
                              <p:par>
                                <p:cTn id="180" presetID="35" presetClass="path" presetSubtype="0" accel="50000" decel="50000" fill="hold" grpId="1" nodeType="withEffect">
                                  <p:stCondLst>
                                    <p:cond delay="0"/>
                                  </p:stCondLst>
                                  <p:childTnLst>
                                    <p:animMotion origin="layout" path="M 0 0 L -0.25 0 E" pathEditMode="relative" ptsTypes="">
                                      <p:cBhvr>
                                        <p:cTn id="181" dur="2000" fill="hold"/>
                                        <p:tgtEl>
                                          <p:spTgt spid="51"/>
                                        </p:tgtEl>
                                        <p:attrNameLst>
                                          <p:attrName>ppt_x</p:attrName>
                                          <p:attrName>ppt_y</p:attrName>
                                        </p:attrNameLst>
                                      </p:cBhvr>
                                    </p:animMotion>
                                  </p:childTnLst>
                                </p:cTn>
                              </p:par>
                              <p:par>
                                <p:cTn id="182" presetID="35" presetClass="path" presetSubtype="0" accel="50000" decel="50000" fill="hold" grpId="1" nodeType="withEffect">
                                  <p:stCondLst>
                                    <p:cond delay="0"/>
                                  </p:stCondLst>
                                  <p:childTnLst>
                                    <p:animMotion origin="layout" path="M 0 0 L -0.25 0 E" pathEditMode="relative" ptsTypes="">
                                      <p:cBhvr>
                                        <p:cTn id="183" dur="2000" fill="hold"/>
                                        <p:tgtEl>
                                          <p:spTgt spid="57"/>
                                        </p:tgtEl>
                                        <p:attrNameLst>
                                          <p:attrName>ppt_x</p:attrName>
                                          <p:attrName>ppt_y</p:attrName>
                                        </p:attrNameLst>
                                      </p:cBhvr>
                                    </p:animMotion>
                                  </p:childTnLst>
                                </p:cTn>
                              </p:par>
                              <p:par>
                                <p:cTn id="184" presetID="35" presetClass="path" presetSubtype="0" accel="50000" decel="50000" fill="hold" grpId="1" nodeType="withEffect">
                                  <p:stCondLst>
                                    <p:cond delay="0"/>
                                  </p:stCondLst>
                                  <p:childTnLst>
                                    <p:animMotion origin="layout" path="M 0 0 L -0.25 0 E" pathEditMode="relative" ptsTypes="">
                                      <p:cBhvr>
                                        <p:cTn id="185" dur="2000" fill="hold"/>
                                        <p:tgtEl>
                                          <p:spTgt spid="58"/>
                                        </p:tgtEl>
                                        <p:attrNameLst>
                                          <p:attrName>ppt_x</p:attrName>
                                          <p:attrName>ppt_y</p:attrName>
                                        </p:attrNameLst>
                                      </p:cBhvr>
                                    </p:animMotion>
                                  </p:childTnLst>
                                </p:cTn>
                              </p:par>
                              <p:par>
                                <p:cTn id="186" presetID="35" presetClass="path" presetSubtype="0" accel="50000" decel="50000" fill="hold" grpId="1" nodeType="withEffect">
                                  <p:stCondLst>
                                    <p:cond delay="0"/>
                                  </p:stCondLst>
                                  <p:childTnLst>
                                    <p:animMotion origin="layout" path="M 0 0 L -0.25 0 E" pathEditMode="relative" ptsTypes="">
                                      <p:cBhvr>
                                        <p:cTn id="187" dur="2000" fill="hold"/>
                                        <p:tgtEl>
                                          <p:spTgt spid="59"/>
                                        </p:tgtEl>
                                        <p:attrNameLst>
                                          <p:attrName>ppt_x</p:attrName>
                                          <p:attrName>ppt_y</p:attrName>
                                        </p:attrNameLst>
                                      </p:cBhvr>
                                    </p:animMotion>
                                  </p:childTnLst>
                                </p:cTn>
                              </p:par>
                              <p:par>
                                <p:cTn id="188" presetID="35" presetClass="path" presetSubtype="0" accel="50000" decel="50000" fill="hold" grpId="1" nodeType="withEffect">
                                  <p:stCondLst>
                                    <p:cond delay="0"/>
                                  </p:stCondLst>
                                  <p:childTnLst>
                                    <p:animMotion origin="layout" path="M 0 0 L -0.25 0 E" pathEditMode="relative" ptsTypes="">
                                      <p:cBhvr>
                                        <p:cTn id="189" dur="2000" fill="hold"/>
                                        <p:tgtEl>
                                          <p:spTgt spid="54"/>
                                        </p:tgtEl>
                                        <p:attrNameLst>
                                          <p:attrName>ppt_x</p:attrName>
                                          <p:attrName>ppt_y</p:attrName>
                                        </p:attrNameLst>
                                      </p:cBhvr>
                                    </p:animMotion>
                                  </p:childTnLst>
                                </p:cTn>
                              </p:par>
                              <p:par>
                                <p:cTn id="190" presetID="35" presetClass="path" presetSubtype="0" accel="50000" decel="50000" fill="hold" grpId="1" nodeType="withEffect">
                                  <p:stCondLst>
                                    <p:cond delay="0"/>
                                  </p:stCondLst>
                                  <p:childTnLst>
                                    <p:animMotion origin="layout" path="M 0 0 L -0.25 0 E" pathEditMode="relative" ptsTypes="">
                                      <p:cBhvr>
                                        <p:cTn id="191" dur="2000" fill="hold"/>
                                        <p:tgtEl>
                                          <p:spTgt spid="55"/>
                                        </p:tgtEl>
                                        <p:attrNameLst>
                                          <p:attrName>ppt_x</p:attrName>
                                          <p:attrName>ppt_y</p:attrName>
                                        </p:attrNameLst>
                                      </p:cBhvr>
                                    </p:animMotion>
                                  </p:childTnLst>
                                </p:cTn>
                              </p:par>
                              <p:par>
                                <p:cTn id="192" presetID="35" presetClass="path" presetSubtype="0" accel="50000" decel="50000" fill="hold" grpId="1" nodeType="withEffect">
                                  <p:stCondLst>
                                    <p:cond delay="0"/>
                                  </p:stCondLst>
                                  <p:childTnLst>
                                    <p:animMotion origin="layout" path="M 0 0 L -0.25 0 E" pathEditMode="relative" ptsTypes="">
                                      <p:cBhvr>
                                        <p:cTn id="193" dur="2000" fill="hold"/>
                                        <p:tgtEl>
                                          <p:spTgt spid="56"/>
                                        </p:tgtEl>
                                        <p:attrNameLst>
                                          <p:attrName>ppt_x</p:attrName>
                                          <p:attrName>ppt_y</p:attrName>
                                        </p:attrNameLst>
                                      </p:cBhvr>
                                    </p:animMotion>
                                  </p:childTnLst>
                                </p:cTn>
                              </p:par>
                              <p:par>
                                <p:cTn id="194" presetID="35" presetClass="path" presetSubtype="0" accel="50000" decel="50000" fill="hold" nodeType="withEffect">
                                  <p:stCondLst>
                                    <p:cond delay="0"/>
                                  </p:stCondLst>
                                  <p:childTnLst>
                                    <p:animMotion origin="layout" path="M 0 0 L -0.25 0 E" pathEditMode="relative" ptsTypes="">
                                      <p:cBhvr>
                                        <p:cTn id="195" dur="2000" fill="hold"/>
                                        <p:tgtEl>
                                          <p:spTgt spid="5"/>
                                        </p:tgtEl>
                                        <p:attrNameLst>
                                          <p:attrName>ppt_x</p:attrName>
                                          <p:attrName>ppt_y</p:attrName>
                                        </p:attrNameLst>
                                      </p:cBhvr>
                                    </p:animMotion>
                                  </p:childTnLst>
                                </p:cTn>
                              </p:par>
                              <p:par>
                                <p:cTn id="196" presetID="35" presetClass="path" presetSubtype="0" accel="50000" decel="50000" fill="hold" grpId="1" nodeType="withEffect">
                                  <p:stCondLst>
                                    <p:cond delay="0"/>
                                  </p:stCondLst>
                                  <p:childTnLst>
                                    <p:animMotion origin="layout" path="M 0 0 L -0.25 0 E" pathEditMode="relative" ptsTypes="">
                                      <p:cBhvr>
                                        <p:cTn id="197" dur="2000" fill="hold"/>
                                        <p:tgtEl>
                                          <p:spTgt spid="34"/>
                                        </p:tgtEl>
                                        <p:attrNameLst>
                                          <p:attrName>ppt_x</p:attrName>
                                          <p:attrName>ppt_y</p:attrName>
                                        </p:attrNameLst>
                                      </p:cBhvr>
                                    </p:animMotion>
                                  </p:childTnLst>
                                </p:cTn>
                              </p:par>
                              <p:par>
                                <p:cTn id="198" presetID="35" presetClass="path" presetSubtype="0" accel="50000" decel="50000" fill="hold" nodeType="withEffect">
                                  <p:stCondLst>
                                    <p:cond delay="0"/>
                                  </p:stCondLst>
                                  <p:childTnLst>
                                    <p:animMotion origin="layout" path="M 0 0 L -0.25 0 E" pathEditMode="relative" ptsTypes="">
                                      <p:cBhvr>
                                        <p:cTn id="199" dur="2000" fill="hold"/>
                                        <p:tgtEl>
                                          <p:spTgt spid="35"/>
                                        </p:tgtEl>
                                        <p:attrNameLst>
                                          <p:attrName>ppt_x</p:attrName>
                                          <p:attrName>ppt_y</p:attrName>
                                        </p:attrNameLst>
                                      </p:cBhvr>
                                    </p:animMotion>
                                  </p:childTnLst>
                                </p:cTn>
                              </p:par>
                              <p:par>
                                <p:cTn id="200" presetID="35" presetClass="path" presetSubtype="0" accel="50000" decel="50000" fill="hold" nodeType="withEffect">
                                  <p:stCondLst>
                                    <p:cond delay="0"/>
                                  </p:stCondLst>
                                  <p:childTnLst>
                                    <p:animMotion origin="layout" path="M 0 0 L -0.25 0 E" pathEditMode="relative" ptsTypes="">
                                      <p:cBhvr>
                                        <p:cTn id="201" dur="2000" fill="hold"/>
                                        <p:tgtEl>
                                          <p:spTgt spid="21"/>
                                        </p:tgtEl>
                                        <p:attrNameLst>
                                          <p:attrName>ppt_x</p:attrName>
                                          <p:attrName>ppt_y</p:attrName>
                                        </p:attrNameLst>
                                      </p:cBhvr>
                                    </p:animMotion>
                                  </p:childTnLst>
                                </p:cTn>
                              </p:par>
                              <p:par>
                                <p:cTn id="202" presetID="35" presetClass="path" presetSubtype="0" accel="50000" decel="50000" fill="hold" grpId="0" nodeType="withEffect">
                                  <p:stCondLst>
                                    <p:cond delay="0"/>
                                  </p:stCondLst>
                                  <p:childTnLst>
                                    <p:animMotion origin="layout" path="M 0 0 L -0.25 0 E" pathEditMode="relative" ptsTypes="">
                                      <p:cBhvr>
                                        <p:cTn id="203" dur="2000" fill="hold"/>
                                        <p:tgtEl>
                                          <p:spTgt spid="25"/>
                                        </p:tgtEl>
                                        <p:attrNameLst>
                                          <p:attrName>ppt_x</p:attrName>
                                          <p:attrName>ppt_y</p:attrName>
                                        </p:attrNameLst>
                                      </p:cBhvr>
                                    </p:animMotion>
                                  </p:childTnLst>
                                </p:cTn>
                              </p:par>
                              <p:par>
                                <p:cTn id="204" presetID="35" presetClass="path" presetSubtype="0" accel="50000" decel="50000" fill="hold" grpId="0" nodeType="withEffect">
                                  <p:stCondLst>
                                    <p:cond delay="0"/>
                                  </p:stCondLst>
                                  <p:childTnLst>
                                    <p:animMotion origin="layout" path="M 0 0 L -0.25 0 E" pathEditMode="relative" ptsTypes="">
                                      <p:cBhvr>
                                        <p:cTn id="205" dur="2000" fill="hold"/>
                                        <p:tgtEl>
                                          <p:spTgt spid="26"/>
                                        </p:tgtEl>
                                        <p:attrNameLst>
                                          <p:attrName>ppt_x</p:attrName>
                                          <p:attrName>ppt_y</p:attrName>
                                        </p:attrNameLst>
                                      </p:cBhvr>
                                    </p:animMotion>
                                  </p:childTnLst>
                                </p:cTn>
                              </p:par>
                              <p:par>
                                <p:cTn id="206" presetID="35" presetClass="path" presetSubtype="0" accel="50000" decel="50000" fill="hold" grpId="0" nodeType="withEffect">
                                  <p:stCondLst>
                                    <p:cond delay="0"/>
                                  </p:stCondLst>
                                  <p:childTnLst>
                                    <p:animMotion origin="layout" path="M 0 0 L -0.25 0 E" pathEditMode="relative" ptsTypes="">
                                      <p:cBhvr>
                                        <p:cTn id="207" dur="2000" fill="hold"/>
                                        <p:tgtEl>
                                          <p:spTgt spid="29"/>
                                        </p:tgtEl>
                                        <p:attrNameLst>
                                          <p:attrName>ppt_x</p:attrName>
                                          <p:attrName>ppt_y</p:attrName>
                                        </p:attrNameLst>
                                      </p:cBhvr>
                                    </p:animMotion>
                                  </p:childTnLst>
                                </p:cTn>
                              </p:par>
                              <p:par>
                                <p:cTn id="208" presetID="35" presetClass="path" presetSubtype="0" accel="50000" decel="50000" fill="hold" grpId="0" nodeType="withEffect">
                                  <p:stCondLst>
                                    <p:cond delay="0"/>
                                  </p:stCondLst>
                                  <p:childTnLst>
                                    <p:animMotion origin="layout" path="M 0 0 L -0.25 0 E" pathEditMode="relative" ptsTypes="">
                                      <p:cBhvr>
                                        <p:cTn id="209" dur="2000" fill="hold"/>
                                        <p:tgtEl>
                                          <p:spTgt spid="30"/>
                                        </p:tgtEl>
                                        <p:attrNameLst>
                                          <p:attrName>ppt_x</p:attrName>
                                          <p:attrName>ppt_y</p:attrName>
                                        </p:attrNameLst>
                                      </p:cBhvr>
                                    </p:animMotion>
                                  </p:childTnLst>
                                </p:cTn>
                              </p:par>
                              <p:par>
                                <p:cTn id="210" presetID="35" presetClass="path" presetSubtype="0" accel="50000" decel="50000" fill="hold" grpId="0" nodeType="withEffect">
                                  <p:stCondLst>
                                    <p:cond delay="0"/>
                                  </p:stCondLst>
                                  <p:childTnLst>
                                    <p:animMotion origin="layout" path="M 0 0 L -0.25 0 E" pathEditMode="relative" ptsTypes="">
                                      <p:cBhvr>
                                        <p:cTn id="211" dur="2000" fill="hold"/>
                                        <p:tgtEl>
                                          <p:spTgt spid="31"/>
                                        </p:tgtEl>
                                        <p:attrNameLst>
                                          <p:attrName>ppt_x</p:attrName>
                                          <p:attrName>ppt_y</p:attrName>
                                        </p:attrNameLst>
                                      </p:cBhvr>
                                    </p:animMotion>
                                  </p:childTnLst>
                                </p:cTn>
                              </p:par>
                              <p:par>
                                <p:cTn id="212" presetID="35" presetClass="path" presetSubtype="0" accel="50000" decel="50000" fill="hold" grpId="0" nodeType="withEffect">
                                  <p:stCondLst>
                                    <p:cond delay="0"/>
                                  </p:stCondLst>
                                  <p:childTnLst>
                                    <p:animMotion origin="layout" path="M 0 0 L -0.25 0 E" pathEditMode="relative" ptsTypes="">
                                      <p:cBhvr>
                                        <p:cTn id="213" dur="2000" fill="hold"/>
                                        <p:tgtEl>
                                          <p:spTgt spid="32"/>
                                        </p:tgtEl>
                                        <p:attrNameLst>
                                          <p:attrName>ppt_x</p:attrName>
                                          <p:attrName>ppt_y</p:attrName>
                                        </p:attrNameLst>
                                      </p:cBhvr>
                                    </p:animMotion>
                                  </p:childTnLst>
                                </p:cTn>
                              </p:par>
                              <p:par>
                                <p:cTn id="214" presetID="35" presetClass="path" presetSubtype="0" accel="50000" decel="50000" fill="hold" grpId="0" nodeType="withEffect">
                                  <p:stCondLst>
                                    <p:cond delay="0"/>
                                  </p:stCondLst>
                                  <p:childTnLst>
                                    <p:animMotion origin="layout" path="M 0 0 L -0.25 0 E" pathEditMode="relative" ptsTypes="">
                                      <p:cBhvr>
                                        <p:cTn id="215" dur="2000" fill="hold"/>
                                        <p:tgtEl>
                                          <p:spTgt spid="33"/>
                                        </p:tgtEl>
                                        <p:attrNameLst>
                                          <p:attrName>ppt_x</p:attrName>
                                          <p:attrName>ppt_y</p:attrName>
                                        </p:attrNameLst>
                                      </p:cBhvr>
                                    </p:animMotion>
                                  </p:childTnLst>
                                </p:cTn>
                              </p:par>
                              <p:par>
                                <p:cTn id="216" presetID="35" presetClass="path" presetSubtype="0" accel="50000" decel="50000" fill="hold" grpId="0" nodeType="withEffect">
                                  <p:stCondLst>
                                    <p:cond delay="0"/>
                                  </p:stCondLst>
                                  <p:childTnLst>
                                    <p:animMotion origin="layout" path="M 0 0 L -0.25 0 E" pathEditMode="relative" ptsTypes="">
                                      <p:cBhvr>
                                        <p:cTn id="217" dur="2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25" grpId="0" animBg="1"/>
      <p:bldP spid="25" grpId="1" animBg="1"/>
      <p:bldP spid="26" grpId="0" animBg="1"/>
      <p:bldP spid="27" grpId="0"/>
      <p:bldP spid="27" grpId="1"/>
      <p:bldP spid="29" grpId="0" animBg="1"/>
      <p:bldP spid="29" grpId="1" animBg="1"/>
      <p:bldP spid="30" grpId="0" animBg="1"/>
      <p:bldP spid="30" grpId="1" animBg="1"/>
      <p:bldP spid="31" grpId="0" animBg="1"/>
      <p:bldP spid="32" grpId="0" animBg="1"/>
      <p:bldP spid="33" grpId="0" animBg="1"/>
      <p:bldP spid="34" grpId="0"/>
      <p:bldP spid="34" grpId="1"/>
      <p:bldP spid="49" grpId="0"/>
      <p:bldP spid="49" grpId="1"/>
      <p:bldP spid="50" grpId="0"/>
      <p:bldP spid="50" grpId="1"/>
      <p:bldP spid="51" grpId="0" animBg="1"/>
      <p:bldP spid="51" grpId="1" animBg="1"/>
      <p:bldP spid="52" grpId="0" animBg="1"/>
      <p:bldP spid="52" grpId="1" animBg="1"/>
      <p:bldP spid="53" grpId="0"/>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6D1CE52-C691-45F3-A1CC-3A2402C50E89}"/>
              </a:ext>
            </a:extLst>
          </p:cNvPr>
          <p:cNvGraphicFramePr>
            <a:graphicFrameLocks/>
          </p:cNvGraphicFramePr>
          <p:nvPr>
            <p:extLst>
              <p:ext uri="{D42A27DB-BD31-4B8C-83A1-F6EECF244321}">
                <p14:modId xmlns:p14="http://schemas.microsoft.com/office/powerpoint/2010/main" val="2885735895"/>
              </p:ext>
            </p:extLst>
          </p:nvPr>
        </p:nvGraphicFramePr>
        <p:xfrm>
          <a:off x="1508521" y="540543"/>
          <a:ext cx="4555332" cy="287970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B01629F6-59C2-490F-9A09-B3542909466B}"/>
                  </a:ext>
                </a:extLst>
              </p:cNvPr>
              <p:cNvGraphicFramePr/>
              <p:nvPr>
                <p:extLst>
                  <p:ext uri="{D42A27DB-BD31-4B8C-83A1-F6EECF244321}">
                    <p14:modId xmlns:p14="http://schemas.microsoft.com/office/powerpoint/2010/main" val="1441225250"/>
                  </p:ext>
                </p:extLst>
              </p:nvPr>
            </p:nvGraphicFramePr>
            <p:xfrm>
              <a:off x="1527571" y="3574256"/>
              <a:ext cx="4409437"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B01629F6-59C2-490F-9A09-B3542909466B}"/>
                  </a:ext>
                </a:extLst>
              </p:cNvPr>
              <p:cNvPicPr>
                <a:picLocks noGrp="1" noRot="1" noChangeAspect="1" noMove="1" noResize="1" noEditPoints="1" noAdjustHandles="1" noChangeArrowheads="1" noChangeShapeType="1"/>
              </p:cNvPicPr>
              <p:nvPr/>
            </p:nvPicPr>
            <p:blipFill>
              <a:blip r:embed="rId4"/>
              <a:stretch>
                <a:fillRect/>
              </a:stretch>
            </p:blipFill>
            <p:spPr>
              <a:xfrm>
                <a:off x="1527571" y="3574256"/>
                <a:ext cx="4409437"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CE125E89-365B-4BB0-9756-29B7ACDE4401}"/>
                  </a:ext>
                </a:extLst>
              </p:cNvPr>
              <p:cNvGraphicFramePr/>
              <p:nvPr>
                <p:extLst>
                  <p:ext uri="{D42A27DB-BD31-4B8C-83A1-F6EECF244321}">
                    <p14:modId xmlns:p14="http://schemas.microsoft.com/office/powerpoint/2010/main" val="2770287991"/>
                  </p:ext>
                </p:extLst>
              </p:nvPr>
            </p:nvGraphicFramePr>
            <p:xfrm>
              <a:off x="6232921" y="3571726"/>
              <a:ext cx="4431508" cy="27432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 name="Chart 5">
                <a:extLst>
                  <a:ext uri="{FF2B5EF4-FFF2-40B4-BE49-F238E27FC236}">
                    <a16:creationId xmlns:a16="http://schemas.microsoft.com/office/drawing/2014/main" id="{CE125E89-365B-4BB0-9756-29B7ACDE4401}"/>
                  </a:ext>
                </a:extLst>
              </p:cNvPr>
              <p:cNvPicPr>
                <a:picLocks noGrp="1" noRot="1" noChangeAspect="1" noMove="1" noResize="1" noEditPoints="1" noAdjustHandles="1" noChangeArrowheads="1" noChangeShapeType="1"/>
              </p:cNvPicPr>
              <p:nvPr/>
            </p:nvPicPr>
            <p:blipFill>
              <a:blip r:embed="rId6"/>
              <a:stretch>
                <a:fillRect/>
              </a:stretch>
            </p:blipFill>
            <p:spPr>
              <a:xfrm>
                <a:off x="6232921" y="3571726"/>
                <a:ext cx="4431508" cy="2743200"/>
              </a:xfrm>
              <a:prstGeom prst="rect">
                <a:avLst/>
              </a:prstGeom>
            </p:spPr>
          </p:pic>
        </mc:Fallback>
      </mc:AlternateContent>
      <p:graphicFrame>
        <p:nvGraphicFramePr>
          <p:cNvPr id="7" name="Chart 6">
            <a:extLst>
              <a:ext uri="{FF2B5EF4-FFF2-40B4-BE49-F238E27FC236}">
                <a16:creationId xmlns:a16="http://schemas.microsoft.com/office/drawing/2014/main" id="{C5C726FA-3675-49B8-AD0A-14801D976809}"/>
              </a:ext>
            </a:extLst>
          </p:cNvPr>
          <p:cNvGraphicFramePr>
            <a:graphicFrameLocks/>
          </p:cNvGraphicFramePr>
          <p:nvPr>
            <p:extLst>
              <p:ext uri="{D42A27DB-BD31-4B8C-83A1-F6EECF244321}">
                <p14:modId xmlns:p14="http://schemas.microsoft.com/office/powerpoint/2010/main" val="1967613064"/>
              </p:ext>
            </p:extLst>
          </p:nvPr>
        </p:nvGraphicFramePr>
        <p:xfrm>
          <a:off x="6232921" y="566056"/>
          <a:ext cx="4555332" cy="2879707"/>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2097C359-B055-4A19-8E0A-1D5C00BB1777}"/>
              </a:ext>
            </a:extLst>
          </p:cNvPr>
          <p:cNvSpPr txBox="1"/>
          <p:nvPr/>
        </p:nvSpPr>
        <p:spPr>
          <a:xfrm>
            <a:off x="3118023" y="219372"/>
            <a:ext cx="1336328" cy="369332"/>
          </a:xfrm>
          <a:prstGeom prst="rect">
            <a:avLst/>
          </a:prstGeom>
          <a:noFill/>
        </p:spPr>
        <p:txBody>
          <a:bodyPr wrap="none" rtlCol="0">
            <a:spAutoFit/>
          </a:bodyPr>
          <a:lstStyle/>
          <a:p>
            <a:r>
              <a:rPr lang="en-US" dirty="0"/>
              <a:t>White Noise</a:t>
            </a:r>
          </a:p>
        </p:txBody>
      </p:sp>
      <p:sp>
        <p:nvSpPr>
          <p:cNvPr id="9" name="TextBox 8">
            <a:extLst>
              <a:ext uri="{FF2B5EF4-FFF2-40B4-BE49-F238E27FC236}">
                <a16:creationId xmlns:a16="http://schemas.microsoft.com/office/drawing/2014/main" id="{9B7D32A8-7AAF-4D87-B01E-D762D9A02592}"/>
              </a:ext>
            </a:extLst>
          </p:cNvPr>
          <p:cNvSpPr txBox="1"/>
          <p:nvPr/>
        </p:nvSpPr>
        <p:spPr>
          <a:xfrm>
            <a:off x="6862733" y="255427"/>
            <a:ext cx="3536546" cy="369332"/>
          </a:xfrm>
          <a:prstGeom prst="rect">
            <a:avLst/>
          </a:prstGeom>
          <a:noFill/>
        </p:spPr>
        <p:txBody>
          <a:bodyPr wrap="none" rtlCol="0">
            <a:spAutoFit/>
          </a:bodyPr>
          <a:lstStyle/>
          <a:p>
            <a:r>
              <a:rPr lang="en-US" dirty="0"/>
              <a:t>Weighted Moving Average (order 3)</a:t>
            </a:r>
          </a:p>
        </p:txBody>
      </p:sp>
      <p:sp>
        <p:nvSpPr>
          <p:cNvPr id="10" name="TextBox 9">
            <a:extLst>
              <a:ext uri="{FF2B5EF4-FFF2-40B4-BE49-F238E27FC236}">
                <a16:creationId xmlns:a16="http://schemas.microsoft.com/office/drawing/2014/main" id="{01620AAC-E86F-4F4F-9EE6-DDCE0D6E760C}"/>
              </a:ext>
            </a:extLst>
          </p:cNvPr>
          <p:cNvSpPr txBox="1"/>
          <p:nvPr/>
        </p:nvSpPr>
        <p:spPr>
          <a:xfrm rot="16200000">
            <a:off x="1068016" y="1821243"/>
            <a:ext cx="511679" cy="369332"/>
          </a:xfrm>
          <a:prstGeom prst="rect">
            <a:avLst/>
          </a:prstGeom>
          <a:noFill/>
        </p:spPr>
        <p:txBody>
          <a:bodyPr wrap="none" rtlCol="0">
            <a:spAutoFit/>
          </a:bodyPr>
          <a:lstStyle/>
          <a:p>
            <a:r>
              <a:rPr lang="en-US" dirty="0"/>
              <a:t>g(t)</a:t>
            </a:r>
          </a:p>
        </p:txBody>
      </p:sp>
      <p:sp>
        <p:nvSpPr>
          <p:cNvPr id="11" name="TextBox 10">
            <a:extLst>
              <a:ext uri="{FF2B5EF4-FFF2-40B4-BE49-F238E27FC236}">
                <a16:creationId xmlns:a16="http://schemas.microsoft.com/office/drawing/2014/main" id="{3D72F764-D366-4AE2-9320-4A0869C0362A}"/>
              </a:ext>
            </a:extLst>
          </p:cNvPr>
          <p:cNvSpPr txBox="1"/>
          <p:nvPr/>
        </p:nvSpPr>
        <p:spPr>
          <a:xfrm>
            <a:off x="3530347" y="3261097"/>
            <a:ext cx="261610" cy="369332"/>
          </a:xfrm>
          <a:prstGeom prst="rect">
            <a:avLst/>
          </a:prstGeom>
          <a:noFill/>
        </p:spPr>
        <p:txBody>
          <a:bodyPr wrap="none" rtlCol="0">
            <a:spAutoFit/>
          </a:bodyPr>
          <a:lstStyle/>
          <a:p>
            <a:r>
              <a:rPr lang="en-US" dirty="0"/>
              <a:t>t</a:t>
            </a:r>
          </a:p>
        </p:txBody>
      </p:sp>
      <p:sp>
        <p:nvSpPr>
          <p:cNvPr id="12" name="TextBox 11">
            <a:extLst>
              <a:ext uri="{FF2B5EF4-FFF2-40B4-BE49-F238E27FC236}">
                <a16:creationId xmlns:a16="http://schemas.microsoft.com/office/drawing/2014/main" id="{9A39536A-2604-44CA-AC8B-34BDE1A91BF3}"/>
              </a:ext>
            </a:extLst>
          </p:cNvPr>
          <p:cNvSpPr txBox="1"/>
          <p:nvPr/>
        </p:nvSpPr>
        <p:spPr>
          <a:xfrm>
            <a:off x="8400045" y="3286274"/>
            <a:ext cx="261610" cy="369332"/>
          </a:xfrm>
          <a:prstGeom prst="rect">
            <a:avLst/>
          </a:prstGeom>
          <a:noFill/>
        </p:spPr>
        <p:txBody>
          <a:bodyPr wrap="none" rtlCol="0">
            <a:spAutoFit/>
          </a:bodyPr>
          <a:lstStyle/>
          <a:p>
            <a:r>
              <a:rPr lang="en-US" dirty="0"/>
              <a:t>t</a:t>
            </a:r>
          </a:p>
        </p:txBody>
      </p:sp>
      <p:sp>
        <p:nvSpPr>
          <p:cNvPr id="13" name="TextBox 12">
            <a:extLst>
              <a:ext uri="{FF2B5EF4-FFF2-40B4-BE49-F238E27FC236}">
                <a16:creationId xmlns:a16="http://schemas.microsoft.com/office/drawing/2014/main" id="{FC916A7D-35D6-4DFA-B929-1D4AB3FE5542}"/>
              </a:ext>
            </a:extLst>
          </p:cNvPr>
          <p:cNvSpPr txBox="1"/>
          <p:nvPr/>
        </p:nvSpPr>
        <p:spPr>
          <a:xfrm>
            <a:off x="3530347" y="6269296"/>
            <a:ext cx="511679" cy="369332"/>
          </a:xfrm>
          <a:prstGeom prst="rect">
            <a:avLst/>
          </a:prstGeom>
          <a:noFill/>
        </p:spPr>
        <p:txBody>
          <a:bodyPr wrap="none" rtlCol="0">
            <a:spAutoFit/>
          </a:bodyPr>
          <a:lstStyle/>
          <a:p>
            <a:r>
              <a:rPr lang="en-US" dirty="0"/>
              <a:t>g(t)</a:t>
            </a:r>
          </a:p>
        </p:txBody>
      </p:sp>
      <p:sp>
        <p:nvSpPr>
          <p:cNvPr id="14" name="TextBox 13">
            <a:extLst>
              <a:ext uri="{FF2B5EF4-FFF2-40B4-BE49-F238E27FC236}">
                <a16:creationId xmlns:a16="http://schemas.microsoft.com/office/drawing/2014/main" id="{DA9DB62D-DDA7-4102-82FD-AAC9599A008D}"/>
              </a:ext>
            </a:extLst>
          </p:cNvPr>
          <p:cNvSpPr txBox="1"/>
          <p:nvPr/>
        </p:nvSpPr>
        <p:spPr>
          <a:xfrm>
            <a:off x="8375168" y="6269296"/>
            <a:ext cx="511679" cy="369332"/>
          </a:xfrm>
          <a:prstGeom prst="rect">
            <a:avLst/>
          </a:prstGeom>
          <a:noFill/>
        </p:spPr>
        <p:txBody>
          <a:bodyPr wrap="none" rtlCol="0">
            <a:spAutoFit/>
          </a:bodyPr>
          <a:lstStyle/>
          <a:p>
            <a:r>
              <a:rPr lang="en-US" dirty="0"/>
              <a:t>g(t)</a:t>
            </a:r>
          </a:p>
        </p:txBody>
      </p:sp>
      <p:sp>
        <p:nvSpPr>
          <p:cNvPr id="15" name="TextBox 14">
            <a:extLst>
              <a:ext uri="{FF2B5EF4-FFF2-40B4-BE49-F238E27FC236}">
                <a16:creationId xmlns:a16="http://schemas.microsoft.com/office/drawing/2014/main" id="{00B5D577-1DC4-490B-87CF-6EE5D4332191}"/>
              </a:ext>
            </a:extLst>
          </p:cNvPr>
          <p:cNvSpPr txBox="1"/>
          <p:nvPr/>
        </p:nvSpPr>
        <p:spPr>
          <a:xfrm rot="16200000">
            <a:off x="962217" y="4594923"/>
            <a:ext cx="723275" cy="369332"/>
          </a:xfrm>
          <a:prstGeom prst="rect">
            <a:avLst/>
          </a:prstGeom>
          <a:noFill/>
        </p:spPr>
        <p:txBody>
          <a:bodyPr wrap="none" rtlCol="0">
            <a:spAutoFit/>
          </a:bodyPr>
          <a:lstStyle/>
          <a:p>
            <a:r>
              <a:rPr lang="en-US" dirty="0"/>
              <a:t>f[g(t)]</a:t>
            </a:r>
          </a:p>
        </p:txBody>
      </p:sp>
      <p:sp>
        <p:nvSpPr>
          <p:cNvPr id="16" name="TextBox 15">
            <a:extLst>
              <a:ext uri="{FF2B5EF4-FFF2-40B4-BE49-F238E27FC236}">
                <a16:creationId xmlns:a16="http://schemas.microsoft.com/office/drawing/2014/main" id="{8502F4ED-73BE-4649-9E91-6C50E675A0CB}"/>
              </a:ext>
            </a:extLst>
          </p:cNvPr>
          <p:cNvSpPr txBox="1"/>
          <p:nvPr/>
        </p:nvSpPr>
        <p:spPr>
          <a:xfrm>
            <a:off x="7372295" y="672584"/>
            <a:ext cx="2317109" cy="307777"/>
          </a:xfrm>
          <a:prstGeom prst="rect">
            <a:avLst/>
          </a:prstGeom>
          <a:noFill/>
        </p:spPr>
        <p:txBody>
          <a:bodyPr wrap="none" rtlCol="0">
            <a:spAutoFit/>
          </a:bodyPr>
          <a:lstStyle/>
          <a:p>
            <a:r>
              <a:rPr lang="en-US" sz="1400" dirty="0"/>
              <a:t>g(t) =</a:t>
            </a:r>
            <a:r>
              <a:rPr lang="en-US" sz="1400" dirty="0" err="1"/>
              <a:t>g</a:t>
            </a:r>
            <a:r>
              <a:rPr lang="en-US" sz="1400" baseline="-25000" dirty="0" err="1"/>
              <a:t>t</a:t>
            </a:r>
            <a:r>
              <a:rPr lang="en-US" sz="1400" dirty="0"/>
              <a:t>+ </a:t>
            </a:r>
            <a:r>
              <a:rPr lang="el-GR" sz="1400" dirty="0"/>
              <a:t>α</a:t>
            </a:r>
            <a:r>
              <a:rPr lang="en-US" sz="1400" dirty="0"/>
              <a:t>*g</a:t>
            </a:r>
            <a:r>
              <a:rPr lang="en-US" sz="1400" baseline="-25000" dirty="0"/>
              <a:t>t-1</a:t>
            </a:r>
            <a:r>
              <a:rPr lang="en-US" sz="1400" dirty="0"/>
              <a:t>+</a:t>
            </a:r>
            <a:r>
              <a:rPr lang="el-GR" sz="1400" dirty="0"/>
              <a:t>β</a:t>
            </a:r>
            <a:r>
              <a:rPr lang="en-US" sz="1400" dirty="0"/>
              <a:t> *g</a:t>
            </a:r>
            <a:r>
              <a:rPr lang="en-US" sz="1400" baseline="-25000" dirty="0"/>
              <a:t>t-2 </a:t>
            </a:r>
            <a:r>
              <a:rPr lang="en-US" sz="1400" dirty="0"/>
              <a:t>+</a:t>
            </a:r>
            <a:r>
              <a:rPr lang="el-GR" sz="1400" dirty="0"/>
              <a:t>γ</a:t>
            </a:r>
            <a:r>
              <a:rPr lang="en-US" sz="1400" dirty="0"/>
              <a:t> *g</a:t>
            </a:r>
            <a:r>
              <a:rPr lang="en-US" sz="1400" baseline="-25000" dirty="0"/>
              <a:t>t-3</a:t>
            </a:r>
            <a:endParaRPr lang="en-US" sz="1400" dirty="0"/>
          </a:p>
        </p:txBody>
      </p:sp>
    </p:spTree>
    <p:extLst>
      <p:ext uri="{BB962C8B-B14F-4D97-AF65-F5344CB8AC3E}">
        <p14:creationId xmlns:p14="http://schemas.microsoft.com/office/powerpoint/2010/main" val="425044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CC39B76-C5A7-4335-B668-871778386CCD}"/>
              </a:ext>
            </a:extLst>
          </p:cNvPr>
          <p:cNvGrpSpPr/>
          <p:nvPr/>
        </p:nvGrpSpPr>
        <p:grpSpPr>
          <a:xfrm>
            <a:off x="4102761" y="36088"/>
            <a:ext cx="7239001" cy="6773770"/>
            <a:chOff x="4559967" y="36088"/>
            <a:chExt cx="7239001" cy="6773770"/>
          </a:xfrm>
        </p:grpSpPr>
        <p:pic>
          <p:nvPicPr>
            <p:cNvPr id="10" name="Picture 9">
              <a:extLst>
                <a:ext uri="{FF2B5EF4-FFF2-40B4-BE49-F238E27FC236}">
                  <a16:creationId xmlns:a16="http://schemas.microsoft.com/office/drawing/2014/main" id="{86875E85-3491-4A0C-975E-671E682BA4A0}"/>
                </a:ext>
              </a:extLst>
            </p:cNvPr>
            <p:cNvPicPr>
              <a:picLocks noChangeAspect="1"/>
            </p:cNvPicPr>
            <p:nvPr/>
          </p:nvPicPr>
          <p:blipFill rotWithShape="1">
            <a:blip r:embed="rId2"/>
            <a:srcRect l="19145" t="17369" r="23224" b="34210"/>
            <a:stretch/>
          </p:blipFill>
          <p:spPr>
            <a:xfrm>
              <a:off x="4772524" y="3489142"/>
              <a:ext cx="7026444" cy="3320716"/>
            </a:xfrm>
            <a:prstGeom prst="rect">
              <a:avLst/>
            </a:prstGeom>
          </p:spPr>
        </p:pic>
        <p:pic>
          <p:nvPicPr>
            <p:cNvPr id="9" name="Picture 8">
              <a:extLst>
                <a:ext uri="{FF2B5EF4-FFF2-40B4-BE49-F238E27FC236}">
                  <a16:creationId xmlns:a16="http://schemas.microsoft.com/office/drawing/2014/main" id="{EAF3D4FD-85B4-49D6-BEA5-309231856F85}"/>
                </a:ext>
              </a:extLst>
            </p:cNvPr>
            <p:cNvPicPr>
              <a:picLocks noChangeAspect="1"/>
            </p:cNvPicPr>
            <p:nvPr/>
          </p:nvPicPr>
          <p:blipFill rotWithShape="1">
            <a:blip r:embed="rId3"/>
            <a:srcRect l="18059" t="20702" r="23322" b="27193"/>
            <a:stretch/>
          </p:blipFill>
          <p:spPr>
            <a:xfrm>
              <a:off x="4559967" y="36088"/>
              <a:ext cx="7146759" cy="3573380"/>
            </a:xfrm>
            <a:prstGeom prst="rect">
              <a:avLst/>
            </a:prstGeom>
          </p:spPr>
        </p:pic>
        <p:sp>
          <p:nvSpPr>
            <p:cNvPr id="11" name="Rectangle 10">
              <a:extLst>
                <a:ext uri="{FF2B5EF4-FFF2-40B4-BE49-F238E27FC236}">
                  <a16:creationId xmlns:a16="http://schemas.microsoft.com/office/drawing/2014/main" id="{41F6E2A1-C02B-48E1-B74D-B78FCA200818}"/>
                </a:ext>
              </a:extLst>
            </p:cNvPr>
            <p:cNvSpPr/>
            <p:nvPr/>
          </p:nvSpPr>
          <p:spPr>
            <a:xfrm>
              <a:off x="7676148" y="48120"/>
              <a:ext cx="3609473" cy="252664"/>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DADABD-1672-411A-B777-ECABB5152430}"/>
                </a:ext>
              </a:extLst>
            </p:cNvPr>
            <p:cNvSpPr/>
            <p:nvPr/>
          </p:nvSpPr>
          <p:spPr>
            <a:xfrm>
              <a:off x="9948111" y="705845"/>
              <a:ext cx="1229225" cy="252664"/>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C9684F-89F6-4EBB-B247-1FEF15DAB90F}"/>
                </a:ext>
              </a:extLst>
            </p:cNvPr>
            <p:cNvSpPr/>
            <p:nvPr/>
          </p:nvSpPr>
          <p:spPr>
            <a:xfrm>
              <a:off x="9162048" y="3116194"/>
              <a:ext cx="2460457" cy="252664"/>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770CE9-2F57-4E3A-B6D1-07D994C6E75A}"/>
                </a:ext>
              </a:extLst>
            </p:cNvPr>
            <p:cNvSpPr/>
            <p:nvPr/>
          </p:nvSpPr>
          <p:spPr>
            <a:xfrm>
              <a:off x="6903118" y="3621500"/>
              <a:ext cx="652714" cy="246616"/>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01B7A9-1A2E-4501-9105-8CCF29190B2C}"/>
                </a:ext>
              </a:extLst>
            </p:cNvPr>
            <p:cNvSpPr/>
            <p:nvPr/>
          </p:nvSpPr>
          <p:spPr>
            <a:xfrm>
              <a:off x="5371096" y="4086722"/>
              <a:ext cx="2401303" cy="246616"/>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3840BE-0AB0-40C5-A66A-621B616FB2F3}"/>
                </a:ext>
              </a:extLst>
            </p:cNvPr>
            <p:cNvSpPr/>
            <p:nvPr/>
          </p:nvSpPr>
          <p:spPr>
            <a:xfrm>
              <a:off x="4844716" y="6043858"/>
              <a:ext cx="6777789" cy="753967"/>
            </a:xfrm>
            <a:prstGeom prst="rect">
              <a:avLst/>
            </a:prstGeom>
            <a:solidFill>
              <a:srgbClr val="FFFF00">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E6CF77E-427B-4977-B385-D4A57C0C0BFE}"/>
              </a:ext>
            </a:extLst>
          </p:cNvPr>
          <p:cNvSpPr txBox="1"/>
          <p:nvPr/>
        </p:nvSpPr>
        <p:spPr>
          <a:xfrm>
            <a:off x="776850" y="93513"/>
            <a:ext cx="3193571" cy="1200329"/>
          </a:xfrm>
          <a:prstGeom prst="rect">
            <a:avLst/>
          </a:prstGeom>
          <a:noFill/>
        </p:spPr>
        <p:txBody>
          <a:bodyPr wrap="square" rtlCol="0">
            <a:spAutoFit/>
          </a:bodyPr>
          <a:lstStyle/>
          <a:p>
            <a:r>
              <a:rPr lang="en-US" b="1" dirty="0"/>
              <a:t>Barry &amp; Ver </a:t>
            </a:r>
            <a:r>
              <a:rPr lang="en-US" b="1" dirty="0" err="1"/>
              <a:t>Hoef</a:t>
            </a:r>
            <a:r>
              <a:rPr lang="en-US" b="1" dirty="0"/>
              <a:t>. 1996. Black Box Kriging: Spatial Prediction Without Specifying Variogram Models</a:t>
            </a:r>
          </a:p>
        </p:txBody>
      </p:sp>
    </p:spTree>
    <p:extLst>
      <p:ext uri="{BB962C8B-B14F-4D97-AF65-F5344CB8AC3E}">
        <p14:creationId xmlns:p14="http://schemas.microsoft.com/office/powerpoint/2010/main" val="101570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8F625-14CE-4247-9DB2-A403BFB11257}"/>
              </a:ext>
            </a:extLst>
          </p:cNvPr>
          <p:cNvPicPr>
            <a:picLocks noChangeAspect="1"/>
          </p:cNvPicPr>
          <p:nvPr/>
        </p:nvPicPr>
        <p:blipFill rotWithShape="1">
          <a:blip r:embed="rId2"/>
          <a:srcRect l="7007" t="14386" r="10198" b="4561"/>
          <a:stretch/>
        </p:blipFill>
        <p:spPr>
          <a:xfrm>
            <a:off x="625642" y="0"/>
            <a:ext cx="11471014" cy="6316579"/>
          </a:xfrm>
          <a:prstGeom prst="rect">
            <a:avLst/>
          </a:prstGeom>
        </p:spPr>
      </p:pic>
      <p:cxnSp>
        <p:nvCxnSpPr>
          <p:cNvPr id="6" name="Straight Connector 5">
            <a:extLst>
              <a:ext uri="{FF2B5EF4-FFF2-40B4-BE49-F238E27FC236}">
                <a16:creationId xmlns:a16="http://schemas.microsoft.com/office/drawing/2014/main" id="{8023B220-5CD5-4737-89F1-62A5EBFD4400}"/>
              </a:ext>
            </a:extLst>
          </p:cNvPr>
          <p:cNvCxnSpPr>
            <a:cxnSpLocks/>
          </p:cNvCxnSpPr>
          <p:nvPr/>
        </p:nvCxnSpPr>
        <p:spPr>
          <a:xfrm>
            <a:off x="8972550" y="5115928"/>
            <a:ext cx="22599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458432-FC0F-418D-B0A4-D49211B4D09D}"/>
              </a:ext>
            </a:extLst>
          </p:cNvPr>
          <p:cNvCxnSpPr>
            <a:cxnSpLocks/>
          </p:cNvCxnSpPr>
          <p:nvPr/>
        </p:nvCxnSpPr>
        <p:spPr>
          <a:xfrm>
            <a:off x="4799096" y="5417720"/>
            <a:ext cx="26509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8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mogeneity and stationarity, geostatistics">
            <a:extLst>
              <a:ext uri="{FF2B5EF4-FFF2-40B4-BE49-F238E27FC236}">
                <a16:creationId xmlns:a16="http://schemas.microsoft.com/office/drawing/2014/main" id="{2901518D-E544-4F11-A339-428012293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 t="1150" r="1433" b="1185"/>
          <a:stretch/>
        </p:blipFill>
        <p:spPr bwMode="auto">
          <a:xfrm>
            <a:off x="2456121" y="497711"/>
            <a:ext cx="7262037" cy="586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19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EDC8AA-F673-4DD4-B5C0-8C89DB92860E}"/>
              </a:ext>
            </a:extLst>
          </p:cNvPr>
          <p:cNvPicPr>
            <a:picLocks noChangeAspect="1"/>
          </p:cNvPicPr>
          <p:nvPr/>
        </p:nvPicPr>
        <p:blipFill rotWithShape="1">
          <a:blip r:embed="rId2"/>
          <a:srcRect l="12970" t="17219" r="15859" b="5139"/>
          <a:stretch/>
        </p:blipFill>
        <p:spPr>
          <a:xfrm>
            <a:off x="1185862" y="619125"/>
            <a:ext cx="9820275" cy="6026114"/>
          </a:xfrm>
          <a:prstGeom prst="rect">
            <a:avLst/>
          </a:prstGeom>
        </p:spPr>
      </p:pic>
      <p:sp>
        <p:nvSpPr>
          <p:cNvPr id="5" name="TextBox 4">
            <a:extLst>
              <a:ext uri="{FF2B5EF4-FFF2-40B4-BE49-F238E27FC236}">
                <a16:creationId xmlns:a16="http://schemas.microsoft.com/office/drawing/2014/main" id="{2716B71F-5D61-4458-B72D-4240F85BD1A9}"/>
              </a:ext>
            </a:extLst>
          </p:cNvPr>
          <p:cNvSpPr txBox="1"/>
          <p:nvPr/>
        </p:nvSpPr>
        <p:spPr>
          <a:xfrm>
            <a:off x="1933575" y="495300"/>
            <a:ext cx="2087046" cy="369332"/>
          </a:xfrm>
          <a:prstGeom prst="rect">
            <a:avLst/>
          </a:prstGeom>
          <a:noFill/>
        </p:spPr>
        <p:txBody>
          <a:bodyPr wrap="none" rtlCol="0">
            <a:spAutoFit/>
          </a:bodyPr>
          <a:lstStyle/>
          <a:p>
            <a:r>
              <a:rPr lang="en-US" dirty="0"/>
              <a:t>Abundance (Kriging)</a:t>
            </a:r>
          </a:p>
        </p:txBody>
      </p:sp>
      <p:sp>
        <p:nvSpPr>
          <p:cNvPr id="6" name="TextBox 5">
            <a:extLst>
              <a:ext uri="{FF2B5EF4-FFF2-40B4-BE49-F238E27FC236}">
                <a16:creationId xmlns:a16="http://schemas.microsoft.com/office/drawing/2014/main" id="{166E8AA4-E849-4A3B-AD79-90DFA1159750}"/>
              </a:ext>
            </a:extLst>
          </p:cNvPr>
          <p:cNvSpPr txBox="1"/>
          <p:nvPr/>
        </p:nvSpPr>
        <p:spPr>
          <a:xfrm>
            <a:off x="5372100" y="495300"/>
            <a:ext cx="1670073" cy="369332"/>
          </a:xfrm>
          <a:prstGeom prst="rect">
            <a:avLst/>
          </a:prstGeom>
          <a:noFill/>
        </p:spPr>
        <p:txBody>
          <a:bodyPr wrap="none" rtlCol="0">
            <a:spAutoFit/>
          </a:bodyPr>
          <a:lstStyle/>
          <a:p>
            <a:r>
              <a:rPr lang="en-US" dirty="0"/>
              <a:t>Kriging variance</a:t>
            </a:r>
          </a:p>
        </p:txBody>
      </p:sp>
      <p:sp>
        <p:nvSpPr>
          <p:cNvPr id="7" name="TextBox 6">
            <a:extLst>
              <a:ext uri="{FF2B5EF4-FFF2-40B4-BE49-F238E27FC236}">
                <a16:creationId xmlns:a16="http://schemas.microsoft.com/office/drawing/2014/main" id="{826278DB-5108-4CE2-BB99-2BBA7C013DD8}"/>
              </a:ext>
            </a:extLst>
          </p:cNvPr>
          <p:cNvSpPr txBox="1"/>
          <p:nvPr/>
        </p:nvSpPr>
        <p:spPr>
          <a:xfrm>
            <a:off x="7534275" y="3800475"/>
            <a:ext cx="3587457" cy="369332"/>
          </a:xfrm>
          <a:prstGeom prst="rect">
            <a:avLst/>
          </a:prstGeom>
          <a:noFill/>
        </p:spPr>
        <p:txBody>
          <a:bodyPr wrap="none" rtlCol="0">
            <a:spAutoFit/>
          </a:bodyPr>
          <a:lstStyle/>
          <a:p>
            <a:r>
              <a:rPr lang="en-US" dirty="0"/>
              <a:t>Triangular function (wrong function)</a:t>
            </a:r>
          </a:p>
        </p:txBody>
      </p:sp>
      <p:sp>
        <p:nvSpPr>
          <p:cNvPr id="8" name="TextBox 7">
            <a:extLst>
              <a:ext uri="{FF2B5EF4-FFF2-40B4-BE49-F238E27FC236}">
                <a16:creationId xmlns:a16="http://schemas.microsoft.com/office/drawing/2014/main" id="{B8439051-FA75-408A-924B-244A038CAECE}"/>
              </a:ext>
            </a:extLst>
          </p:cNvPr>
          <p:cNvSpPr txBox="1"/>
          <p:nvPr/>
        </p:nvSpPr>
        <p:spPr>
          <a:xfrm>
            <a:off x="7534275" y="864632"/>
            <a:ext cx="2128596" cy="369332"/>
          </a:xfrm>
          <a:prstGeom prst="rect">
            <a:avLst/>
          </a:prstGeom>
          <a:noFill/>
        </p:spPr>
        <p:txBody>
          <a:bodyPr wrap="none" rtlCol="0">
            <a:spAutoFit/>
          </a:bodyPr>
          <a:lstStyle/>
          <a:p>
            <a:r>
              <a:rPr lang="en-US" dirty="0"/>
              <a:t>Exponential function</a:t>
            </a:r>
          </a:p>
        </p:txBody>
      </p:sp>
    </p:spTree>
    <p:extLst>
      <p:ext uri="{BB962C8B-B14F-4D97-AF65-F5344CB8AC3E}">
        <p14:creationId xmlns:p14="http://schemas.microsoft.com/office/powerpoint/2010/main" val="4025728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TotalTime>
  <Words>2917</Words>
  <Application>Microsoft Office PowerPoint</Application>
  <PresentationFormat>Widescreen</PresentationFormat>
  <Paragraphs>474</Paragraphs>
  <Slides>41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Narrow</vt:lpstr>
      <vt:lpstr>Calibri</vt:lpstr>
      <vt:lpstr>Calibri Light</vt:lpstr>
      <vt:lpstr>Cambria Math</vt:lpstr>
      <vt:lpstr>Office Theme</vt:lpstr>
      <vt:lpstr>A physical interpretation for the use of moving average functions to construct valid variograms families in statistical models of stream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from seasonal models (Spatial-Non Spatial)</vt:lpstr>
      <vt:lpstr>Results from seasonal models (Spatial-Non Spatial)</vt:lpstr>
      <vt:lpstr>Results from seasonal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Jose Guerrero-Bolaño</dc:creator>
  <cp:lastModifiedBy>Guerrero-Bolano, Francisco</cp:lastModifiedBy>
  <cp:revision>48</cp:revision>
  <dcterms:created xsi:type="dcterms:W3CDTF">2019-03-26T22:36:09Z</dcterms:created>
  <dcterms:modified xsi:type="dcterms:W3CDTF">2019-05-06T18:25:01Z</dcterms:modified>
</cp:coreProperties>
</file>